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B2C3-E88B-4873-8423-3592F1614FE3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FC86-1A73-406D-B452-6ECAABDFD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3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B2C3-E88B-4873-8423-3592F1614FE3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FC86-1A73-406D-B452-6ECAABDFD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4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B2C3-E88B-4873-8423-3592F1614FE3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FC86-1A73-406D-B452-6ECAABDFD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3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B2C3-E88B-4873-8423-3592F1614FE3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FC86-1A73-406D-B452-6ECAABDFD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B2C3-E88B-4873-8423-3592F1614FE3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FC86-1A73-406D-B452-6ECAABDFD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5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B2C3-E88B-4873-8423-3592F1614FE3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FC86-1A73-406D-B452-6ECAABDFD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B2C3-E88B-4873-8423-3592F1614FE3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FC86-1A73-406D-B452-6ECAABDFD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B2C3-E88B-4873-8423-3592F1614FE3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FC86-1A73-406D-B452-6ECAABDFD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9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B2C3-E88B-4873-8423-3592F1614FE3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FC86-1A73-406D-B452-6ECAABDFD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9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B2C3-E88B-4873-8423-3592F1614FE3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FC86-1A73-406D-B452-6ECAABDFD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B2C3-E88B-4873-8423-3592F1614FE3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FC86-1A73-406D-B452-6ECAABDFD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73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FB2C3-E88B-4873-8423-3592F1614FE3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5FC86-1A73-406D-B452-6ECAABDFD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3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ahoomail.com/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Schematic Diagram Of Information Flow across the Web</a:t>
            </a:r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8E522C-2BD8-413A-8DEE-C172055E8A6D}"/>
              </a:ext>
            </a:extLst>
          </p:cNvPr>
          <p:cNvSpPr/>
          <p:nvPr/>
        </p:nvSpPr>
        <p:spPr>
          <a:xfrm>
            <a:off x="6334142" y="1930400"/>
            <a:ext cx="4898302" cy="4199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black"/>
                </a:solidFill>
              </a:rPr>
              <a:t>Step 1: The web address(which includes the domain name) is  </a:t>
            </a:r>
            <a:r>
              <a:rPr lang="en-US" dirty="0" err="1">
                <a:solidFill>
                  <a:prstClr val="black"/>
                </a:solidFill>
              </a:rPr>
              <a:t>inputed</a:t>
            </a:r>
            <a:r>
              <a:rPr lang="en-US" dirty="0">
                <a:solidFill>
                  <a:prstClr val="black"/>
                </a:solidFill>
              </a:rPr>
              <a:t> into the address bar of the browser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black"/>
                </a:solidFill>
              </a:rPr>
              <a:t>Step2: The browser sends a request to the Domain Name Server(DNS) 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black"/>
                </a:solidFill>
              </a:rPr>
              <a:t>Step 3: The corresponding IP address is sent back to the server.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black"/>
                </a:solidFill>
              </a:rPr>
              <a:t>Step 4:The server makes a request to the host server which is running on the particular IP address received from the DNS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black"/>
                </a:solidFill>
              </a:rPr>
              <a:t>Step 5: The host server produces the requested webpages from the </a:t>
            </a:r>
            <a:r>
              <a:rPr lang="en-US" dirty="0" err="1">
                <a:solidFill>
                  <a:prstClr val="black"/>
                </a:solidFill>
              </a:rPr>
              <a:t>harddrive</a:t>
            </a:r>
            <a:r>
              <a:rPr lang="en-US" dirty="0">
                <a:solidFill>
                  <a:prstClr val="black"/>
                </a:solidFill>
              </a:rPr>
              <a:t>  and is sent back to the browser which renders the web contents to the user.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C532632-5191-4C79-BAB8-083143CF78EC}"/>
              </a:ext>
            </a:extLst>
          </p:cNvPr>
          <p:cNvGrpSpPr/>
          <p:nvPr/>
        </p:nvGrpSpPr>
        <p:grpSpPr>
          <a:xfrm>
            <a:off x="1071501" y="2235319"/>
            <a:ext cx="5262641" cy="3402648"/>
            <a:chOff x="1071501" y="2325633"/>
            <a:chExt cx="5262641" cy="3402648"/>
          </a:xfrm>
        </p:grpSpPr>
        <p:grpSp>
          <p:nvGrpSpPr>
            <p:cNvPr id="7" name="Group 6"/>
            <p:cNvGrpSpPr/>
            <p:nvPr/>
          </p:nvGrpSpPr>
          <p:grpSpPr>
            <a:xfrm>
              <a:off x="1071501" y="2404656"/>
              <a:ext cx="1107895" cy="457200"/>
              <a:chOff x="1410789" y="2612571"/>
              <a:chExt cx="1254034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410789" y="2612571"/>
                <a:ext cx="1254034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606730" y="2664823"/>
                <a:ext cx="9797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user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140FC1B-9FD1-4BD2-81E5-ABC31E0FC89B}"/>
                </a:ext>
              </a:extLst>
            </p:cNvPr>
            <p:cNvGrpSpPr/>
            <p:nvPr/>
          </p:nvGrpSpPr>
          <p:grpSpPr>
            <a:xfrm>
              <a:off x="2199965" y="2325633"/>
              <a:ext cx="857431" cy="378111"/>
              <a:chOff x="2199965" y="2325633"/>
              <a:chExt cx="857431" cy="378111"/>
            </a:xfrm>
          </p:grpSpPr>
          <p:sp>
            <p:nvSpPr>
              <p:cNvPr id="20" name="Right Arrow 19"/>
              <p:cNvSpPr/>
              <p:nvPr/>
            </p:nvSpPr>
            <p:spPr>
              <a:xfrm>
                <a:off x="2199965" y="2565442"/>
                <a:ext cx="857431" cy="13830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202492" y="2325633"/>
                <a:ext cx="7433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STEP 1 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F8BE260-15C1-4230-A5B4-8E7D3EA89550}"/>
                </a:ext>
              </a:extLst>
            </p:cNvPr>
            <p:cNvGrpSpPr/>
            <p:nvPr/>
          </p:nvGrpSpPr>
          <p:grpSpPr>
            <a:xfrm>
              <a:off x="3057396" y="2377764"/>
              <a:ext cx="3276746" cy="3350517"/>
              <a:chOff x="3057396" y="2456790"/>
              <a:chExt cx="3276746" cy="3350517"/>
            </a:xfrm>
          </p:grpSpPr>
          <p:sp>
            <p:nvSpPr>
              <p:cNvPr id="26" name="Right Arrow 25"/>
              <p:cNvSpPr/>
              <p:nvPr/>
            </p:nvSpPr>
            <p:spPr>
              <a:xfrm rot="5400000">
                <a:off x="2867521" y="3350954"/>
                <a:ext cx="1014717" cy="18491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55CFF44-3A2A-4BB1-A28A-FFC2D74C7906}"/>
                  </a:ext>
                </a:extLst>
              </p:cNvPr>
              <p:cNvGrpSpPr/>
              <p:nvPr/>
            </p:nvGrpSpPr>
            <p:grpSpPr>
              <a:xfrm>
                <a:off x="3057396" y="2456790"/>
                <a:ext cx="3276746" cy="3350517"/>
                <a:chOff x="3057396" y="2445509"/>
                <a:chExt cx="3276746" cy="3350517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3057396" y="2445509"/>
                  <a:ext cx="1407555" cy="457200"/>
                  <a:chOff x="1429080" y="2613119"/>
                  <a:chExt cx="1254034" cy="4572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1429080" y="2613119"/>
                    <a:ext cx="1254034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560602" y="2654438"/>
                    <a:ext cx="97971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browser</a:t>
                    </a:r>
                  </a:p>
                </p:txBody>
              </p: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3119748" y="3944603"/>
                  <a:ext cx="810383" cy="421584"/>
                  <a:chOff x="1397122" y="2612571"/>
                  <a:chExt cx="586344" cy="421584"/>
                </a:xfrm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1397122" y="2612571"/>
                    <a:ext cx="531925" cy="38876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1451541" y="2664823"/>
                    <a:ext cx="53192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DNS</a:t>
                    </a:r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3150674" y="5338826"/>
                  <a:ext cx="1733194" cy="457200"/>
                  <a:chOff x="1410789" y="2612571"/>
                  <a:chExt cx="1254034" cy="457200"/>
                </a:xfrm>
              </p:grpSpPr>
              <p:sp>
                <p:nvSpPr>
                  <p:cNvPr id="15" name="Rectangle 14"/>
                  <p:cNvSpPr/>
                  <p:nvPr/>
                </p:nvSpPr>
                <p:spPr>
                  <a:xfrm>
                    <a:off x="1410789" y="2612571"/>
                    <a:ext cx="1254034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606730" y="2664823"/>
                    <a:ext cx="97971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Host server</a:t>
                    </a:r>
                  </a:p>
                </p:txBody>
              </p: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5010942" y="2475144"/>
                  <a:ext cx="1323200" cy="457200"/>
                  <a:chOff x="727668" y="2643011"/>
                  <a:chExt cx="957387" cy="457200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727668" y="2643011"/>
                    <a:ext cx="833071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851984" y="2700439"/>
                    <a:ext cx="83307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website</a:t>
                    </a:r>
                  </a:p>
                </p:txBody>
              </p:sp>
            </p:grpSp>
            <p:sp>
              <p:nvSpPr>
                <p:cNvPr id="24" name="Right Arrow 23"/>
                <p:cNvSpPr/>
                <p:nvPr/>
              </p:nvSpPr>
              <p:spPr>
                <a:xfrm>
                  <a:off x="4490719" y="2633521"/>
                  <a:ext cx="577989" cy="17656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ight Arrow 24"/>
                <p:cNvSpPr/>
                <p:nvPr/>
              </p:nvSpPr>
              <p:spPr>
                <a:xfrm rot="5400000">
                  <a:off x="3152138" y="4053927"/>
                  <a:ext cx="2445132" cy="18057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" name="Bent-Up Arrow 28"/>
                <p:cNvSpPr/>
                <p:nvPr/>
              </p:nvSpPr>
              <p:spPr>
                <a:xfrm>
                  <a:off x="4921902" y="2934022"/>
                  <a:ext cx="802170" cy="2663427"/>
                </a:xfrm>
                <a:prstGeom prst="bentUpArrow">
                  <a:avLst>
                    <a:gd name="adj1" fmla="val 2679"/>
                    <a:gd name="adj2" fmla="val 15290"/>
                    <a:gd name="adj3" fmla="val 3297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 rot="16200000">
                  <a:off x="2763780" y="3058632"/>
                  <a:ext cx="101133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STEP 2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 rot="5400000">
                  <a:off x="3434663" y="3362467"/>
                  <a:ext cx="77341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STEP 3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 rot="5400000">
                  <a:off x="4120947" y="4065542"/>
                  <a:ext cx="77341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STEP 4</a:t>
                  </a:r>
                </a:p>
              </p:txBody>
            </p:sp>
            <p:sp>
              <p:nvSpPr>
                <p:cNvPr id="30" name="Right Arrow 25">
                  <a:extLst>
                    <a:ext uri="{FF2B5EF4-FFF2-40B4-BE49-F238E27FC236}">
                      <a16:creationId xmlns:a16="http://schemas.microsoft.com/office/drawing/2014/main" id="{AA6FC08C-545A-4828-AF04-F74DBE39F392}"/>
                    </a:ext>
                  </a:extLst>
                </p:cNvPr>
                <p:cNvSpPr/>
                <p:nvPr/>
              </p:nvSpPr>
              <p:spPr>
                <a:xfrm rot="16200000">
                  <a:off x="3189809" y="3340425"/>
                  <a:ext cx="1014717" cy="16694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7C5CEC0-12DB-491D-83E7-B05A26A70BCC}"/>
                  </a:ext>
                </a:extLst>
              </p:cNvPr>
              <p:cNvSpPr txBox="1"/>
              <p:nvPr/>
            </p:nvSpPr>
            <p:spPr>
              <a:xfrm rot="16200000">
                <a:off x="5062532" y="4158453"/>
                <a:ext cx="7734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STEP 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6010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17613-439E-4614-9485-99B1FF963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INTERNET PROTOCOL</a:t>
            </a:r>
            <a:br>
              <a:rPr lang="en-US" dirty="0"/>
            </a:b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8A734-E5C0-4299-A5CE-C1856872F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354667"/>
            <a:ext cx="10515600" cy="4822296"/>
          </a:xfrm>
          <a:solidFill>
            <a:schemeClr val="accent1"/>
          </a:solidFill>
        </p:spPr>
        <p:txBody>
          <a:bodyPr vert="horz">
            <a:normAutofit fontScale="92500"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web address consist of the protocol and the URL</a:t>
            </a:r>
          </a:p>
          <a:p>
            <a:pPr marL="2286000" lvl="5" indent="0">
              <a:buNone/>
            </a:pPr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https://www.yahoomail.com</a:t>
            </a:r>
            <a:endParaRPr lang="en-US" sz="2400" dirty="0"/>
          </a:p>
          <a:p>
            <a:pPr marL="2286000" lvl="5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											                  Domain name</a:t>
            </a:r>
          </a:p>
          <a:p>
            <a:pPr marL="2286000" lvl="5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											</a:t>
            </a:r>
            <a:r>
              <a:rPr lang="en-US" sz="1600" dirty="0">
                <a:solidFill>
                  <a:srgbClr val="7030A0"/>
                </a:solidFill>
              </a:rPr>
              <a:t>uniform resource locator</a:t>
            </a:r>
          </a:p>
          <a:p>
            <a:pPr marL="2286000" lvl="5" indent="0">
              <a:buNone/>
            </a:pPr>
            <a:endParaRPr lang="en-US" sz="1500" dirty="0">
              <a:solidFill>
                <a:srgbClr val="7030A0"/>
              </a:solidFill>
            </a:endParaRPr>
          </a:p>
          <a:p>
            <a:pPr marL="2286000" lvl="5" indent="0">
              <a:buNone/>
            </a:pPr>
            <a:r>
              <a:rPr lang="en-US" sz="1300" dirty="0">
                <a:solidFill>
                  <a:srgbClr val="7030A0"/>
                </a:solidFill>
              </a:rPr>
              <a:t>		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1500" dirty="0">
                <a:solidFill>
                  <a:srgbClr val="7030A0"/>
                </a:solidFill>
              </a:rPr>
              <a:t>web address</a:t>
            </a:r>
            <a:r>
              <a:rPr lang="en-US" sz="2400" dirty="0">
                <a:solidFill>
                  <a:srgbClr val="7030A0"/>
                </a:solidFill>
              </a:rPr>
              <a:t>				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All aspect of data communication is dictated by the </a:t>
            </a:r>
            <a:r>
              <a:rPr lang="en-US" sz="2400" b="1" dirty="0"/>
              <a:t>network protocol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Http</a:t>
            </a:r>
            <a:r>
              <a:rPr lang="en-US" sz="2400" dirty="0"/>
              <a:t> is the protocol used by the web and it defines how messages are formatted and transmitted.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Http contains different types of method to get specific actions from the server: Get, Post; Pull; Delete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Https indicated that the protocol is encrypted hence secured</a:t>
            </a:r>
          </a:p>
          <a:p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1070285-2BAF-4AC3-AD53-EBB44C3C8819}"/>
              </a:ext>
            </a:extLst>
          </p:cNvPr>
          <p:cNvSpPr/>
          <p:nvPr/>
        </p:nvSpPr>
        <p:spPr>
          <a:xfrm>
            <a:off x="1648178" y="2680230"/>
            <a:ext cx="1151466" cy="3339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68A81B-4C70-4018-B539-D960B0B84CB1}"/>
              </a:ext>
            </a:extLst>
          </p:cNvPr>
          <p:cNvGrpSpPr/>
          <p:nvPr/>
        </p:nvGrpSpPr>
        <p:grpSpPr>
          <a:xfrm>
            <a:off x="3341507" y="2465663"/>
            <a:ext cx="3206046" cy="892778"/>
            <a:chOff x="3341507" y="2465663"/>
            <a:chExt cx="3206046" cy="892778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0BBB5D0-A5C7-4E1A-BD3F-1AB300D7A15D}"/>
                </a:ext>
              </a:extLst>
            </p:cNvPr>
            <p:cNvSpPr/>
            <p:nvPr/>
          </p:nvSpPr>
          <p:spPr>
            <a:xfrm rot="5400000">
              <a:off x="4856158" y="1667047"/>
              <a:ext cx="176743" cy="3206046"/>
            </a:xfrm>
            <a:prstGeom prst="rightBrace">
              <a:avLst>
                <a:gd name="adj1" fmla="val 8333"/>
                <a:gd name="adj2" fmla="val 4728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012A03C-022D-489C-949C-26007084CB0F}"/>
                </a:ext>
              </a:extLst>
            </p:cNvPr>
            <p:cNvGrpSpPr/>
            <p:nvPr/>
          </p:nvGrpSpPr>
          <p:grpSpPr>
            <a:xfrm>
              <a:off x="4067342" y="2465663"/>
              <a:ext cx="2457633" cy="548470"/>
              <a:chOff x="4089920" y="2465663"/>
              <a:chExt cx="2457633" cy="548470"/>
            </a:xfrm>
          </p:grpSpPr>
          <p:sp>
            <p:nvSpPr>
              <p:cNvPr id="7" name="Right Brace 6">
                <a:extLst>
                  <a:ext uri="{FF2B5EF4-FFF2-40B4-BE49-F238E27FC236}">
                    <a16:creationId xmlns:a16="http://schemas.microsoft.com/office/drawing/2014/main" id="{65DDB460-4417-46B1-AE98-9FD358DBBD4E}"/>
                  </a:ext>
                </a:extLst>
              </p:cNvPr>
              <p:cNvSpPr/>
              <p:nvPr/>
            </p:nvSpPr>
            <p:spPr>
              <a:xfrm rot="5400000">
                <a:off x="5230366" y="1696945"/>
                <a:ext cx="176742" cy="2457633"/>
              </a:xfrm>
              <a:prstGeom prst="rightBrace">
                <a:avLst>
                  <a:gd name="adj1" fmla="val 8333"/>
                  <a:gd name="adj2" fmla="val 47285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ight Brace 9">
                <a:extLst>
                  <a:ext uri="{FF2B5EF4-FFF2-40B4-BE49-F238E27FC236}">
                    <a16:creationId xmlns:a16="http://schemas.microsoft.com/office/drawing/2014/main" id="{5208E4E4-7BC5-41E1-AACF-5167926EFF94}"/>
                  </a:ext>
                </a:extLst>
              </p:cNvPr>
              <p:cNvSpPr/>
              <p:nvPr/>
            </p:nvSpPr>
            <p:spPr>
              <a:xfrm rot="5400000">
                <a:off x="5550766" y="1724643"/>
                <a:ext cx="176743" cy="1658784"/>
              </a:xfrm>
              <a:prstGeom prst="rightBrace">
                <a:avLst>
                  <a:gd name="adj1" fmla="val 8333"/>
                  <a:gd name="adj2" fmla="val 4699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5214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6B7AE-C3B8-48B4-AD88-791C0EC8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DATA TRANSFER ACROSS THE INTERNET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F7357-A640-473B-BCFA-7CF7F9C92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solidFill>
            <a:schemeClr val="accent1"/>
          </a:solidFill>
        </p:spPr>
        <p:txBody>
          <a:bodyPr vert="horz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The data flow in </a:t>
            </a:r>
            <a:r>
              <a:rPr lang="en-US" dirty="0" err="1"/>
              <a:t>digitial</a:t>
            </a:r>
            <a:r>
              <a:rPr lang="en-US" dirty="0"/>
              <a:t> format(0 &amp;1) packed in 6 bits(packet) across </a:t>
            </a:r>
            <a:r>
              <a:rPr lang="en-US" dirty="0" err="1"/>
              <a:t>fibre</a:t>
            </a:r>
            <a:r>
              <a:rPr lang="en-US" dirty="0"/>
              <a:t> cable in the form of light pulses.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Each packet consist of Sequence no; IP addresses of both host and destination server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Each packet flows to the internet through the ISPs. The packets of data arrives at the destination ISP through different routes as determined by the routers.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The ISP transfers the data packets to the host server and the packets are arranged according to the sequence no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The speed of the data flow depends on the size of data packets and internet connection.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848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261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Schematic Diagram Of Information Flow across the Web</vt:lpstr>
      <vt:lpstr>INTERNET PROTOCOL </vt:lpstr>
      <vt:lpstr>DATA TRANSFER ACROSS THE INTERNET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Onwumere, Charles O</dc:creator>
  <cp:lastModifiedBy>MR CHARLES ONWUMERE</cp:lastModifiedBy>
  <cp:revision>31</cp:revision>
  <dcterms:created xsi:type="dcterms:W3CDTF">2022-10-02T20:10:45Z</dcterms:created>
  <dcterms:modified xsi:type="dcterms:W3CDTF">2022-10-04T12:17:49Z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c77bae-9cad-4b1a-aac3-2a4ad557d70b_Enabled">
    <vt:lpwstr>true</vt:lpwstr>
  </property>
  <property fmtid="{D5CDD505-2E9C-101B-9397-08002B2CF9AE}" pid="3" name="MSIP_Label_a7c77bae-9cad-4b1a-aac3-2a4ad557d70b_SetDate">
    <vt:lpwstr>2022-10-02T20:31:15Z</vt:lpwstr>
  </property>
  <property fmtid="{D5CDD505-2E9C-101B-9397-08002B2CF9AE}" pid="4" name="MSIP_Label_a7c77bae-9cad-4b1a-aac3-2a4ad557d70b_Method">
    <vt:lpwstr>Privileged</vt:lpwstr>
  </property>
  <property fmtid="{D5CDD505-2E9C-101B-9397-08002B2CF9AE}" pid="5" name="MSIP_Label_a7c77bae-9cad-4b1a-aac3-2a4ad557d70b_Name">
    <vt:lpwstr>General</vt:lpwstr>
  </property>
  <property fmtid="{D5CDD505-2E9C-101B-9397-08002B2CF9AE}" pid="6" name="MSIP_Label_a7c77bae-9cad-4b1a-aac3-2a4ad557d70b_SiteId">
    <vt:lpwstr>88ed286b-88d8-4faf-918f-883d693321ae</vt:lpwstr>
  </property>
  <property fmtid="{D5CDD505-2E9C-101B-9397-08002B2CF9AE}" pid="7" name="MSIP_Label_a7c77bae-9cad-4b1a-aac3-2a4ad557d70b_ActionId">
    <vt:lpwstr>5c2df76c-50b7-4900-8fea-7fa40749b419</vt:lpwstr>
  </property>
  <property fmtid="{D5CDD505-2E9C-101B-9397-08002B2CF9AE}" pid="8" name="MSIP_Label_a7c77bae-9cad-4b1a-aac3-2a4ad557d70b_ContentBits">
    <vt:lpwstr>0</vt:lpwstr>
  </property>
</Properties>
</file>