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7" r:id="rId2"/>
    <p:sldId id="268" r:id="rId3"/>
    <p:sldId id="269" r:id="rId4"/>
    <p:sldId id="270" r:id="rId5"/>
    <p:sldId id="271" r:id="rId6"/>
    <p:sldId id="273" r:id="rId7"/>
    <p:sldId id="274" r:id="rId8"/>
    <p:sldId id="275"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10/24/2024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40B874-E53C-42B9-98BA-0781B387246C}" type="datetime1">
              <a:rPr lang="en-US" smtClean="0"/>
              <a:t>10/24/2024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5D402F4-45D7-406A-9C33-75238E131A1E}" type="datetime1">
              <a:rPr lang="en-US" smtClean="0"/>
              <a:t>10/24/2024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4506E011-4F7D-42D0-82E1-078A40B76F01}" type="datetime1">
              <a:rPr lang="en-US" smtClean="0"/>
              <a:t>10/24/2024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DA471FE-0FCC-47A4-B218-06AF00AFA70F}" type="datetime1">
              <a:rPr lang="en-US" smtClean="0"/>
              <a:t>10/24/2024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E42C22A-A385-4013-8BC3-1C712ED98224}" type="datetime1">
              <a:rPr lang="en-US" smtClean="0"/>
              <a:t>10/24/2024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4143CD7-DDC2-4E28-B80E-11B3368F8846}" type="datetime1">
              <a:rPr lang="en-US" smtClean="0"/>
              <a:t>10/24/2024</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68882D6B-0F0F-41E5-8A0F-FC2D7E2110E0}" type="datetime1">
              <a:rPr lang="en-US" smtClean="0"/>
              <a:t>10/24/2024</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99C1A38-D70F-41CF-857C-945C6FF6B07D}" type="datetime1">
              <a:rPr lang="en-US" smtClean="0"/>
              <a:t>10/24/2024</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32B96DC-D1E7-4668-A471-A46ECA2AE34F}" type="datetime1">
              <a:rPr lang="en-US" smtClean="0"/>
              <a:t>10/24/2024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dirty="0"/>
              <a:t>Add a footer</a:t>
            </a:r>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10/24/2024</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036638" y="1410789"/>
            <a:ext cx="11155362" cy="3518262"/>
          </a:xfrm>
        </p:spPr>
        <p:txBody>
          <a:bodyPr>
            <a:normAutofit/>
          </a:bodyPr>
          <a:lstStyle/>
          <a:p>
            <a:r>
              <a:rPr lang="en-US" dirty="0"/>
              <a:t>           </a:t>
            </a:r>
            <a:r>
              <a:rPr lang="en-US" sz="8000" b="1" dirty="0">
                <a:solidFill>
                  <a:srgbClr val="FFC000"/>
                </a:solidFill>
                <a:latin typeface="Bahnschrift" panose="020B0502040204020203" pitchFamily="34" charset="0"/>
              </a:rPr>
              <a:t>FOREIGN POLICY</a:t>
            </a:r>
            <a:br>
              <a:rPr lang="en-US" sz="8000" b="1" dirty="0">
                <a:solidFill>
                  <a:srgbClr val="FFC000"/>
                </a:solidFill>
                <a:latin typeface="Bahnschrift" panose="020B0502040204020203" pitchFamily="34" charset="0"/>
              </a:rPr>
            </a:br>
            <a:r>
              <a:rPr lang="en-US" sz="8000" b="1" dirty="0">
                <a:solidFill>
                  <a:srgbClr val="FFC000"/>
                </a:solidFill>
                <a:latin typeface="Bahnschrift" panose="020B0502040204020203" pitchFamily="34" charset="0"/>
              </a:rPr>
              <a:t>                OF</a:t>
            </a:r>
            <a:br>
              <a:rPr lang="en-US" sz="8000" b="1" dirty="0">
                <a:solidFill>
                  <a:srgbClr val="FFC000"/>
                </a:solidFill>
                <a:latin typeface="Bahnschrift" panose="020B0502040204020203" pitchFamily="34" charset="0"/>
              </a:rPr>
            </a:br>
            <a:r>
              <a:rPr lang="en-US" sz="8000" b="1" dirty="0">
                <a:solidFill>
                  <a:srgbClr val="FFC000"/>
                </a:solidFill>
                <a:latin typeface="Bahnschrift" panose="020B0502040204020203" pitchFamily="34" charset="0"/>
              </a:rPr>
              <a:t>         PAKISTAN</a:t>
            </a:r>
          </a:p>
        </p:txBody>
      </p:sp>
      <p:sp>
        <p:nvSpPr>
          <p:cNvPr id="4" name="TextBox 3">
            <a:extLst>
              <a:ext uri="{FF2B5EF4-FFF2-40B4-BE49-F238E27FC236}">
                <a16:creationId xmlns:a16="http://schemas.microsoft.com/office/drawing/2014/main" id="{C69743B1-70FA-3737-8B92-0751E1ED34E7}"/>
              </a:ext>
            </a:extLst>
          </p:cNvPr>
          <p:cNvSpPr txBox="1"/>
          <p:nvPr/>
        </p:nvSpPr>
        <p:spPr>
          <a:xfrm>
            <a:off x="3065930" y="3244334"/>
            <a:ext cx="6131858" cy="369332"/>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95400" y="287385"/>
            <a:ext cx="9601200" cy="557346"/>
          </a:xfrm>
        </p:spPr>
        <p:txBody>
          <a:bodyPr/>
          <a:lstStyle/>
          <a:p>
            <a:r>
              <a:rPr lang="en-US" b="1" i="1" dirty="0">
                <a:solidFill>
                  <a:srgbClr val="7030A0"/>
                </a:solidFill>
                <a:latin typeface="Algerian" panose="04020705040A02060702" pitchFamily="82" charset="0"/>
              </a:rPr>
              <a:t>              </a:t>
            </a:r>
            <a:r>
              <a:rPr lang="en-US" b="1" u="sng" dirty="0">
                <a:solidFill>
                  <a:srgbClr val="7030A0"/>
                </a:solidFill>
                <a:latin typeface="Bahnschrift" panose="020B0502040204020203" pitchFamily="34" charset="0"/>
              </a:rPr>
              <a:t>RELATIONS  WITH  SUPER  POWER</a:t>
            </a:r>
          </a:p>
        </p:txBody>
      </p:sp>
      <p:sp>
        <p:nvSpPr>
          <p:cNvPr id="2" name="Content Placeholder 1"/>
          <p:cNvSpPr>
            <a:spLocks noGrp="1"/>
          </p:cNvSpPr>
          <p:nvPr>
            <p:ph sz="half" idx="1"/>
          </p:nvPr>
        </p:nvSpPr>
        <p:spPr>
          <a:xfrm>
            <a:off x="365760" y="949234"/>
            <a:ext cx="11181806" cy="5390606"/>
          </a:xfrm>
        </p:spPr>
        <p:txBody>
          <a:bodyPr>
            <a:noAutofit/>
          </a:bodyPr>
          <a:lstStyle/>
          <a:p>
            <a:pPr marL="0" indent="0">
              <a:buNone/>
            </a:pPr>
            <a:r>
              <a:rPr lang="en-US" sz="2400" dirty="0">
                <a:solidFill>
                  <a:srgbClr val="FFC000"/>
                </a:solidFill>
                <a:latin typeface="Bahnschrift" panose="020B0502040204020203" pitchFamily="34" charset="0"/>
              </a:rPr>
              <a:t>PAKISTAN  HAS  A  VERY  SOPHISTICATED  AND  WELL – ESTABLISHED  POLICY</a:t>
            </a:r>
          </a:p>
          <a:p>
            <a:pPr marL="0" indent="0">
              <a:buNone/>
            </a:pPr>
            <a:r>
              <a:rPr lang="en-US" sz="2400" dirty="0">
                <a:solidFill>
                  <a:srgbClr val="FFC000"/>
                </a:solidFill>
                <a:latin typeface="Bahnschrift" panose="020B0502040204020203" pitchFamily="34" charset="0"/>
              </a:rPr>
              <a:t>TOWARDS  HAVING  GOOD  RELATIONS  WITH  SUPERPOWERS .  PAKISTAN  IS </a:t>
            </a:r>
          </a:p>
          <a:p>
            <a:pPr marL="0" indent="0">
              <a:buNone/>
            </a:pPr>
            <a:r>
              <a:rPr lang="en-US" sz="2400" dirty="0">
                <a:solidFill>
                  <a:srgbClr val="FFC000"/>
                </a:solidFill>
                <a:latin typeface="Bahnschrift" panose="020B0502040204020203" pitchFamily="34" charset="0"/>
              </a:rPr>
              <a:t>ALWAYS  CONCERNED  WITH  SUPERPOWERS</a:t>
            </a:r>
          </a:p>
          <a:p>
            <a:pPr marL="0" indent="0">
              <a:buNone/>
            </a:pPr>
            <a:r>
              <a:rPr lang="en-US" sz="2400" dirty="0">
                <a:solidFill>
                  <a:srgbClr val="FFC000"/>
                </a:solidFill>
                <a:latin typeface="Bahnschrift" panose="020B0502040204020203" pitchFamily="34" charset="0"/>
              </a:rPr>
              <a:t>FOR  ALL  INTERNATIONAL  DEALINGS  AND  HAS </a:t>
            </a:r>
          </a:p>
          <a:p>
            <a:pPr marL="0" indent="0">
              <a:buNone/>
            </a:pPr>
            <a:r>
              <a:rPr lang="en-US" sz="2400" dirty="0">
                <a:solidFill>
                  <a:srgbClr val="FFC000"/>
                </a:solidFill>
                <a:latin typeface="Bahnschrift" panose="020B0502040204020203" pitchFamily="34" charset="0"/>
              </a:rPr>
              <a:t>A  VERY  WELL  ATTITUDE  TOWARDS   THEIR </a:t>
            </a:r>
          </a:p>
          <a:p>
            <a:pPr marL="0" indent="0">
              <a:buNone/>
            </a:pPr>
            <a:r>
              <a:rPr lang="en-US" sz="2400" dirty="0">
                <a:solidFill>
                  <a:srgbClr val="FFC000"/>
                </a:solidFill>
                <a:latin typeface="Bahnschrift" panose="020B0502040204020203" pitchFamily="34" charset="0"/>
              </a:rPr>
              <a:t>POLICIES  .  CHINA  IS  THE  BIGGEST  ALLY  OF </a:t>
            </a:r>
          </a:p>
          <a:p>
            <a:pPr marL="0" indent="0">
              <a:buNone/>
            </a:pPr>
            <a:r>
              <a:rPr lang="en-US" sz="2400" dirty="0">
                <a:solidFill>
                  <a:srgbClr val="FFC000"/>
                </a:solidFill>
                <a:latin typeface="Bahnschrift" panose="020B0502040204020203" pitchFamily="34" charset="0"/>
              </a:rPr>
              <a:t>PAKISTAN  AND  THE  BIGGEST  TRADE  PARTNER</a:t>
            </a:r>
          </a:p>
          <a:p>
            <a:pPr marL="0" indent="0">
              <a:buNone/>
            </a:pPr>
            <a:r>
              <a:rPr lang="en-US" sz="2400" dirty="0">
                <a:solidFill>
                  <a:srgbClr val="FFC000"/>
                </a:solidFill>
                <a:latin typeface="Bahnschrift" panose="020B0502040204020203" pitchFamily="34" charset="0"/>
              </a:rPr>
              <a:t>IN  WORLD . RUSSIA  AND  PAKISTAN  HAVE  </a:t>
            </a:r>
          </a:p>
          <a:p>
            <a:pPr marL="0" indent="0">
              <a:buNone/>
            </a:pPr>
            <a:r>
              <a:rPr lang="en-US" sz="2400" dirty="0">
                <a:solidFill>
                  <a:srgbClr val="FFC000"/>
                </a:solidFill>
                <a:latin typeface="Bahnschrift" panose="020B0502040204020203" pitchFamily="34" charset="0"/>
              </a:rPr>
              <a:t>ADOPTED  VARIOUS  WEAPON  POLICIES . UNITED  STATES  IS  THE  CHIEF </a:t>
            </a:r>
          </a:p>
          <a:p>
            <a:pPr marL="0" indent="0">
              <a:buNone/>
            </a:pPr>
            <a:r>
              <a:rPr lang="en-US" sz="2400" dirty="0">
                <a:solidFill>
                  <a:srgbClr val="FFC000"/>
                </a:solidFill>
                <a:latin typeface="Bahnschrift" panose="020B0502040204020203" pitchFamily="34" charset="0"/>
              </a:rPr>
              <a:t>ADMINISTER  IN  THE  POLITICS  OF  PAKISTAN  AND  DEFENDING  AGAINST  </a:t>
            </a:r>
          </a:p>
          <a:p>
            <a:pPr marL="0" indent="0">
              <a:buNone/>
            </a:pPr>
            <a:r>
              <a:rPr lang="en-US" sz="2400" dirty="0">
                <a:solidFill>
                  <a:srgbClr val="FFC000"/>
                </a:solidFill>
                <a:latin typeface="Bahnschrift" panose="020B0502040204020203" pitchFamily="34" charset="0"/>
              </a:rPr>
              <a:t>TERRORISM .</a:t>
            </a:r>
          </a:p>
        </p:txBody>
      </p:sp>
      <p:pic>
        <p:nvPicPr>
          <p:cNvPr id="5124" name="Picture 4" descr="Pak-US Relations during the PTI's Tenure - Centre for Strategic and  Contemporary Research"/>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8708" y="2185851"/>
            <a:ext cx="3918857" cy="303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601200" cy="517263"/>
          </a:xfrm>
        </p:spPr>
        <p:txBody>
          <a:bodyPr>
            <a:normAutofit fontScale="90000"/>
          </a:bodyPr>
          <a:lstStyle/>
          <a:p>
            <a:r>
              <a:rPr lang="en-US" dirty="0"/>
              <a:t>                    </a:t>
            </a:r>
            <a:r>
              <a:rPr lang="en-US" b="1" u="sng" dirty="0">
                <a:solidFill>
                  <a:srgbClr val="7030A0"/>
                </a:solidFill>
                <a:latin typeface="Bahnschrift" panose="020B0502040204020203" pitchFamily="34" charset="0"/>
              </a:rPr>
              <a:t>MEMBER  OF  ORGANIZATIONS</a:t>
            </a:r>
          </a:p>
        </p:txBody>
      </p:sp>
      <p:sp>
        <p:nvSpPr>
          <p:cNvPr id="3" name="Content Placeholder 2"/>
          <p:cNvSpPr>
            <a:spLocks noGrp="1"/>
          </p:cNvSpPr>
          <p:nvPr>
            <p:ph sz="half" idx="1"/>
          </p:nvPr>
        </p:nvSpPr>
        <p:spPr>
          <a:xfrm>
            <a:off x="200298" y="1053737"/>
            <a:ext cx="11852366" cy="5123227"/>
          </a:xfrm>
        </p:spPr>
        <p:txBody>
          <a:bodyPr>
            <a:noAutofit/>
          </a:bodyPr>
          <a:lstStyle/>
          <a:p>
            <a:pPr marL="0" indent="0">
              <a:buNone/>
            </a:pPr>
            <a:r>
              <a:rPr lang="en-US" sz="2400" dirty="0">
                <a:solidFill>
                  <a:srgbClr val="FFC000"/>
                </a:solidFill>
                <a:latin typeface="Bahnschrift" panose="020B0502040204020203" pitchFamily="34" charset="0"/>
              </a:rPr>
              <a:t>PAKISTAN  IS  AN  INTEGRAL  PART  AND  MEMBER  OF  VARIOUS  IMPORTANT</a:t>
            </a:r>
          </a:p>
          <a:p>
            <a:pPr marL="0" indent="0">
              <a:buNone/>
            </a:pPr>
            <a:r>
              <a:rPr lang="en-US" sz="2400" dirty="0">
                <a:solidFill>
                  <a:srgbClr val="FFC000"/>
                </a:solidFill>
                <a:latin typeface="Bahnschrift" panose="020B0502040204020203" pitchFamily="34" charset="0"/>
              </a:rPr>
              <a:t>ORGANIZATIONS  WHICH  ARE  STRATEGIZED  FOR  DIFFERENT  PURPOSES . </a:t>
            </a:r>
          </a:p>
          <a:p>
            <a:pPr marL="0" indent="0">
              <a:buNone/>
            </a:pPr>
            <a:r>
              <a:rPr lang="en-US" sz="2400" dirty="0">
                <a:solidFill>
                  <a:srgbClr val="FFC000"/>
                </a:solidFill>
                <a:latin typeface="Bahnschrift" panose="020B0502040204020203" pitchFamily="34" charset="0"/>
              </a:rPr>
              <a:t> PAKISTAN  IS  MEMER  OF  UNITED  NATIONS (UN) , NON – ALLIGNED</a:t>
            </a:r>
          </a:p>
          <a:p>
            <a:pPr marL="0" indent="0">
              <a:buNone/>
            </a:pPr>
            <a:r>
              <a:rPr lang="en-US" sz="2400" dirty="0">
                <a:solidFill>
                  <a:srgbClr val="FFC000"/>
                </a:solidFill>
                <a:latin typeface="Bahnschrift" panose="020B0502040204020203" pitchFamily="34" charset="0"/>
              </a:rPr>
              <a:t> MOVEMENT (NAM) , SOUTH  ASIAN  ASSOCIATION </a:t>
            </a:r>
          </a:p>
          <a:p>
            <a:pPr marL="0" indent="0">
              <a:buNone/>
            </a:pPr>
            <a:r>
              <a:rPr lang="en-US" sz="2400" dirty="0">
                <a:solidFill>
                  <a:srgbClr val="FFC000"/>
                </a:solidFill>
                <a:latin typeface="Bahnschrift" panose="020B0502040204020203" pitchFamily="34" charset="0"/>
              </a:rPr>
              <a:t> OF  REGIONAL  COORPORATION (SAARC) ,  SHANGHAI </a:t>
            </a:r>
          </a:p>
          <a:p>
            <a:pPr marL="0" indent="0">
              <a:buNone/>
            </a:pPr>
            <a:r>
              <a:rPr lang="en-US" sz="2400" dirty="0">
                <a:solidFill>
                  <a:srgbClr val="FFC000"/>
                </a:solidFill>
                <a:latin typeface="Bahnschrift" panose="020B0502040204020203" pitchFamily="34" charset="0"/>
              </a:rPr>
              <a:t>COOPERATION  ORGANIZATION (SCO) , ORGANIZATION</a:t>
            </a:r>
          </a:p>
          <a:p>
            <a:pPr marL="0" indent="0">
              <a:buNone/>
            </a:pPr>
            <a:r>
              <a:rPr lang="en-US" sz="2400" dirty="0">
                <a:solidFill>
                  <a:srgbClr val="FFC000"/>
                </a:solidFill>
                <a:latin typeface="Bahnschrift" panose="020B0502040204020203" pitchFamily="34" charset="0"/>
              </a:rPr>
              <a:t>OF  ISLAMIC  COUNTRIES  AND  BRITISH  COMMON  </a:t>
            </a:r>
          </a:p>
          <a:p>
            <a:pPr marL="0" indent="0">
              <a:buNone/>
            </a:pPr>
            <a:r>
              <a:rPr lang="en-US" sz="2400" dirty="0">
                <a:solidFill>
                  <a:srgbClr val="FFC000"/>
                </a:solidFill>
                <a:latin typeface="Bahnschrift" panose="020B0502040204020203" pitchFamily="34" charset="0"/>
              </a:rPr>
              <a:t>WEALTH (BCW) . PAKISTAN  PLAYS  AN  IMPORTANT  </a:t>
            </a:r>
          </a:p>
          <a:p>
            <a:pPr marL="0" indent="0">
              <a:buNone/>
            </a:pPr>
            <a:r>
              <a:rPr lang="en-US" sz="2400" dirty="0">
                <a:solidFill>
                  <a:srgbClr val="FFC000"/>
                </a:solidFill>
                <a:latin typeface="Bahnschrift" panose="020B0502040204020203" pitchFamily="34" charset="0"/>
              </a:rPr>
              <a:t>ROLE  IN  THESE  ORGANIZATIONS  AND  ALWAYS  SUPPORTED  THEMSELVES  IN </a:t>
            </a:r>
          </a:p>
          <a:p>
            <a:pPr marL="0" indent="0">
              <a:buNone/>
            </a:pPr>
            <a:r>
              <a:rPr lang="en-US" sz="2400" dirty="0">
                <a:solidFill>
                  <a:srgbClr val="FFC000"/>
                </a:solidFill>
                <a:latin typeface="Bahnschrift" panose="020B0502040204020203" pitchFamily="34" charset="0"/>
              </a:rPr>
              <a:t>VARIOUS  FIELDS .</a:t>
            </a:r>
          </a:p>
        </p:txBody>
      </p:sp>
      <p:pic>
        <p:nvPicPr>
          <p:cNvPr id="6148" name="Picture 4" descr="Shanghai Cooperation Organization (SCO) | Definition, Members, History,  Map, &amp; Facts | Britannic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55429" y="2629990"/>
            <a:ext cx="3762102" cy="281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09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601200" cy="1327160"/>
          </a:xfrm>
        </p:spPr>
        <p:txBody>
          <a:bodyPr>
            <a:normAutofit/>
          </a:bodyPr>
          <a:lstStyle/>
          <a:p>
            <a:r>
              <a:rPr lang="en-US" b="1" i="1" dirty="0">
                <a:latin typeface="Algerian" panose="04020705040A02060702" pitchFamily="82" charset="0"/>
              </a:rPr>
              <a:t>                </a:t>
            </a:r>
            <a:r>
              <a:rPr lang="en-US" b="1" u="sng" dirty="0">
                <a:solidFill>
                  <a:srgbClr val="FFC000"/>
                </a:solidFill>
                <a:latin typeface="Bahnschrift" panose="020B0502040204020203" pitchFamily="34" charset="0"/>
              </a:rPr>
              <a:t>WHAT  IS  FOREIGN  POLICY?</a:t>
            </a:r>
          </a:p>
        </p:txBody>
      </p:sp>
      <p:sp>
        <p:nvSpPr>
          <p:cNvPr id="3" name="Content Placeholder 2"/>
          <p:cNvSpPr>
            <a:spLocks noGrp="1"/>
          </p:cNvSpPr>
          <p:nvPr>
            <p:ph idx="1"/>
          </p:nvPr>
        </p:nvSpPr>
        <p:spPr>
          <a:xfrm>
            <a:off x="1576250" y="2325189"/>
            <a:ext cx="9320349" cy="3851773"/>
          </a:xfrm>
        </p:spPr>
        <p:txBody>
          <a:bodyPr>
            <a:normAutofit/>
          </a:bodyPr>
          <a:lstStyle/>
          <a:p>
            <a:pPr marL="0" indent="0">
              <a:buNone/>
            </a:pPr>
            <a:r>
              <a:rPr lang="en-US" sz="2800" dirty="0">
                <a:solidFill>
                  <a:srgbClr val="00B050"/>
                </a:solidFill>
                <a:latin typeface="Bahnschrift" panose="020B0502040204020203" pitchFamily="34" charset="0"/>
              </a:rPr>
              <a:t>THE  FOREIGN  POLICY  IS  ESTABLISHMENT  AND  </a:t>
            </a:r>
          </a:p>
          <a:p>
            <a:pPr marL="0" indent="0">
              <a:buNone/>
            </a:pPr>
            <a:r>
              <a:rPr lang="en-US" sz="2800" dirty="0">
                <a:solidFill>
                  <a:srgbClr val="00B050"/>
                </a:solidFill>
                <a:latin typeface="Bahnschrift" panose="020B0502040204020203" pitchFamily="34" charset="0"/>
              </a:rPr>
              <a:t>DEVELOPMENT  OF RELATIONS  AND  CORDIAL  </a:t>
            </a:r>
          </a:p>
          <a:p>
            <a:pPr marL="0" indent="0">
              <a:buNone/>
            </a:pPr>
            <a:r>
              <a:rPr lang="en-US" sz="2800" dirty="0">
                <a:solidFill>
                  <a:srgbClr val="00B050"/>
                </a:solidFill>
                <a:latin typeface="Bahnschrift" panose="020B0502040204020203" pitchFamily="34" charset="0"/>
              </a:rPr>
              <a:t>FRIENDSHIP  WITH  OTHER  COUNTRIES  IN ORDER  TO  </a:t>
            </a:r>
          </a:p>
          <a:p>
            <a:pPr marL="0" indent="0">
              <a:buNone/>
            </a:pPr>
            <a:r>
              <a:rPr lang="en-US" sz="2800" dirty="0">
                <a:solidFill>
                  <a:srgbClr val="00B050"/>
                </a:solidFill>
                <a:latin typeface="Bahnschrift" panose="020B0502040204020203" pitchFamily="34" charset="0"/>
              </a:rPr>
              <a:t>PROTECT  THE  NATIONAL  INTEREST  BY  TAKING  </a:t>
            </a:r>
          </a:p>
          <a:p>
            <a:pPr marL="0" indent="0">
              <a:buNone/>
            </a:pPr>
            <a:r>
              <a:rPr lang="en-US" sz="2800" dirty="0">
                <a:solidFill>
                  <a:srgbClr val="00B050"/>
                </a:solidFill>
                <a:latin typeface="Bahnschrift" panose="020B0502040204020203" pitchFamily="34" charset="0"/>
              </a:rPr>
              <a:t>APPROPRIATE  STEPS  AT  INTERNATIONAL  LEVEL</a:t>
            </a:r>
            <a:r>
              <a:rPr lang="en-US" sz="2800" i="1" dirty="0">
                <a:solidFill>
                  <a:srgbClr val="00B050"/>
                </a:solidFill>
                <a:latin typeface="Algerian" panose="04020705040A02060702" pitchFamily="82" charset="0"/>
              </a:rPr>
              <a:t>.</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Bahnschrift" panose="020B0502040204020203" pitchFamily="34" charset="0"/>
              </a:rPr>
              <a:t>            </a:t>
            </a:r>
            <a:r>
              <a:rPr lang="en-US" b="1" u="sng" dirty="0">
                <a:solidFill>
                  <a:srgbClr val="FFC000"/>
                </a:solidFill>
                <a:latin typeface="Bahnschrift" panose="020B0502040204020203" pitchFamily="34" charset="0"/>
              </a:rPr>
              <a:t>ACCORDING TO QUAID-E-AZAM :</a:t>
            </a:r>
          </a:p>
        </p:txBody>
      </p:sp>
      <p:sp>
        <p:nvSpPr>
          <p:cNvPr id="3" name="Content Placeholder 2"/>
          <p:cNvSpPr>
            <a:spLocks noGrp="1"/>
          </p:cNvSpPr>
          <p:nvPr>
            <p:ph idx="1"/>
          </p:nvPr>
        </p:nvSpPr>
        <p:spPr/>
        <p:txBody>
          <a:bodyPr>
            <a:normAutofit/>
          </a:bodyPr>
          <a:lstStyle/>
          <a:p>
            <a:pPr marL="0" indent="0">
              <a:buNone/>
            </a:pPr>
            <a:r>
              <a:rPr lang="en-US" sz="2400" dirty="0">
                <a:solidFill>
                  <a:srgbClr val="00B050"/>
                </a:solidFill>
                <a:latin typeface="Bahnschrift" panose="020B0502040204020203" pitchFamily="34" charset="0"/>
              </a:rPr>
              <a:t>“OUR   FOREIGN  POLICY  IS   ONE  OF  FRIENDLINESS  AND  GOODWILL  TOWARDS  ALL  THE  NATIONS  OF  THE  WORLD . WE  DO NOT  CHERISH  ANY  AGGRESSIVE  DESIGNS  AGAINST  ANY  NATION  OR  COUNTRY . WE  BELIEVE  IN  THE  POLICY  OF  HONESTY  AND  FAIRPLAY  IN  ALL  NATIONAL  AND  INTERNATIONAL  DEALINGS  AND  ARE  PREPARED  TO  CONTRIBUTE  OUR  UTMOST  IN  PROMOTING  PEACE  AND  PROSPERITY  AMONG  THE  NATIONS  OF  THE  WORLD . PAKISTAN  WILL  NEVER  BE  FOUND  LACKING  IN EXTENDING  ITS  MATERIAL  AND  MORAL  SUPPORT  TO  OPPRESS  A  SUPPRESS  PEOPLE  OF  THE  WORLD  AND  IN UPHOLDING  THE  PRINCIPLES  OF  THE  UNITED  NATION  CHARTER ”</a:t>
            </a:r>
          </a:p>
        </p:txBody>
      </p:sp>
    </p:spTree>
    <p:extLst>
      <p:ext uri="{BB962C8B-B14F-4D97-AF65-F5344CB8AC3E}">
        <p14:creationId xmlns:p14="http://schemas.microsoft.com/office/powerpoint/2010/main" val="6795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06" y="362303"/>
            <a:ext cx="9468393" cy="726268"/>
          </a:xfrm>
        </p:spPr>
        <p:txBody>
          <a:bodyPr/>
          <a:lstStyle/>
          <a:p>
            <a:r>
              <a:rPr lang="en-US" dirty="0"/>
              <a:t>                               </a:t>
            </a:r>
            <a:r>
              <a:rPr lang="en-US" b="1" u="sng" dirty="0">
                <a:solidFill>
                  <a:srgbClr val="FFC000"/>
                </a:solidFill>
                <a:latin typeface="Bahnschrift" panose="020B0502040204020203" pitchFamily="34" charset="0"/>
              </a:rPr>
              <a:t>OBJECTIVES</a:t>
            </a:r>
          </a:p>
        </p:txBody>
      </p:sp>
      <p:sp>
        <p:nvSpPr>
          <p:cNvPr id="3" name="Content Placeholder 2"/>
          <p:cNvSpPr>
            <a:spLocks noGrp="1"/>
          </p:cNvSpPr>
          <p:nvPr>
            <p:ph sz="half" idx="1"/>
          </p:nvPr>
        </p:nvSpPr>
        <p:spPr>
          <a:xfrm>
            <a:off x="1295401" y="1515291"/>
            <a:ext cx="9450976" cy="4902926"/>
          </a:xfrm>
        </p:spPr>
        <p:txBody>
          <a:bodyPr>
            <a:normAutofit/>
          </a:bodyPr>
          <a:lstStyle/>
          <a:p>
            <a:r>
              <a:rPr lang="en-US" sz="2400" dirty="0">
                <a:solidFill>
                  <a:srgbClr val="00B050"/>
                </a:solidFill>
                <a:latin typeface="Bahnschrift" panose="020B0502040204020203" pitchFamily="34" charset="0"/>
              </a:rPr>
              <a:t>DEVELOP FRIENDLY RELATIONS</a:t>
            </a:r>
          </a:p>
          <a:p>
            <a:r>
              <a:rPr lang="en-US" sz="2400" dirty="0">
                <a:solidFill>
                  <a:srgbClr val="00B050"/>
                </a:solidFill>
                <a:latin typeface="Bahnschrift" panose="020B0502040204020203" pitchFamily="34" charset="0"/>
              </a:rPr>
              <a:t>ECONOMIC DEVELOPMENT</a:t>
            </a:r>
          </a:p>
          <a:p>
            <a:r>
              <a:rPr lang="en-US" sz="2400" dirty="0">
                <a:solidFill>
                  <a:srgbClr val="00B050"/>
                </a:solidFill>
                <a:latin typeface="Bahnschrift" panose="020B0502040204020203" pitchFamily="34" charset="0"/>
              </a:rPr>
              <a:t>SECURITY OF NATIONAL INTEREST</a:t>
            </a:r>
          </a:p>
          <a:p>
            <a:r>
              <a:rPr lang="en-US" sz="2400" dirty="0">
                <a:solidFill>
                  <a:srgbClr val="00B050"/>
                </a:solidFill>
                <a:latin typeface="Bahnschrift" panose="020B0502040204020203" pitchFamily="34" charset="0"/>
              </a:rPr>
              <a:t>DEFENSE OF IDEOLOGICAL FRONTIERS</a:t>
            </a:r>
          </a:p>
          <a:p>
            <a:r>
              <a:rPr lang="en-US" sz="2400" dirty="0">
                <a:solidFill>
                  <a:srgbClr val="00B050"/>
                </a:solidFill>
                <a:latin typeface="Bahnschrift" panose="020B0502040204020203" pitchFamily="34" charset="0"/>
              </a:rPr>
              <a:t>NUCLEAR POLICY</a:t>
            </a:r>
          </a:p>
          <a:p>
            <a:r>
              <a:rPr lang="en-US" sz="2400" dirty="0">
                <a:solidFill>
                  <a:srgbClr val="00B050"/>
                </a:solidFill>
                <a:latin typeface="Bahnschrift" panose="020B0502040204020203" pitchFamily="34" charset="0"/>
              </a:rPr>
              <a:t>UTILIZATION OF NATURAL RESOURCES </a:t>
            </a:r>
          </a:p>
          <a:p>
            <a:r>
              <a:rPr lang="en-US" sz="2400" dirty="0">
                <a:solidFill>
                  <a:srgbClr val="00B050"/>
                </a:solidFill>
                <a:latin typeface="Bahnschrift" panose="020B0502040204020203" pitchFamily="34" charset="0"/>
              </a:rPr>
              <a:t>CONTROL OF TERRORISM </a:t>
            </a:r>
          </a:p>
          <a:p>
            <a:r>
              <a:rPr lang="en-US" sz="2400" dirty="0">
                <a:solidFill>
                  <a:srgbClr val="00B050"/>
                </a:solidFill>
                <a:latin typeface="Bahnschrift" panose="020B0502040204020203" pitchFamily="34" charset="0"/>
              </a:rPr>
              <a:t>GEO – STRATEGIC INTEREST</a:t>
            </a:r>
          </a:p>
          <a:p>
            <a:r>
              <a:rPr lang="en-US" sz="2400" dirty="0">
                <a:solidFill>
                  <a:srgbClr val="00B050"/>
                </a:solidFill>
                <a:latin typeface="Bahnschrift" panose="020B0502040204020203" pitchFamily="34" charset="0"/>
              </a:rPr>
              <a:t>PRESERVATION OF INDEPENDENCE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36687458"/>
              </p:ext>
            </p:extLst>
          </p:nvPr>
        </p:nvGraphicFramePr>
        <p:xfrm>
          <a:off x="6324600" y="-2651760"/>
          <a:ext cx="4143102" cy="1463040"/>
        </p:xfrm>
        <a:graphic>
          <a:graphicData uri="http://schemas.openxmlformats.org/drawingml/2006/table">
            <a:tbl>
              <a:tblPr firstRow="1" bandRow="1">
                <a:tableStyleId>{BC89EF96-8CEA-46FF-86C4-4CE0E7609802}</a:tableStyleId>
              </a:tblPr>
              <a:tblGrid>
                <a:gridCol w="1381034">
                  <a:extLst>
                    <a:ext uri="{9D8B030D-6E8A-4147-A177-3AD203B41FA5}">
                      <a16:colId xmlns:a16="http://schemas.microsoft.com/office/drawing/2014/main" val="20000"/>
                    </a:ext>
                  </a:extLst>
                </a:gridCol>
                <a:gridCol w="1381034">
                  <a:extLst>
                    <a:ext uri="{9D8B030D-6E8A-4147-A177-3AD203B41FA5}">
                      <a16:colId xmlns:a16="http://schemas.microsoft.com/office/drawing/2014/main" val="20001"/>
                    </a:ext>
                  </a:extLst>
                </a:gridCol>
                <a:gridCol w="1381034">
                  <a:extLst>
                    <a:ext uri="{9D8B030D-6E8A-4147-A177-3AD203B41FA5}">
                      <a16:colId xmlns:a16="http://schemas.microsoft.com/office/drawing/2014/main" val="20002"/>
                    </a:ext>
                  </a:extLst>
                </a:gridCol>
              </a:tblGrid>
              <a:tr h="0">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0">
                <a:tc>
                  <a:txBody>
                    <a:bodyPr/>
                    <a:lstStyle/>
                    <a:p>
                      <a:endParaRPr lang="en-US" dirty="0"/>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b="1" u="sng" dirty="0">
                <a:solidFill>
                  <a:srgbClr val="FFC000"/>
                </a:solidFill>
                <a:latin typeface="Bahnschrift" panose="020B0502040204020203" pitchFamily="34" charset="0"/>
              </a:rPr>
              <a:t>BASIC PRINCIPLES</a:t>
            </a:r>
            <a:endParaRPr lang="en-US" b="1" u="sng" dirty="0">
              <a:solidFill>
                <a:srgbClr val="FFC000"/>
              </a:solidFill>
              <a:latin typeface="Bahnschrift" panose="020B0502040204020203" pitchFamily="34" charset="0"/>
            </a:endParaRPr>
          </a:p>
        </p:txBody>
      </p:sp>
      <p:sp>
        <p:nvSpPr>
          <p:cNvPr id="3" name="Content Placeholder 2"/>
          <p:cNvSpPr>
            <a:spLocks noGrp="1"/>
          </p:cNvSpPr>
          <p:nvPr>
            <p:ph sz="half" idx="1"/>
          </p:nvPr>
        </p:nvSpPr>
        <p:spPr>
          <a:xfrm>
            <a:off x="1295401" y="1828800"/>
            <a:ext cx="9601198" cy="4348163"/>
          </a:xfrm>
        </p:spPr>
        <p:txBody>
          <a:bodyPr>
            <a:normAutofit/>
          </a:bodyPr>
          <a:lstStyle/>
          <a:p>
            <a:r>
              <a:rPr lang="en-US" sz="2400" dirty="0">
                <a:solidFill>
                  <a:srgbClr val="00B050"/>
                </a:solidFill>
                <a:latin typeface="Bahnschrift" panose="020B0502040204020203" pitchFamily="34" charset="0"/>
              </a:rPr>
              <a:t>NON – INTERFERENCE </a:t>
            </a:r>
          </a:p>
          <a:p>
            <a:r>
              <a:rPr lang="en-US" sz="2400" dirty="0">
                <a:solidFill>
                  <a:srgbClr val="00B050"/>
                </a:solidFill>
                <a:latin typeface="Bahnschrift" panose="020B0502040204020203" pitchFamily="34" charset="0"/>
              </a:rPr>
              <a:t>CORDIAL RELATIONS WITH MUSLIM COUNTRIES</a:t>
            </a:r>
          </a:p>
          <a:p>
            <a:r>
              <a:rPr lang="en-US" sz="2400" dirty="0">
                <a:solidFill>
                  <a:srgbClr val="00B050"/>
                </a:solidFill>
                <a:latin typeface="Bahnschrift" panose="020B0502040204020203" pitchFamily="34" charset="0"/>
              </a:rPr>
              <a:t>KASHMIR ISSUE</a:t>
            </a:r>
          </a:p>
          <a:p>
            <a:r>
              <a:rPr lang="en-US" sz="2400" dirty="0">
                <a:solidFill>
                  <a:srgbClr val="00B050"/>
                </a:solidFill>
                <a:latin typeface="Bahnschrift" panose="020B0502040204020203" pitchFamily="34" charset="0"/>
              </a:rPr>
              <a:t>NUCLEAR DISARMAMENT</a:t>
            </a:r>
          </a:p>
          <a:p>
            <a:r>
              <a:rPr lang="en-US" sz="2400" dirty="0">
                <a:solidFill>
                  <a:srgbClr val="00B050"/>
                </a:solidFill>
                <a:latin typeface="Bahnschrift" panose="020B0502040204020203" pitchFamily="34" charset="0"/>
              </a:rPr>
              <a:t>RELATIONS WITH SUPERPOWERS</a:t>
            </a:r>
          </a:p>
          <a:p>
            <a:r>
              <a:rPr lang="en-US" sz="2400" dirty="0">
                <a:solidFill>
                  <a:srgbClr val="00B050"/>
                </a:solidFill>
                <a:latin typeface="Bahnschrift" panose="020B0502040204020203" pitchFamily="34" charset="0"/>
              </a:rPr>
              <a:t>MEMBER OF ORGANIZATIONS</a:t>
            </a:r>
          </a:p>
          <a:p>
            <a:r>
              <a:rPr lang="en-US" sz="2400" dirty="0">
                <a:solidFill>
                  <a:srgbClr val="00B050"/>
                </a:solidFill>
                <a:latin typeface="Bahnschrift" panose="020B0502040204020203" pitchFamily="34" charset="0"/>
              </a:rPr>
              <a:t>PRESERVATION OF INDEPENDENCE</a:t>
            </a:r>
          </a:p>
        </p:txBody>
      </p:sp>
      <p:sp>
        <p:nvSpPr>
          <p:cNvPr id="4" name="Content Placeholder 3"/>
          <p:cNvSpPr>
            <a:spLocks noGrp="1"/>
          </p:cNvSpPr>
          <p:nvPr>
            <p:ph sz="half" idx="2"/>
          </p:nvPr>
        </p:nvSpPr>
        <p:spPr>
          <a:xfrm>
            <a:off x="13263152" y="1828800"/>
            <a:ext cx="278676" cy="4348163"/>
          </a:xfrm>
        </p:spPr>
        <p:txBody>
          <a:bodyPr/>
          <a:lstStyle/>
          <a:p>
            <a:endParaRPr lang="en-US" dirty="0"/>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                          </a:t>
            </a:r>
            <a:r>
              <a:rPr lang="en-US" b="1" u="sng" dirty="0">
                <a:solidFill>
                  <a:srgbClr val="7030A0"/>
                </a:solidFill>
                <a:latin typeface="Bahnschrift" panose="020B0502040204020203" pitchFamily="34" charset="0"/>
              </a:rPr>
              <a:t>NON - INTERFERENCE</a:t>
            </a:r>
          </a:p>
        </p:txBody>
      </p:sp>
      <p:sp>
        <p:nvSpPr>
          <p:cNvPr id="13" name="Text Placeholder 12"/>
          <p:cNvSpPr>
            <a:spLocks noGrp="1"/>
          </p:cNvSpPr>
          <p:nvPr>
            <p:ph type="body" idx="1"/>
          </p:nvPr>
        </p:nvSpPr>
        <p:spPr>
          <a:xfrm>
            <a:off x="13080274" y="1627258"/>
            <a:ext cx="182880" cy="685800"/>
          </a:xfrm>
        </p:spPr>
        <p:txBody>
          <a:bodyPr/>
          <a:lstStyle/>
          <a:p>
            <a:endParaRPr lang="en-US" dirty="0"/>
          </a:p>
        </p:txBody>
      </p:sp>
      <p:sp>
        <p:nvSpPr>
          <p:cNvPr id="15" name="Text Placeholder 14"/>
          <p:cNvSpPr>
            <a:spLocks noGrp="1"/>
          </p:cNvSpPr>
          <p:nvPr>
            <p:ph type="body" sz="quarter" idx="3"/>
          </p:nvPr>
        </p:nvSpPr>
        <p:spPr>
          <a:xfrm flipH="1">
            <a:off x="12653554" y="7236822"/>
            <a:ext cx="1097278" cy="435427"/>
          </a:xfrm>
        </p:spPr>
        <p:txBody>
          <a:bodyPr/>
          <a:lstStyle/>
          <a:p>
            <a:endParaRPr lang="en-US" dirty="0"/>
          </a:p>
        </p:txBody>
      </p:sp>
      <p:sp>
        <p:nvSpPr>
          <p:cNvPr id="16" name="Content Placeholder 15"/>
          <p:cNvSpPr>
            <a:spLocks noGrp="1"/>
          </p:cNvSpPr>
          <p:nvPr>
            <p:ph sz="quarter" idx="4"/>
          </p:nvPr>
        </p:nvSpPr>
        <p:spPr>
          <a:xfrm>
            <a:off x="1010194" y="1898469"/>
            <a:ext cx="10274299" cy="4315295"/>
          </a:xfrm>
        </p:spPr>
        <p:txBody>
          <a:bodyPr>
            <a:noAutofit/>
          </a:bodyPr>
          <a:lstStyle/>
          <a:p>
            <a:pPr marL="0" indent="0">
              <a:buNone/>
            </a:pPr>
            <a:r>
              <a:rPr lang="en-US" sz="2400" dirty="0">
                <a:solidFill>
                  <a:srgbClr val="FFC000"/>
                </a:solidFill>
                <a:latin typeface="Bahnschrift" panose="020B0502040204020203" pitchFamily="34" charset="0"/>
              </a:rPr>
              <a:t>PAKISTAN’S  FOREIGN  POLICY  ENSURES  A  COMPLETE</a:t>
            </a:r>
          </a:p>
          <a:p>
            <a:pPr marL="0" indent="0">
              <a:buNone/>
            </a:pPr>
            <a:r>
              <a:rPr lang="en-US" sz="2400" dirty="0">
                <a:solidFill>
                  <a:srgbClr val="FFC000"/>
                </a:solidFill>
                <a:latin typeface="Bahnschrift" panose="020B0502040204020203" pitchFamily="34" charset="0"/>
              </a:rPr>
              <a:t>NON – INTERFERENCE IN  INTERNAL  AFFAIRS  OF  THE  STATE  ,</a:t>
            </a:r>
          </a:p>
          <a:p>
            <a:pPr marL="0" indent="0">
              <a:buNone/>
            </a:pPr>
            <a:r>
              <a:rPr lang="en-US" sz="2400" dirty="0">
                <a:solidFill>
                  <a:srgbClr val="FFC000"/>
                </a:solidFill>
                <a:latin typeface="Bahnschrift" panose="020B0502040204020203" pitchFamily="34" charset="0"/>
              </a:rPr>
              <a:t>PROHIBITING  ANY  NATION  OR  SOVEREIGN</a:t>
            </a:r>
          </a:p>
          <a:p>
            <a:pPr marL="0" indent="0">
              <a:buNone/>
            </a:pPr>
            <a:r>
              <a:rPr lang="en-US" sz="2400" dirty="0">
                <a:solidFill>
                  <a:srgbClr val="FFC000"/>
                </a:solidFill>
                <a:latin typeface="Bahnschrift" panose="020B0502040204020203" pitchFamily="34" charset="0"/>
              </a:rPr>
              <a:t>AUTHORITY  TO  INTERVENE  IN  ANY  OF </a:t>
            </a:r>
          </a:p>
          <a:p>
            <a:pPr marL="0" indent="0">
              <a:buNone/>
            </a:pPr>
            <a:r>
              <a:rPr lang="en-US" sz="2400" dirty="0">
                <a:solidFill>
                  <a:srgbClr val="FFC000"/>
                </a:solidFill>
                <a:latin typeface="Bahnschrift" panose="020B0502040204020203" pitchFamily="34" charset="0"/>
              </a:rPr>
              <a:t>THE  MATTERS  OF  COUNTRY .  ALSO  TO</a:t>
            </a:r>
          </a:p>
          <a:p>
            <a:pPr marL="0" indent="0">
              <a:buNone/>
            </a:pPr>
            <a:r>
              <a:rPr lang="en-US" sz="2400" dirty="0">
                <a:solidFill>
                  <a:srgbClr val="FFC000"/>
                </a:solidFill>
                <a:latin typeface="Bahnschrift" panose="020B0502040204020203" pitchFamily="34" charset="0"/>
              </a:rPr>
              <a:t>PRESERVE  THE  NATIONAL  AND  CRUCIAL  </a:t>
            </a:r>
          </a:p>
          <a:p>
            <a:pPr marL="0" indent="0">
              <a:buNone/>
            </a:pPr>
            <a:r>
              <a:rPr lang="en-US" sz="2400" dirty="0">
                <a:solidFill>
                  <a:srgbClr val="FFC000"/>
                </a:solidFill>
                <a:latin typeface="Bahnschrift" panose="020B0502040204020203" pitchFamily="34" charset="0"/>
              </a:rPr>
              <a:t>SOVEREIGNTY  OF  PAKISTAN  IN  ALL  THE </a:t>
            </a:r>
          </a:p>
          <a:p>
            <a:pPr marL="0" indent="0">
              <a:buNone/>
            </a:pPr>
            <a:r>
              <a:rPr lang="en-US" sz="2400" dirty="0">
                <a:solidFill>
                  <a:srgbClr val="FFC000"/>
                </a:solidFill>
                <a:latin typeface="Bahnschrift" panose="020B0502040204020203" pitchFamily="34" charset="0"/>
              </a:rPr>
              <a:t>BILATERAL  ISSUES  RAISED  IN  UNITED  NATIONS  SECURITY  COUNCIL </a:t>
            </a:r>
            <a:r>
              <a:rPr lang="en-US" sz="2400" i="1" dirty="0">
                <a:solidFill>
                  <a:srgbClr val="FFC000"/>
                </a:solidFill>
                <a:latin typeface="Algerian" panose="04020705040A02060702" pitchFamily="82" charset="0"/>
              </a:rPr>
              <a:t>.</a:t>
            </a:r>
          </a:p>
        </p:txBody>
      </p:sp>
      <p:pic>
        <p:nvPicPr>
          <p:cNvPr id="1026" name="Picture 2" descr="Pakistan underscores non-interference in domestic affairs of sovereign  stat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52657" y="2951950"/>
            <a:ext cx="3529149" cy="27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solidFill>
                  <a:srgbClr val="7030A0"/>
                </a:solidFill>
                <a:latin typeface="Bahnschrift" panose="020B0502040204020203" pitchFamily="34" charset="0"/>
              </a:rPr>
              <a:t>CORDIAL  RELATIONS  WITH  MUSLIM  COUNTRIES</a:t>
            </a:r>
          </a:p>
        </p:txBody>
      </p:sp>
      <p:sp>
        <p:nvSpPr>
          <p:cNvPr id="6" name="Text Placeholder 5"/>
          <p:cNvSpPr>
            <a:spLocks noGrp="1"/>
          </p:cNvSpPr>
          <p:nvPr>
            <p:ph type="body" idx="1"/>
          </p:nvPr>
        </p:nvSpPr>
        <p:spPr>
          <a:xfrm>
            <a:off x="12758055" y="1627258"/>
            <a:ext cx="113213" cy="685800"/>
          </a:xfrm>
        </p:spPr>
        <p:txBody>
          <a:bodyPr/>
          <a:lstStyle/>
          <a:p>
            <a:endParaRPr lang="en-US" dirty="0"/>
          </a:p>
        </p:txBody>
      </p:sp>
      <p:sp>
        <p:nvSpPr>
          <p:cNvPr id="7" name="Content Placeholder 6"/>
          <p:cNvSpPr>
            <a:spLocks noGrp="1"/>
          </p:cNvSpPr>
          <p:nvPr>
            <p:ph sz="half" idx="2"/>
          </p:nvPr>
        </p:nvSpPr>
        <p:spPr>
          <a:xfrm>
            <a:off x="1298447" y="1863634"/>
            <a:ext cx="10092363" cy="4350130"/>
          </a:xfrm>
        </p:spPr>
        <p:txBody>
          <a:bodyPr>
            <a:normAutofit fontScale="92500" lnSpcReduction="10000"/>
          </a:bodyPr>
          <a:lstStyle/>
          <a:p>
            <a:pPr marL="0" indent="0">
              <a:buNone/>
            </a:pPr>
            <a:r>
              <a:rPr lang="en-US" sz="2400" dirty="0">
                <a:solidFill>
                  <a:srgbClr val="FFC000"/>
                </a:solidFill>
                <a:latin typeface="Bahnschrift" panose="020B0502040204020203" pitchFamily="34" charset="0"/>
              </a:rPr>
              <a:t>PAKISTAN  HAS  ALWAYS  SHOWN  KEEN  INTEREST  IN  DEVELOPING  </a:t>
            </a:r>
          </a:p>
          <a:p>
            <a:pPr marL="0" indent="0">
              <a:buNone/>
            </a:pPr>
            <a:r>
              <a:rPr lang="en-US" sz="2400" dirty="0">
                <a:solidFill>
                  <a:srgbClr val="FFC000"/>
                </a:solidFill>
                <a:latin typeface="Bahnschrift" panose="020B0502040204020203" pitchFamily="34" charset="0"/>
              </a:rPr>
              <a:t>CORDIAL  AND FRIENDLY  RELATIONS  WITH  ALL  OTHER  MUSLIM</a:t>
            </a:r>
          </a:p>
          <a:p>
            <a:pPr marL="0" indent="0">
              <a:buNone/>
            </a:pPr>
            <a:r>
              <a:rPr lang="en-US" sz="2400" dirty="0">
                <a:solidFill>
                  <a:srgbClr val="FFC000"/>
                </a:solidFill>
                <a:latin typeface="Bahnschrift" panose="020B0502040204020203" pitchFamily="34" charset="0"/>
              </a:rPr>
              <a:t>COUNTRIES . PAKISTAN  IS  ONE  OF  THE</a:t>
            </a:r>
          </a:p>
          <a:p>
            <a:pPr marL="0" indent="0">
              <a:buNone/>
            </a:pPr>
            <a:r>
              <a:rPr lang="en-US" sz="2400" dirty="0">
                <a:solidFill>
                  <a:srgbClr val="FFC000"/>
                </a:solidFill>
                <a:latin typeface="Bahnschrift" panose="020B0502040204020203" pitchFamily="34" charset="0"/>
              </a:rPr>
              <a:t>MOST  ACTIVE  AND  POWERFUL  LEADER  </a:t>
            </a:r>
          </a:p>
          <a:p>
            <a:pPr marL="0" indent="0">
              <a:buNone/>
            </a:pPr>
            <a:r>
              <a:rPr lang="en-US" sz="2400" dirty="0">
                <a:solidFill>
                  <a:srgbClr val="FFC000"/>
                </a:solidFill>
                <a:latin typeface="Bahnschrift" panose="020B0502040204020203" pitchFamily="34" charset="0"/>
              </a:rPr>
              <a:t>OF  ORGANIZATION  OF  ISLAMIC  COUNTRIES</a:t>
            </a:r>
          </a:p>
          <a:p>
            <a:pPr marL="0" indent="0">
              <a:buNone/>
            </a:pPr>
            <a:r>
              <a:rPr lang="en-US" sz="2400" dirty="0">
                <a:solidFill>
                  <a:srgbClr val="FFC000"/>
                </a:solidFill>
                <a:latin typeface="Bahnschrift" panose="020B0502040204020203" pitchFamily="34" charset="0"/>
              </a:rPr>
              <a:t>( OIC ). PAKISTAN  ALSO  PLAY  VARIUOS ROLES</a:t>
            </a:r>
          </a:p>
          <a:p>
            <a:pPr marL="0" indent="0">
              <a:buNone/>
            </a:pPr>
            <a:r>
              <a:rPr lang="en-US" sz="2400" dirty="0">
                <a:solidFill>
                  <a:srgbClr val="FFC000"/>
                </a:solidFill>
                <a:latin typeface="Bahnschrift" panose="020B0502040204020203" pitchFamily="34" charset="0"/>
              </a:rPr>
              <a:t>IN  PROMOTING  PEACE  BETWEEN  MUSLIM</a:t>
            </a:r>
          </a:p>
          <a:p>
            <a:pPr marL="0" indent="0">
              <a:buNone/>
            </a:pPr>
            <a:r>
              <a:rPr lang="en-US" sz="2400" dirty="0">
                <a:solidFill>
                  <a:srgbClr val="FFC000"/>
                </a:solidFill>
                <a:latin typeface="Bahnschrift" panose="020B0502040204020203" pitchFamily="34" charset="0"/>
              </a:rPr>
              <a:t>COUNTRIES  AND  HELP  EACHOTHER   IN  DEVELOPING  TRADE  ROUTES  </a:t>
            </a:r>
          </a:p>
          <a:p>
            <a:pPr marL="0" indent="0">
              <a:buNone/>
            </a:pPr>
            <a:r>
              <a:rPr lang="en-US" sz="2400" dirty="0">
                <a:solidFill>
                  <a:srgbClr val="FFC000"/>
                </a:solidFill>
                <a:latin typeface="Bahnschrift" panose="020B0502040204020203" pitchFamily="34" charset="0"/>
              </a:rPr>
              <a:t>FOR  VARIOUS  EX  AND IMPORTS  SUCH  AS OIL  ,  GAS  , GOOD ETC.</a:t>
            </a:r>
          </a:p>
          <a:p>
            <a:pPr marL="0" indent="0">
              <a:buNone/>
            </a:pPr>
            <a:endParaRPr lang="en-US" dirty="0"/>
          </a:p>
        </p:txBody>
      </p:sp>
      <p:sp>
        <p:nvSpPr>
          <p:cNvPr id="8" name="Text Placeholder 7"/>
          <p:cNvSpPr>
            <a:spLocks noGrp="1"/>
          </p:cNvSpPr>
          <p:nvPr>
            <p:ph type="body" sz="quarter" idx="3"/>
          </p:nvPr>
        </p:nvSpPr>
        <p:spPr>
          <a:xfrm>
            <a:off x="12956177" y="1627258"/>
            <a:ext cx="45719" cy="685800"/>
          </a:xfrm>
        </p:spPr>
        <p:txBody>
          <a:bodyPr/>
          <a:lstStyle/>
          <a:p>
            <a:endParaRPr lang="en-US" dirty="0"/>
          </a:p>
        </p:txBody>
      </p:sp>
      <p:pic>
        <p:nvPicPr>
          <p:cNvPr id="2058" name="Picture 10" descr="Saudi, Pakistan to discuss possible support for kingdom's $3 billion  deposit | Reuters"/>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680959" y="2806436"/>
            <a:ext cx="3311433" cy="242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b="1" u="sng" dirty="0">
                <a:solidFill>
                  <a:srgbClr val="7030A0"/>
                </a:solidFill>
                <a:latin typeface="Bahnschrift" panose="020B0502040204020203" pitchFamily="34" charset="0"/>
              </a:rPr>
              <a:t>KASHMIR  ISSUE</a:t>
            </a:r>
          </a:p>
        </p:txBody>
      </p:sp>
      <p:sp>
        <p:nvSpPr>
          <p:cNvPr id="5" name="Content Placeholder 4"/>
          <p:cNvSpPr>
            <a:spLocks noGrp="1"/>
          </p:cNvSpPr>
          <p:nvPr>
            <p:ph sz="half" idx="1"/>
          </p:nvPr>
        </p:nvSpPr>
        <p:spPr>
          <a:xfrm>
            <a:off x="1295400" y="1828800"/>
            <a:ext cx="9773193" cy="4348163"/>
          </a:xfrm>
        </p:spPr>
        <p:txBody>
          <a:bodyPr>
            <a:normAutofit fontScale="92500" lnSpcReduction="10000"/>
          </a:bodyPr>
          <a:lstStyle/>
          <a:p>
            <a:pPr marL="0" indent="0">
              <a:buNone/>
            </a:pPr>
            <a:r>
              <a:rPr lang="en-US" sz="2400" dirty="0">
                <a:solidFill>
                  <a:srgbClr val="FFC000"/>
                </a:solidFill>
                <a:latin typeface="Bahnschrift" panose="020B0502040204020203" pitchFamily="34" charset="0"/>
              </a:rPr>
              <a:t>KASHMIR  ISSUE  IS  ALSO  ONE  OF  THE  BIGGEST  MATTER  IN  THE  </a:t>
            </a:r>
          </a:p>
          <a:p>
            <a:pPr marL="0" indent="0">
              <a:buNone/>
            </a:pPr>
            <a:r>
              <a:rPr lang="en-US" sz="2400" dirty="0">
                <a:solidFill>
                  <a:srgbClr val="FFC000"/>
                </a:solidFill>
                <a:latin typeface="Bahnschrift" panose="020B0502040204020203" pitchFamily="34" charset="0"/>
              </a:rPr>
              <a:t>FOREIGN  POLICY  OF  PAKISTAN.  PAKISTAN  HAS  ALWAYS  STOOD  AND  </a:t>
            </a:r>
          </a:p>
          <a:p>
            <a:pPr marL="0" indent="0">
              <a:buNone/>
            </a:pPr>
            <a:r>
              <a:rPr lang="en-US" sz="2400" dirty="0">
                <a:solidFill>
                  <a:srgbClr val="FFC000"/>
                </a:solidFill>
                <a:latin typeface="Bahnschrift" panose="020B0502040204020203" pitchFamily="34" charset="0"/>
              </a:rPr>
              <a:t>SUPPORTED  KASHMIRIS  FOR  DEFENDING</a:t>
            </a:r>
          </a:p>
          <a:p>
            <a:pPr marL="0" indent="0">
              <a:buNone/>
            </a:pPr>
            <a:r>
              <a:rPr lang="en-US" sz="2400" dirty="0">
                <a:solidFill>
                  <a:srgbClr val="FFC000"/>
                </a:solidFill>
                <a:latin typeface="Bahnschrift" panose="020B0502040204020203" pitchFamily="34" charset="0"/>
              </a:rPr>
              <a:t>THEIR  RIGHT  OF  SELF – DETERMINATION</a:t>
            </a:r>
          </a:p>
          <a:p>
            <a:pPr marL="0" indent="0">
              <a:buNone/>
            </a:pPr>
            <a:r>
              <a:rPr lang="en-US" sz="2400" dirty="0">
                <a:solidFill>
                  <a:srgbClr val="FFC000"/>
                </a:solidFill>
                <a:latin typeface="Bahnschrift" panose="020B0502040204020203" pitchFamily="34" charset="0"/>
              </a:rPr>
              <a:t>AGAINST  THE  CRUEL  STANCES  OF  INDIA.</a:t>
            </a:r>
          </a:p>
          <a:p>
            <a:pPr marL="0" indent="0">
              <a:buNone/>
            </a:pPr>
            <a:r>
              <a:rPr lang="en-US" sz="2400" dirty="0">
                <a:solidFill>
                  <a:srgbClr val="FFC000"/>
                </a:solidFill>
                <a:latin typeface="Bahnschrift" panose="020B0502040204020203" pitchFamily="34" charset="0"/>
              </a:rPr>
              <a:t>PAKISTAN  HAS  ALWAYS  RAISED  THE </a:t>
            </a:r>
          </a:p>
          <a:p>
            <a:pPr marL="0" indent="0">
              <a:buNone/>
            </a:pPr>
            <a:r>
              <a:rPr lang="en-US" sz="2400" dirty="0">
                <a:solidFill>
                  <a:srgbClr val="FFC000"/>
                </a:solidFill>
                <a:latin typeface="Bahnschrift" panose="020B0502040204020203" pitchFamily="34" charset="0"/>
              </a:rPr>
              <a:t>ISSUE  OF  KASHMIR  IN  VARIOUS SUMMITS</a:t>
            </a:r>
          </a:p>
          <a:p>
            <a:pPr marL="0" indent="0">
              <a:buNone/>
            </a:pPr>
            <a:r>
              <a:rPr lang="en-US" sz="2400" dirty="0">
                <a:solidFill>
                  <a:srgbClr val="FFC000"/>
                </a:solidFill>
                <a:latin typeface="Bahnschrift" panose="020B0502040204020203" pitchFamily="34" charset="0"/>
              </a:rPr>
              <a:t>I.E. SCO, UN, OIC, NAM ETC. PAKISTAN  WILL  ALWAYS  SUPPORT  THEM </a:t>
            </a:r>
          </a:p>
          <a:p>
            <a:pPr marL="0" indent="0">
              <a:buNone/>
            </a:pPr>
            <a:r>
              <a:rPr lang="en-US" sz="2400" dirty="0">
                <a:solidFill>
                  <a:srgbClr val="FFC000"/>
                </a:solidFill>
                <a:latin typeface="Bahnschrift" panose="020B0502040204020203" pitchFamily="34" charset="0"/>
              </a:rPr>
              <a:t>AND  WILL  CONTINUE   TO  SUPPORT  THEIR  JUST  CASE.</a:t>
            </a:r>
          </a:p>
          <a:p>
            <a:pPr marL="0" indent="0">
              <a:buNone/>
            </a:pPr>
            <a:endParaRPr lang="en-US" dirty="0">
              <a:latin typeface="Bahnschrift" panose="020B0502040204020203" pitchFamily="34" charset="0"/>
            </a:endParaRPr>
          </a:p>
          <a:p>
            <a:pPr marL="0" indent="0">
              <a:buNone/>
            </a:pPr>
            <a:endParaRPr lang="en-US" dirty="0"/>
          </a:p>
          <a:p>
            <a:pPr marL="0" indent="0">
              <a:buNone/>
            </a:pPr>
            <a:endParaRPr lang="en-US" dirty="0"/>
          </a:p>
        </p:txBody>
      </p:sp>
      <p:pic>
        <p:nvPicPr>
          <p:cNvPr id="3074" name="Picture 2" descr="Plot was hatched to freeze Kashmir issue, PM reveals - Pakistan - DAWN.CO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88777" y="2734491"/>
            <a:ext cx="3807822" cy="242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95400" y="362303"/>
            <a:ext cx="9601200" cy="795937"/>
          </a:xfrm>
        </p:spPr>
        <p:txBody>
          <a:bodyPr/>
          <a:lstStyle/>
          <a:p>
            <a:r>
              <a:rPr lang="en-US" dirty="0"/>
              <a:t>                     </a:t>
            </a:r>
            <a:r>
              <a:rPr lang="en-US" b="1" u="sng" dirty="0">
                <a:solidFill>
                  <a:srgbClr val="7030A0"/>
                </a:solidFill>
                <a:latin typeface="Bahnschrift" panose="020B0502040204020203" pitchFamily="34" charset="0"/>
              </a:rPr>
              <a:t>NUCLEAR  DISARMAMENT</a:t>
            </a:r>
          </a:p>
        </p:txBody>
      </p:sp>
      <p:sp>
        <p:nvSpPr>
          <p:cNvPr id="2" name="Content Placeholder 1"/>
          <p:cNvSpPr>
            <a:spLocks noGrp="1"/>
          </p:cNvSpPr>
          <p:nvPr>
            <p:ph sz="half" idx="1"/>
          </p:nvPr>
        </p:nvSpPr>
        <p:spPr>
          <a:xfrm>
            <a:off x="731520" y="1558834"/>
            <a:ext cx="10981509" cy="4618130"/>
          </a:xfrm>
        </p:spPr>
        <p:txBody>
          <a:bodyPr>
            <a:noAutofit/>
          </a:bodyPr>
          <a:lstStyle/>
          <a:p>
            <a:pPr marL="0" indent="0">
              <a:buNone/>
            </a:pPr>
            <a:r>
              <a:rPr lang="en-US" sz="2400" dirty="0">
                <a:solidFill>
                  <a:srgbClr val="FFC000"/>
                </a:solidFill>
                <a:latin typeface="Bahnschrift" panose="020B0502040204020203" pitchFamily="34" charset="0"/>
              </a:rPr>
              <a:t>DISARMAMENT  REFERS  TO  THE  POLICY  OF  REDUCTION  OR  WITHDRAWAL</a:t>
            </a:r>
          </a:p>
          <a:p>
            <a:pPr marL="0" indent="0">
              <a:buNone/>
            </a:pPr>
            <a:r>
              <a:rPr lang="en-US" sz="2400" dirty="0">
                <a:solidFill>
                  <a:srgbClr val="FFC000"/>
                </a:solidFill>
                <a:latin typeface="Bahnschrift" panose="020B0502040204020203" pitchFamily="34" charset="0"/>
              </a:rPr>
              <a:t>OF  ARMS, WEAPONS, NUKES  AND  MILITARY  FORCES  FROM  SOMEWHERE .</a:t>
            </a:r>
          </a:p>
          <a:p>
            <a:pPr marL="0" indent="0">
              <a:buNone/>
            </a:pPr>
            <a:r>
              <a:rPr lang="en-US" sz="2400" dirty="0">
                <a:solidFill>
                  <a:srgbClr val="FFC000"/>
                </a:solidFill>
                <a:latin typeface="Bahnschrift" panose="020B0502040204020203" pitchFamily="34" charset="0"/>
              </a:rPr>
              <a:t>PAKISTAN  HAS  APPOINTED A   POLICY  OF</a:t>
            </a:r>
          </a:p>
          <a:p>
            <a:pPr marL="0" indent="0">
              <a:buNone/>
            </a:pPr>
            <a:r>
              <a:rPr lang="en-US" sz="2400" dirty="0">
                <a:solidFill>
                  <a:srgbClr val="FFC000"/>
                </a:solidFill>
                <a:latin typeface="Bahnschrift" panose="020B0502040204020203" pitchFamily="34" charset="0"/>
              </a:rPr>
              <a:t>NUCLEAR  DISARMAMENT  IN  CASE  OF  </a:t>
            </a:r>
          </a:p>
          <a:p>
            <a:pPr marL="0" indent="0">
              <a:buNone/>
            </a:pPr>
            <a:r>
              <a:rPr lang="en-US" sz="2400" dirty="0">
                <a:solidFill>
                  <a:srgbClr val="FFC000"/>
                </a:solidFill>
                <a:latin typeface="Bahnschrift" panose="020B0502040204020203" pitchFamily="34" charset="0"/>
              </a:rPr>
              <a:t>ANY  WAR  AND  WILL  ALWAYS  TRY  TO  </a:t>
            </a:r>
          </a:p>
          <a:p>
            <a:pPr marL="0" indent="0">
              <a:buNone/>
            </a:pPr>
            <a:r>
              <a:rPr lang="en-US" sz="2400" dirty="0">
                <a:solidFill>
                  <a:srgbClr val="FFC000"/>
                </a:solidFill>
                <a:latin typeface="Bahnschrift" panose="020B0502040204020203" pitchFamily="34" charset="0"/>
              </a:rPr>
              <a:t>PROMOTE  PEACE  AND  HARMONY  ALL</a:t>
            </a:r>
          </a:p>
          <a:p>
            <a:pPr marL="0" indent="0">
              <a:buNone/>
            </a:pPr>
            <a:r>
              <a:rPr lang="en-US" sz="2400" dirty="0">
                <a:solidFill>
                  <a:srgbClr val="FFC000"/>
                </a:solidFill>
                <a:latin typeface="Bahnschrift" panose="020B0502040204020203" pitchFamily="34" charset="0"/>
              </a:rPr>
              <a:t>OVER  THE  WORLD.  PAKISTAN  HAS  ALSO</a:t>
            </a:r>
          </a:p>
          <a:p>
            <a:pPr marL="0" indent="0">
              <a:buNone/>
            </a:pPr>
            <a:r>
              <a:rPr lang="en-US" sz="2400" dirty="0">
                <a:solidFill>
                  <a:srgbClr val="FFC000"/>
                </a:solidFill>
                <a:latin typeface="Bahnschrift" panose="020B0502040204020203" pitchFamily="34" charset="0"/>
              </a:rPr>
              <a:t>DECLARED  THAT  PAKISTAN  WILL  ALWAYS  ACT  AS  A  NON – NUCLEAR </a:t>
            </a:r>
          </a:p>
          <a:p>
            <a:pPr marL="0" indent="0">
              <a:buNone/>
            </a:pPr>
            <a:r>
              <a:rPr lang="en-US" sz="2400" dirty="0">
                <a:solidFill>
                  <a:srgbClr val="FFC000"/>
                </a:solidFill>
                <a:latin typeface="Bahnschrift" panose="020B0502040204020203" pitchFamily="34" charset="0"/>
              </a:rPr>
              <a:t>STATE UNTIL  ANYOTHER  NATION  WITH  NUKES  WAGE  A  WAR  AGAINST IT.</a:t>
            </a:r>
          </a:p>
        </p:txBody>
      </p:sp>
      <p:pic>
        <p:nvPicPr>
          <p:cNvPr id="4098" name="Picture 2" descr="Pakista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5234" y="2717074"/>
            <a:ext cx="4293326" cy="262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239</TotalTime>
  <Words>675</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Bahnschrift</vt:lpstr>
      <vt:lpstr>Georgia</vt:lpstr>
      <vt:lpstr>Brushed Metal 16x9</vt:lpstr>
      <vt:lpstr>           FOREIGN POLICY                 OF          PAKISTAN</vt:lpstr>
      <vt:lpstr>                WHAT  IS  FOREIGN  POLICY?</vt:lpstr>
      <vt:lpstr>            ACCORDING TO QUAID-E-AZAM :</vt:lpstr>
      <vt:lpstr>                               OBJECTIVES</vt:lpstr>
      <vt:lpstr>                          BASIC PRINCIPLES</vt:lpstr>
      <vt:lpstr>                          NON - INTERFERENCE</vt:lpstr>
      <vt:lpstr>CORDIAL  RELATIONS  WITH  MUSLIM  COUNTRIES</vt:lpstr>
      <vt:lpstr>                             KASHMIR  ISSUE</vt:lpstr>
      <vt:lpstr>                     NUCLEAR  DISARMAMENT</vt:lpstr>
      <vt:lpstr>              RELATIONS  WITH  SUPER  POWER</vt:lpstr>
      <vt:lpstr>                    MEMBER  OF  ORGANIZATIONS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Muhammad Ashhadullah</dc:creator>
  <cp:lastModifiedBy>Misbah Sarfaraz</cp:lastModifiedBy>
  <cp:revision>20</cp:revision>
  <dcterms:created xsi:type="dcterms:W3CDTF">2024-10-23T15:51:07Z</dcterms:created>
  <dcterms:modified xsi:type="dcterms:W3CDTF">2024-10-24T09:22:07Z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