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handoutMasterIdLst>
    <p:handoutMasterId r:id="rId18"/>
  </p:handoutMasterIdLst>
  <p:sldIdLst>
    <p:sldId id="267" r:id="rId2"/>
    <p:sldId id="268" r:id="rId3"/>
    <p:sldId id="269" r:id="rId4"/>
    <p:sldId id="283" r:id="rId5"/>
    <p:sldId id="270" r:id="rId6"/>
    <p:sldId id="271" r:id="rId7"/>
    <p:sldId id="273" r:id="rId8"/>
    <p:sldId id="274" r:id="rId9"/>
    <p:sldId id="275" r:id="rId10"/>
    <p:sldId id="276" r:id="rId11"/>
    <p:sldId id="277" r:id="rId12"/>
    <p:sldId id="279" r:id="rId13"/>
    <p:sldId id="280" r:id="rId14"/>
    <p:sldId id="281" r:id="rId15"/>
    <p:sldId id="28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3" autoAdjust="0"/>
    <p:restoredTop sz="94708" autoAdjust="0"/>
  </p:normalViewPr>
  <p:slideViewPr>
    <p:cSldViewPr snapToGrid="0">
      <p:cViewPr varScale="1">
        <p:scale>
          <a:sx n="81" d="100"/>
          <a:sy n="81" d="100"/>
        </p:scale>
        <p:origin x="754" y="48"/>
      </p:cViewPr>
      <p:guideLst>
        <p:guide pos="3840"/>
        <p:guide orient="horz" pos="2160"/>
      </p:guideLst>
    </p:cSldViewPr>
  </p:slideViewPr>
  <p:notesTextViewPr>
    <p:cViewPr>
      <p:scale>
        <a:sx n="3" d="2"/>
        <a:sy n="3" d="2"/>
      </p:scale>
      <p:origin x="0" y="0"/>
    </p:cViewPr>
  </p:notesTextViewPr>
  <p:notesViewPr>
    <p:cSldViewPr snapToGrid="0">
      <p:cViewPr varScale="1">
        <p:scale>
          <a:sx n="82" d="100"/>
          <a:sy n="82" d="100"/>
        </p:scale>
        <p:origin x="385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A591099-7EBE-4D12-B880-CCA6B38B92A6}" type="datetimeFigureOut">
              <a:rPr lang="en-US" smtClean="0"/>
              <a:t>10/27/2024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A36C10-A9D4-4995-9BAF-95FBD77A724B}" type="slidenum">
              <a:rPr lang="en-US" smtClean="0"/>
              <a:t>‹#›</a:t>
            </a:fld>
            <a:endParaRPr lang="en-US" dirty="0"/>
          </a:p>
        </p:txBody>
      </p:sp>
    </p:spTree>
    <p:extLst>
      <p:ext uri="{BB962C8B-B14F-4D97-AF65-F5344CB8AC3E}">
        <p14:creationId xmlns:p14="http://schemas.microsoft.com/office/powerpoint/2010/main" val="2509218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CF4299-1721-48C6-878D-74296BE00D21}" type="datetimeFigureOut">
              <a:rPr lang="en-US" smtClean="0"/>
              <a:t>10/27/2024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AEF9EC-8318-4FF6-847E-A85BBD2B7E49}" type="slidenum">
              <a:rPr lang="en-US" smtClean="0"/>
              <a:t>‹#›</a:t>
            </a:fld>
            <a:endParaRPr lang="en-US" dirty="0"/>
          </a:p>
        </p:txBody>
      </p:sp>
    </p:spTree>
    <p:extLst>
      <p:ext uri="{BB962C8B-B14F-4D97-AF65-F5344CB8AC3E}">
        <p14:creationId xmlns:p14="http://schemas.microsoft.com/office/powerpoint/2010/main" val="2283195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61254"/>
            <a:ext cx="8226490" cy="3083767"/>
          </a:xfrm>
        </p:spPr>
        <p:txBody>
          <a:bodyPr anchor="b">
            <a:normAutofit/>
          </a:bodyPr>
          <a:lstStyle>
            <a:lvl1pPr algn="l">
              <a:lnSpc>
                <a:spcPct val="80000"/>
              </a:lnSpc>
              <a:defRPr sz="72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609600" y="3386585"/>
            <a:ext cx="8229600" cy="1371600"/>
          </a:xfrm>
        </p:spPr>
        <p:txBody>
          <a:bodyPr/>
          <a:lstStyle>
            <a:lvl1pPr marL="0" indent="0" algn="l">
              <a:spcBef>
                <a:spcPts val="120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1C40B874-E53C-42B9-98BA-0781B387246C}" type="datetime1">
              <a:rPr lang="en-US" smtClean="0"/>
              <a:t>10/27/2024</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50680" y="365125"/>
            <a:ext cx="1645920" cy="5811838"/>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295400" y="365125"/>
            <a:ext cx="7624664"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75D402F4-45D7-406A-9C33-75238E131A1E}" type="datetime1">
              <a:rPr lang="en-US" smtClean="0"/>
              <a:t>10/27/2024</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4506E011-4F7D-42D0-82E1-078A40B76F01}" type="datetime1">
              <a:rPr lang="en-US" smtClean="0"/>
              <a:t>10/27/2024</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12648" y="265176"/>
            <a:ext cx="8229600" cy="3081528"/>
          </a:xfrm>
        </p:spPr>
        <p:txBody>
          <a:bodyPr anchor="b">
            <a:normAutofit/>
          </a:bodyPr>
          <a:lstStyle>
            <a:lvl1pPr>
              <a:defRPr sz="5400"/>
            </a:lvl1pPr>
          </a:lstStyle>
          <a:p>
            <a:r>
              <a:rPr lang="en-US"/>
              <a:t>Click to edit Master title style</a:t>
            </a:r>
          </a:p>
        </p:txBody>
      </p:sp>
      <p:sp>
        <p:nvSpPr>
          <p:cNvPr id="3" name="Text Placeholder 2"/>
          <p:cNvSpPr>
            <a:spLocks noGrp="1"/>
          </p:cNvSpPr>
          <p:nvPr>
            <p:ph type="body" idx="1"/>
          </p:nvPr>
        </p:nvSpPr>
        <p:spPr>
          <a:xfrm>
            <a:off x="612648" y="3388268"/>
            <a:ext cx="8229600" cy="1371600"/>
          </a:xfrm>
        </p:spPr>
        <p:txBody>
          <a:bodyPr/>
          <a:lstStyle>
            <a:lvl1pPr marL="0" indent="0">
              <a:spcBef>
                <a:spcPts val="1200"/>
              </a:spcBef>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DA471FE-0FCC-47A4-B218-06AF00AFA70F}" type="datetime1">
              <a:rPr lang="en-US" smtClean="0"/>
              <a:t>10/27/2024</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1" y="1828800"/>
            <a:ext cx="4572000" cy="4348163"/>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599" y="1828800"/>
            <a:ext cx="4572000" cy="4348163"/>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BE42C22A-A385-4013-8BC3-1C712ED98224}" type="datetime1">
              <a:rPr lang="en-US" smtClean="0"/>
              <a:t>10/27/2024</a:t>
            </a:fld>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8448" y="1627258"/>
            <a:ext cx="4572000" cy="68580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8448" y="2373284"/>
            <a:ext cx="4572000" cy="3840480"/>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627258"/>
            <a:ext cx="4572000" cy="68580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373284"/>
            <a:ext cx="4572000" cy="3840480"/>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4143CD7-DDC2-4E28-B80E-11B3368F8846}" type="datetime1">
              <a:rPr lang="en-US" smtClean="0"/>
              <a:t>10/27/2024</a:t>
            </a:fld>
            <a:endParaRPr lang="en-US" dirty="0"/>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68882D6B-0F0F-41E5-8A0F-FC2D7E2110E0}" type="datetime1">
              <a:rPr lang="en-US" smtClean="0"/>
              <a:t>10/27/2024</a:t>
            </a:fld>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99C1A38-D70F-41CF-857C-945C6FF6B07D}" type="datetime1">
              <a:rPr lang="en-US" smtClean="0"/>
              <a:t>10/27/2024</a:t>
            </a:fld>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7315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979330" y="457200"/>
            <a:ext cx="3603070" cy="155448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606490" y="685800"/>
            <a:ext cx="6102220" cy="54864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79330" y="2101850"/>
            <a:ext cx="3603070" cy="1828800"/>
          </a:xfrm>
        </p:spPr>
        <p:txBody>
          <a:bodyPr/>
          <a:lstStyle>
            <a:lvl1pPr marL="0" indent="0">
              <a:spcBef>
                <a:spcPts val="12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32B96DC-D1E7-4668-A471-A46ECA2AE34F}" type="datetime1">
              <a:rPr lang="en-US" smtClean="0"/>
              <a:t>10/27/2024</a:t>
            </a:fld>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bwMode="hidden">
          <a:xfrm>
            <a:off x="0" y="0"/>
            <a:ext cx="7315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982712" y="457200"/>
            <a:ext cx="3602736" cy="155448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0" y="-1"/>
            <a:ext cx="7315200" cy="6858000"/>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7982712" y="2101850"/>
            <a:ext cx="3602736" cy="18288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5400" y="362303"/>
            <a:ext cx="9601200" cy="10699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828799"/>
            <a:ext cx="9601200" cy="43481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09600" y="6385492"/>
            <a:ext cx="6099048" cy="228600"/>
          </a:xfrm>
          <a:prstGeom prst="rect">
            <a:avLst/>
          </a:prstGeom>
        </p:spPr>
        <p:txBody>
          <a:bodyPr vert="horz" lIns="91440" tIns="45720" rIns="91440" bIns="45720" rtlCol="0" anchor="ctr"/>
          <a:lstStyle>
            <a:lvl1pPr algn="l">
              <a:defRPr sz="1100">
                <a:solidFill>
                  <a:schemeClr val="accent1"/>
                </a:solidFill>
              </a:defRPr>
            </a:lvl1pPr>
          </a:lstStyle>
          <a:p>
            <a:r>
              <a:rPr lang="en-US" dirty="0"/>
              <a:t>Add a footer</a:t>
            </a:r>
          </a:p>
        </p:txBody>
      </p:sp>
      <p:sp>
        <p:nvSpPr>
          <p:cNvPr id="4" name="Date Placeholder 3"/>
          <p:cNvSpPr>
            <a:spLocks noGrp="1"/>
          </p:cNvSpPr>
          <p:nvPr>
            <p:ph type="dt" sz="half" idx="2"/>
          </p:nvPr>
        </p:nvSpPr>
        <p:spPr>
          <a:xfrm>
            <a:off x="9419253" y="6385492"/>
            <a:ext cx="982047" cy="228600"/>
          </a:xfrm>
          <a:prstGeom prst="rect">
            <a:avLst/>
          </a:prstGeom>
        </p:spPr>
        <p:txBody>
          <a:bodyPr vert="horz" lIns="91440" tIns="45720" rIns="91440" bIns="45720" rtlCol="0" anchor="ctr"/>
          <a:lstStyle>
            <a:lvl1pPr algn="r">
              <a:defRPr sz="1100">
                <a:solidFill>
                  <a:schemeClr val="accent1"/>
                </a:solidFill>
              </a:defRPr>
            </a:lvl1pPr>
          </a:lstStyle>
          <a:p>
            <a:fld id="{CC444FFE-4BDB-4301-83D8-FE8B25E7CF5A}" type="datetime1">
              <a:rPr lang="en-US" smtClean="0"/>
              <a:t>10/27/2024</a:t>
            </a:fld>
            <a:endParaRPr lang="en-US" dirty="0"/>
          </a:p>
        </p:txBody>
      </p:sp>
      <p:sp>
        <p:nvSpPr>
          <p:cNvPr id="6" name="Slide Number Placeholder 5"/>
          <p:cNvSpPr>
            <a:spLocks noGrp="1"/>
          </p:cNvSpPr>
          <p:nvPr>
            <p:ph type="sldNum" sz="quarter" idx="4"/>
          </p:nvPr>
        </p:nvSpPr>
        <p:spPr>
          <a:xfrm>
            <a:off x="10753532" y="6385492"/>
            <a:ext cx="828868" cy="228600"/>
          </a:xfrm>
          <a:prstGeom prst="rect">
            <a:avLst/>
          </a:prstGeom>
        </p:spPr>
        <p:txBody>
          <a:bodyPr vert="horz" lIns="91440" tIns="45720" rIns="91440" bIns="45720" rtlCol="0" anchor="ctr"/>
          <a:lstStyle>
            <a:lvl1pPr algn="r">
              <a:defRPr sz="1100">
                <a:solidFill>
                  <a:schemeClr val="accent1"/>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Clr>
          <a:schemeClr val="accent1"/>
        </a:buClr>
        <a:buFont typeface="Arial" pitchFamily="34" charset="0"/>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4pPr>
      <a:lvl5pPr marL="11887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036638" y="1410789"/>
            <a:ext cx="10694919" cy="3518262"/>
          </a:xfrm>
          <a:ln>
            <a:solidFill>
              <a:srgbClr val="FFFF00"/>
            </a:solidFill>
          </a:ln>
        </p:spPr>
        <p:txBody>
          <a:bodyPr>
            <a:normAutofit/>
          </a:bodyPr>
          <a:lstStyle/>
          <a:p>
            <a:r>
              <a:rPr lang="en-US" dirty="0"/>
              <a:t>           </a:t>
            </a:r>
            <a:r>
              <a:rPr lang="en-US" sz="8000" b="1" dirty="0">
                <a:solidFill>
                  <a:srgbClr val="FFC000"/>
                </a:solidFill>
                <a:latin typeface="Bahnschrift" panose="020B0502040204020203" pitchFamily="34" charset="0"/>
              </a:rPr>
              <a:t>FOREIGN POLICY</a:t>
            </a:r>
            <a:br>
              <a:rPr lang="en-US" sz="8000" b="1" dirty="0">
                <a:solidFill>
                  <a:srgbClr val="FFC000"/>
                </a:solidFill>
                <a:latin typeface="Bahnschrift" panose="020B0502040204020203" pitchFamily="34" charset="0"/>
              </a:rPr>
            </a:br>
            <a:r>
              <a:rPr lang="en-US" sz="8000" b="1" dirty="0">
                <a:solidFill>
                  <a:srgbClr val="FFC000"/>
                </a:solidFill>
                <a:latin typeface="Bahnschrift" panose="020B0502040204020203" pitchFamily="34" charset="0"/>
              </a:rPr>
              <a:t>                OF</a:t>
            </a:r>
            <a:br>
              <a:rPr lang="en-US" sz="8000" b="1" dirty="0">
                <a:solidFill>
                  <a:srgbClr val="FFC000"/>
                </a:solidFill>
                <a:latin typeface="Bahnschrift" panose="020B0502040204020203" pitchFamily="34" charset="0"/>
              </a:rPr>
            </a:br>
            <a:r>
              <a:rPr lang="en-US" sz="8000" b="1" dirty="0">
                <a:solidFill>
                  <a:srgbClr val="FFC000"/>
                </a:solidFill>
                <a:latin typeface="Bahnschrift" panose="020B0502040204020203" pitchFamily="34" charset="0"/>
              </a:rPr>
              <a:t>         PAKISTAN</a:t>
            </a:r>
          </a:p>
        </p:txBody>
      </p:sp>
      <p:sp>
        <p:nvSpPr>
          <p:cNvPr id="4" name="TextBox 3">
            <a:extLst>
              <a:ext uri="{FF2B5EF4-FFF2-40B4-BE49-F238E27FC236}">
                <a16:creationId xmlns:a16="http://schemas.microsoft.com/office/drawing/2014/main" id="{C69743B1-70FA-3737-8B92-0751E1ED34E7}"/>
              </a:ext>
            </a:extLst>
          </p:cNvPr>
          <p:cNvSpPr txBox="1"/>
          <p:nvPr/>
        </p:nvSpPr>
        <p:spPr>
          <a:xfrm>
            <a:off x="3065930" y="3244334"/>
            <a:ext cx="6131858" cy="369332"/>
          </a:xfrm>
          <a:prstGeom prst="rect">
            <a:avLst/>
          </a:prstGeom>
          <a:noFill/>
        </p:spPr>
        <p:txBody>
          <a:bodyPr wrap="square">
            <a:spAutoFit/>
          </a:bodyPr>
          <a:lstStyle/>
          <a:p>
            <a:r>
              <a:rPr lang="en-US" dirty="0"/>
              <a:t> </a:t>
            </a:r>
          </a:p>
        </p:txBody>
      </p:sp>
    </p:spTree>
    <p:extLst>
      <p:ext uri="{BB962C8B-B14F-4D97-AF65-F5344CB8AC3E}">
        <p14:creationId xmlns:p14="http://schemas.microsoft.com/office/powerpoint/2010/main" val="1051878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285672" y="245571"/>
            <a:ext cx="9601200" cy="795937"/>
          </a:xfrm>
        </p:spPr>
        <p:txBody>
          <a:bodyPr/>
          <a:lstStyle/>
          <a:p>
            <a:r>
              <a:rPr lang="en-US" dirty="0"/>
              <a:t>                     </a:t>
            </a:r>
            <a:r>
              <a:rPr lang="en-US" b="1" u="sng" dirty="0">
                <a:solidFill>
                  <a:srgbClr val="7030A0"/>
                </a:solidFill>
                <a:latin typeface="Bahnschrift" panose="020B0502040204020203" pitchFamily="34" charset="0"/>
              </a:rPr>
              <a:t>NUCLEAR  DISARMAMENT</a:t>
            </a:r>
          </a:p>
        </p:txBody>
      </p:sp>
      <p:sp>
        <p:nvSpPr>
          <p:cNvPr id="2" name="Content Placeholder 1"/>
          <p:cNvSpPr>
            <a:spLocks noGrp="1"/>
          </p:cNvSpPr>
          <p:nvPr>
            <p:ph sz="half" idx="1"/>
          </p:nvPr>
        </p:nvSpPr>
        <p:spPr>
          <a:xfrm>
            <a:off x="673154" y="1191324"/>
            <a:ext cx="10981509" cy="5005195"/>
          </a:xfrm>
          <a:ln>
            <a:solidFill>
              <a:schemeClr val="accent3"/>
            </a:solidFill>
          </a:ln>
        </p:spPr>
        <p:txBody>
          <a:bodyPr>
            <a:noAutofit/>
          </a:bodyPr>
          <a:lstStyle/>
          <a:p>
            <a:r>
              <a:rPr lang="en-US" sz="2400" dirty="0">
                <a:solidFill>
                  <a:srgbClr val="FFC000"/>
                </a:solidFill>
              </a:rPr>
              <a:t>Pakistan’s policy advocates for the for non-proliferation and nuclear disarmament.</a:t>
            </a:r>
          </a:p>
          <a:p>
            <a:endParaRPr lang="en-US" sz="2400" dirty="0">
              <a:solidFill>
                <a:srgbClr val="FFC000"/>
              </a:solidFill>
            </a:endParaRPr>
          </a:p>
          <a:p>
            <a:r>
              <a:rPr lang="en-US" sz="2400" dirty="0">
                <a:solidFill>
                  <a:srgbClr val="FFC000"/>
                </a:solidFill>
              </a:rPr>
              <a:t>Pakistan developed nuclear capability primarily for self defense and deterrence, particularly in response to regional rival</a:t>
            </a:r>
          </a:p>
          <a:p>
            <a:pPr marL="0" indent="0">
              <a:buNone/>
            </a:pPr>
            <a:r>
              <a:rPr lang="en-US" sz="2400" dirty="0">
                <a:solidFill>
                  <a:srgbClr val="FFC000"/>
                </a:solidFill>
              </a:rPr>
              <a:t>   India’s nuclear program.</a:t>
            </a:r>
          </a:p>
          <a:p>
            <a:pPr marL="0" indent="0">
              <a:buNone/>
            </a:pPr>
            <a:endParaRPr lang="en-US" sz="2400" dirty="0">
              <a:solidFill>
                <a:srgbClr val="FFC000"/>
              </a:solidFill>
            </a:endParaRPr>
          </a:p>
          <a:p>
            <a:r>
              <a:rPr lang="en-US" sz="2400" dirty="0">
                <a:solidFill>
                  <a:srgbClr val="FFC000"/>
                </a:solidFill>
              </a:rPr>
              <a:t>It emphasizes responsible and restrained use of </a:t>
            </a:r>
          </a:p>
          <a:p>
            <a:pPr marL="0" indent="0">
              <a:buNone/>
            </a:pPr>
            <a:r>
              <a:rPr lang="en-US" sz="2400" dirty="0">
                <a:solidFill>
                  <a:srgbClr val="FFC000"/>
                </a:solidFill>
              </a:rPr>
              <a:t>   nuclear weapons, maintaining them as a deterrent</a:t>
            </a:r>
          </a:p>
          <a:p>
            <a:pPr marL="0" indent="0">
              <a:buNone/>
            </a:pPr>
            <a:r>
              <a:rPr lang="en-US" sz="2400" dirty="0">
                <a:solidFill>
                  <a:srgbClr val="FFC000"/>
                </a:solidFill>
              </a:rPr>
              <a:t>   rather than offensive tools.</a:t>
            </a:r>
          </a:p>
        </p:txBody>
      </p:sp>
      <p:pic>
        <p:nvPicPr>
          <p:cNvPr id="4098" name="Picture 2" descr="Pakistan"/>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908588" y="3584327"/>
            <a:ext cx="3599234" cy="1931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9418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295400" y="287385"/>
            <a:ext cx="9601200" cy="557346"/>
          </a:xfrm>
        </p:spPr>
        <p:txBody>
          <a:bodyPr/>
          <a:lstStyle/>
          <a:p>
            <a:r>
              <a:rPr lang="en-US" b="1" i="1" dirty="0">
                <a:solidFill>
                  <a:srgbClr val="7030A0"/>
                </a:solidFill>
                <a:latin typeface="Algerian" panose="04020705040A02060702" pitchFamily="82" charset="0"/>
              </a:rPr>
              <a:t>              </a:t>
            </a:r>
            <a:r>
              <a:rPr lang="en-US" b="1" u="sng" dirty="0">
                <a:solidFill>
                  <a:srgbClr val="7030A0"/>
                </a:solidFill>
                <a:latin typeface="Bahnschrift" panose="020B0502040204020203" pitchFamily="34" charset="0"/>
              </a:rPr>
              <a:t>RELATIONS  WITH  SUPER  POWERS</a:t>
            </a:r>
          </a:p>
        </p:txBody>
      </p:sp>
      <p:sp>
        <p:nvSpPr>
          <p:cNvPr id="2" name="Content Placeholder 1"/>
          <p:cNvSpPr>
            <a:spLocks noGrp="1"/>
          </p:cNvSpPr>
          <p:nvPr>
            <p:ph sz="half" idx="1"/>
          </p:nvPr>
        </p:nvSpPr>
        <p:spPr>
          <a:xfrm>
            <a:off x="365760" y="949234"/>
            <a:ext cx="11181806" cy="5390606"/>
          </a:xfrm>
          <a:ln>
            <a:solidFill>
              <a:srgbClr val="FFC000"/>
            </a:solidFill>
          </a:ln>
        </p:spPr>
        <p:txBody>
          <a:bodyPr>
            <a:noAutofit/>
          </a:bodyPr>
          <a:lstStyle/>
          <a:p>
            <a:r>
              <a:rPr lang="en-US" sz="2400" dirty="0">
                <a:solidFill>
                  <a:srgbClr val="FFC000"/>
                </a:solidFill>
              </a:rPr>
              <a:t>Pakistan’s foreign policy powers to develop congenial and friendly relations with all the big powers such as USA, China, Russia.</a:t>
            </a:r>
          </a:p>
          <a:p>
            <a:r>
              <a:rPr lang="en-US" sz="2400" dirty="0">
                <a:solidFill>
                  <a:srgbClr val="FFC000"/>
                </a:solidFill>
              </a:rPr>
              <a:t>Its objective is to establish balanced relations with all the big powers to safeguard its national interests, security and </a:t>
            </a:r>
          </a:p>
          <a:p>
            <a:pPr marL="0" indent="0">
              <a:buNone/>
            </a:pPr>
            <a:r>
              <a:rPr lang="en-US" sz="2400" dirty="0">
                <a:solidFill>
                  <a:srgbClr val="FFC000"/>
                </a:solidFill>
              </a:rPr>
              <a:t>   economic requirements.</a:t>
            </a:r>
          </a:p>
          <a:p>
            <a:pPr marL="0" indent="0">
              <a:buNone/>
            </a:pPr>
            <a:endParaRPr lang="en-US" sz="2400" dirty="0">
              <a:solidFill>
                <a:srgbClr val="FFC000"/>
              </a:solidFill>
            </a:endParaRPr>
          </a:p>
          <a:p>
            <a:r>
              <a:rPr lang="en-US" sz="2400" dirty="0">
                <a:solidFill>
                  <a:srgbClr val="FFC000"/>
                </a:solidFill>
              </a:rPr>
              <a:t>Pakistan seeks economic cooperation and </a:t>
            </a:r>
            <a:r>
              <a:rPr lang="en-US" sz="2400" dirty="0" err="1">
                <a:solidFill>
                  <a:srgbClr val="FFC000"/>
                </a:solidFill>
              </a:rPr>
              <a:t>investme</a:t>
            </a:r>
            <a:r>
              <a:rPr lang="en-US" sz="2400" dirty="0">
                <a:solidFill>
                  <a:srgbClr val="FFC000"/>
                </a:solidFill>
              </a:rPr>
              <a:t>-</a:t>
            </a:r>
          </a:p>
          <a:p>
            <a:pPr marL="0" indent="0">
              <a:buNone/>
            </a:pPr>
            <a:r>
              <a:rPr lang="en-US" sz="2400" dirty="0">
                <a:solidFill>
                  <a:srgbClr val="FFC000"/>
                </a:solidFill>
              </a:rPr>
              <a:t>   -</a:t>
            </a:r>
            <a:r>
              <a:rPr lang="en-US" sz="2400" dirty="0" err="1">
                <a:solidFill>
                  <a:srgbClr val="FFC000"/>
                </a:solidFill>
              </a:rPr>
              <a:t>nt</a:t>
            </a:r>
            <a:r>
              <a:rPr lang="en-US" sz="2400" dirty="0">
                <a:solidFill>
                  <a:srgbClr val="FFC000"/>
                </a:solidFill>
              </a:rPr>
              <a:t> opportunities with superpower to aid its </a:t>
            </a:r>
          </a:p>
          <a:p>
            <a:pPr marL="0" indent="0">
              <a:buNone/>
            </a:pPr>
            <a:r>
              <a:rPr lang="en-US" sz="2400" dirty="0">
                <a:solidFill>
                  <a:srgbClr val="FFC000"/>
                </a:solidFill>
              </a:rPr>
              <a:t>   development.</a:t>
            </a:r>
          </a:p>
          <a:p>
            <a:pPr marL="0" indent="0">
              <a:buNone/>
            </a:pPr>
            <a:endParaRPr lang="en-US" sz="2400" dirty="0">
              <a:solidFill>
                <a:srgbClr val="FFC000"/>
              </a:solidFill>
            </a:endParaRPr>
          </a:p>
          <a:p>
            <a:pPr marL="0" indent="0">
              <a:buNone/>
            </a:pPr>
            <a:endParaRPr lang="en-US" sz="2400" dirty="0">
              <a:solidFill>
                <a:srgbClr val="FFC000"/>
              </a:solidFill>
              <a:latin typeface="Bahnschrift" panose="020B0502040204020203" pitchFamily="34" charset="0"/>
            </a:endParaRPr>
          </a:p>
        </p:txBody>
      </p:sp>
      <p:pic>
        <p:nvPicPr>
          <p:cNvPr id="5124" name="Picture 4" descr="Pak-US Relations during the PTI's Tenure - Centre for Strategic and  Contemporary Research"/>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618981" y="2513661"/>
            <a:ext cx="3918857" cy="2746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3301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a:latin typeface="Bahnschrift" panose="020B0502040204020203" pitchFamily="34" charset="0"/>
              </a:rPr>
              <a:t>SIGNIFICANT  SUCCESSES  AND FAILURES  OF  THE  POLICY:</a:t>
            </a:r>
          </a:p>
        </p:txBody>
      </p:sp>
      <p:sp>
        <p:nvSpPr>
          <p:cNvPr id="3" name="Content Placeholder 2"/>
          <p:cNvSpPr>
            <a:spLocks noGrp="1"/>
          </p:cNvSpPr>
          <p:nvPr>
            <p:ph sz="half" idx="1"/>
          </p:nvPr>
        </p:nvSpPr>
        <p:spPr>
          <a:xfrm>
            <a:off x="1295400" y="1687398"/>
            <a:ext cx="9640454" cy="4348163"/>
          </a:xfrm>
        </p:spPr>
        <p:txBody>
          <a:bodyPr/>
          <a:lstStyle/>
          <a:p>
            <a:pPr marL="0" indent="0">
              <a:buNone/>
            </a:pPr>
            <a:r>
              <a:rPr lang="en-US" sz="2400" b="1" u="sng" dirty="0">
                <a:solidFill>
                  <a:schemeClr val="accent1"/>
                </a:solidFill>
                <a:latin typeface="Bahnschrift" panose="020B0502040204020203" pitchFamily="34" charset="0"/>
              </a:rPr>
              <a:t>SUCCESSES</a:t>
            </a:r>
            <a:r>
              <a:rPr lang="en-US" b="1" u="sng" dirty="0">
                <a:solidFill>
                  <a:schemeClr val="accent1"/>
                </a:solidFill>
                <a:latin typeface="Bahnschrift" panose="020B0502040204020203" pitchFamily="34" charset="0"/>
              </a:rPr>
              <a:t>:</a:t>
            </a:r>
          </a:p>
          <a:p>
            <a:pPr marL="457200" indent="-457200">
              <a:buFont typeface="+mj-lt"/>
              <a:buAutoNum type="arabicPeriod"/>
            </a:pPr>
            <a:r>
              <a:rPr lang="en-US" b="1" u="sng" dirty="0">
                <a:solidFill>
                  <a:srgbClr val="7030A0"/>
                </a:solidFill>
                <a:latin typeface="Bahnschrift" panose="020B0502040204020203" pitchFamily="34" charset="0"/>
              </a:rPr>
              <a:t>Strategic partnership with China (CPEC):</a:t>
            </a:r>
          </a:p>
          <a:p>
            <a:pPr marL="0" indent="0">
              <a:buNone/>
            </a:pPr>
            <a:r>
              <a:rPr lang="en-US" dirty="0">
                <a:solidFill>
                  <a:srgbClr val="FFC000"/>
                </a:solidFill>
              </a:rPr>
              <a:t>       The China-Pakistan Economic Corridor is one of the flagship projects under        China’s Belt and Road initiative. This partnership has increased Pakistan’s global standing and provided a powerful economic and strategic ally in China.</a:t>
            </a:r>
          </a:p>
          <a:p>
            <a:pPr marL="0" indent="0">
              <a:buNone/>
            </a:pPr>
            <a:r>
              <a:rPr lang="en-US" dirty="0">
                <a:solidFill>
                  <a:srgbClr val="7030A0"/>
                </a:solidFill>
                <a:latin typeface="Bahnschrift" panose="020B0502040204020203" pitchFamily="34" charset="0"/>
              </a:rPr>
              <a:t>2.    </a:t>
            </a:r>
            <a:r>
              <a:rPr lang="en-US" b="1" u="sng" dirty="0">
                <a:solidFill>
                  <a:srgbClr val="7030A0"/>
                </a:solidFill>
                <a:latin typeface="Bahnschrift" panose="020B0502040204020203" pitchFamily="34" charset="0"/>
              </a:rPr>
              <a:t>Influence in the Islamic world:</a:t>
            </a:r>
          </a:p>
          <a:p>
            <a:pPr marL="0" indent="0">
              <a:buNone/>
            </a:pPr>
            <a:r>
              <a:rPr lang="en-US" dirty="0">
                <a:solidFill>
                  <a:srgbClr val="FFC000"/>
                </a:solidFill>
              </a:rPr>
              <a:t>       Pakistan is a major member of Organization of Islamic Cooperation. Its stances on issues like Palestine, Kashmir, and Islamophobia has garnered respect from the Islamic world, helping Pakistan to maintain strong diplomatic and cultural relations with various Islamic countries.</a:t>
            </a:r>
          </a:p>
          <a:p>
            <a:pPr marL="0" indent="0">
              <a:buNone/>
            </a:pPr>
            <a:endParaRPr lang="en-US" dirty="0">
              <a:solidFill>
                <a:srgbClr val="FFC000"/>
              </a:solidFill>
            </a:endParaRPr>
          </a:p>
          <a:p>
            <a:endParaRPr lang="en-US" dirty="0"/>
          </a:p>
        </p:txBody>
      </p:sp>
      <p:sp>
        <p:nvSpPr>
          <p:cNvPr id="4" name="Content Placeholder 3"/>
          <p:cNvSpPr>
            <a:spLocks noGrp="1"/>
          </p:cNvSpPr>
          <p:nvPr>
            <p:ph sz="half" idx="2"/>
          </p:nvPr>
        </p:nvSpPr>
        <p:spPr>
          <a:xfrm>
            <a:off x="12640769" y="1021404"/>
            <a:ext cx="45719" cy="4348163"/>
          </a:xfrm>
        </p:spPr>
        <p:txBody>
          <a:bodyPr/>
          <a:lstStyle/>
          <a:p>
            <a:endParaRPr lang="en-US" dirty="0"/>
          </a:p>
        </p:txBody>
      </p:sp>
    </p:spTree>
    <p:extLst>
      <p:ext uri="{BB962C8B-B14F-4D97-AF65-F5344CB8AC3E}">
        <p14:creationId xmlns:p14="http://schemas.microsoft.com/office/powerpoint/2010/main" val="267762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7"/>
          <p:cNvSpPr txBox="1"/>
          <p:nvPr/>
        </p:nvSpPr>
        <p:spPr>
          <a:xfrm>
            <a:off x="998838" y="341067"/>
            <a:ext cx="9640109" cy="10095071"/>
          </a:xfrm>
          <a:prstGeom prst="rect">
            <a:avLst/>
          </a:prstGeom>
          <a:noFill/>
        </p:spPr>
        <p:txBody>
          <a:bodyPr wrap="square" rtlCol="0">
            <a:spAutoFit/>
          </a:bodyPr>
          <a:lstStyle/>
          <a:p>
            <a:r>
              <a:rPr lang="en-US" dirty="0">
                <a:solidFill>
                  <a:srgbClr val="7030A0"/>
                </a:solidFill>
                <a:latin typeface="Bahnschrift" panose="020B0502040204020203" pitchFamily="34" charset="0"/>
              </a:rPr>
              <a:t>3.   </a:t>
            </a:r>
            <a:r>
              <a:rPr lang="en-US" b="1" u="sng" dirty="0">
                <a:solidFill>
                  <a:srgbClr val="7030A0"/>
                </a:solidFill>
                <a:latin typeface="Bahnschrift" panose="020B0502040204020203" pitchFamily="34" charset="0"/>
              </a:rPr>
              <a:t>Increased engagement with Russia:</a:t>
            </a:r>
          </a:p>
          <a:p>
            <a:r>
              <a:rPr lang="en-US" u="sng" dirty="0">
                <a:solidFill>
                  <a:srgbClr val="FFC000"/>
                </a:solidFill>
              </a:rPr>
              <a:t>      </a:t>
            </a:r>
          </a:p>
          <a:p>
            <a:r>
              <a:rPr lang="en-US" dirty="0">
                <a:solidFill>
                  <a:srgbClr val="FFC000"/>
                </a:solidFill>
              </a:rPr>
              <a:t>      Pakistan’s improved relations with Russia have diversified its foreign policy beyond traditional alliances, creating new economic and defense cooperation opportunities.</a:t>
            </a:r>
          </a:p>
          <a:p>
            <a:endParaRPr lang="en-US" dirty="0">
              <a:solidFill>
                <a:srgbClr val="FFC000"/>
              </a:solidFill>
            </a:endParaRPr>
          </a:p>
          <a:p>
            <a:r>
              <a:rPr lang="en-US" dirty="0">
                <a:solidFill>
                  <a:srgbClr val="7030A0"/>
                </a:solidFill>
                <a:latin typeface="Bahnschrift" panose="020B0502040204020203" pitchFamily="34" charset="0"/>
              </a:rPr>
              <a:t>4.   </a:t>
            </a:r>
            <a:r>
              <a:rPr lang="en-US" b="1" u="sng" dirty="0">
                <a:solidFill>
                  <a:srgbClr val="7030A0"/>
                </a:solidFill>
                <a:latin typeface="Bahnschrift" panose="020B0502040204020203" pitchFamily="34" charset="0"/>
              </a:rPr>
              <a:t>Strengthening Ties with Turkey and Malaysia:</a:t>
            </a:r>
          </a:p>
          <a:p>
            <a:r>
              <a:rPr lang="en-US" u="sng" dirty="0">
                <a:solidFill>
                  <a:srgbClr val="FFC000"/>
                </a:solidFill>
              </a:rPr>
              <a:t>      </a:t>
            </a:r>
          </a:p>
          <a:p>
            <a:r>
              <a:rPr lang="en-US" dirty="0">
                <a:solidFill>
                  <a:srgbClr val="FFC000"/>
                </a:solidFill>
              </a:rPr>
              <a:t>      Pakistan has reinforced its ties with Turkey and Malaysia, building on shared cultural, historical, and religious values. This relationship has translated into growing cooperation in trade, defense, and diplomatic backing on international issues.</a:t>
            </a:r>
          </a:p>
          <a:p>
            <a:endParaRPr lang="en-US" u="sng" dirty="0"/>
          </a:p>
          <a:p>
            <a:r>
              <a:rPr lang="en-US" sz="2400" u="sng" dirty="0">
                <a:solidFill>
                  <a:schemeClr val="accent1"/>
                </a:solidFill>
                <a:latin typeface="Bahnschrift" panose="020B0502040204020203" pitchFamily="34" charset="0"/>
              </a:rPr>
              <a:t>FAILURES:</a:t>
            </a:r>
          </a:p>
          <a:p>
            <a:endParaRPr lang="en-US" sz="2400" u="sng" dirty="0">
              <a:solidFill>
                <a:srgbClr val="FFC000"/>
              </a:solidFill>
              <a:latin typeface="Bahnschrift" panose="020B0502040204020203" pitchFamily="34" charset="0"/>
            </a:endParaRPr>
          </a:p>
          <a:p>
            <a:r>
              <a:rPr lang="en-US" sz="2000" dirty="0">
                <a:solidFill>
                  <a:srgbClr val="7030A0"/>
                </a:solidFill>
                <a:latin typeface="Bahnschrift" panose="020B0502040204020203" pitchFamily="34" charset="0"/>
              </a:rPr>
              <a:t>1.  </a:t>
            </a:r>
            <a:r>
              <a:rPr lang="en-US" sz="2000" b="1" u="sng" dirty="0">
                <a:solidFill>
                  <a:srgbClr val="7030A0"/>
                </a:solidFill>
                <a:latin typeface="Bahnschrift" panose="020B0502040204020203" pitchFamily="34" charset="0"/>
              </a:rPr>
              <a:t>Strained ties with US and India:</a:t>
            </a:r>
          </a:p>
          <a:p>
            <a:r>
              <a:rPr lang="en-US" sz="2000" u="sng" dirty="0">
                <a:solidFill>
                  <a:srgbClr val="FFC000"/>
                </a:solidFill>
                <a:latin typeface="Bahnschrift" panose="020B0502040204020203" pitchFamily="34" charset="0"/>
              </a:rPr>
              <a:t>        </a:t>
            </a:r>
          </a:p>
          <a:p>
            <a:r>
              <a:rPr lang="en-US" sz="2000" dirty="0">
                <a:solidFill>
                  <a:srgbClr val="FFC000"/>
                </a:solidFill>
                <a:latin typeface="Bahnschrift" panose="020B0502040204020203" pitchFamily="34" charset="0"/>
              </a:rPr>
              <a:t>     While Pakistan has historically been a close ally of the US, recent shifts in US foreign policy towards stronger ties with India have strained the relationship. Additionally, challenges related to counter-terrorism have created friction. Relations with India remain hostile due to territorial disputes and political tensions, limiting economic and cultural exchanges.</a:t>
            </a:r>
            <a:r>
              <a:rPr lang="en-US" sz="2000" u="sng" dirty="0">
                <a:solidFill>
                  <a:srgbClr val="FFC000"/>
                </a:solidFill>
                <a:latin typeface="Bahnschrift" panose="020B0502040204020203" pitchFamily="34" charset="0"/>
              </a:rPr>
              <a:t> </a:t>
            </a:r>
            <a:endParaRPr lang="en-US" sz="2400" dirty="0">
              <a:solidFill>
                <a:srgbClr val="FFC000"/>
              </a:solidFill>
              <a:latin typeface="Bahnschrift" panose="020B0502040204020203" pitchFamily="34" charset="0"/>
            </a:endParaRPr>
          </a:p>
          <a:p>
            <a:endParaRPr lang="en-US" u="sng" dirty="0"/>
          </a:p>
          <a:p>
            <a:r>
              <a:rPr lang="en-US" u="sng" dirty="0">
                <a:solidFill>
                  <a:schemeClr val="accent1"/>
                </a:solidFill>
              </a:rPr>
              <a:t> </a:t>
            </a:r>
            <a:endParaRPr lang="en-US" dirty="0">
              <a:solidFill>
                <a:schemeClr val="accent1"/>
              </a:solidFill>
            </a:endParaRPr>
          </a:p>
          <a:p>
            <a:r>
              <a:rPr lang="en-US" dirty="0"/>
              <a:t>      </a:t>
            </a:r>
          </a:p>
          <a:p>
            <a:r>
              <a:rPr lang="en-US" u="sng" dirty="0">
                <a:solidFill>
                  <a:schemeClr val="accent1"/>
                </a:solidFill>
              </a:rPr>
              <a:t>      </a:t>
            </a:r>
          </a:p>
          <a:p>
            <a:endParaRPr lang="en-US" u="sng" dirty="0">
              <a:solidFill>
                <a:schemeClr val="accent1"/>
              </a:solidFill>
            </a:endParaRPr>
          </a:p>
          <a:p>
            <a:endParaRPr lang="en-US" u="sng" dirty="0">
              <a:solidFill>
                <a:schemeClr val="accent1"/>
              </a:solidFill>
            </a:endParaRPr>
          </a:p>
          <a:p>
            <a:endParaRPr lang="en-US" u="sng" dirty="0">
              <a:solidFill>
                <a:schemeClr val="accent1"/>
              </a:solidFill>
            </a:endParaRPr>
          </a:p>
          <a:p>
            <a:r>
              <a:rPr lang="en-US" u="sng" dirty="0">
                <a:solidFill>
                  <a:schemeClr val="accent1"/>
                </a:solidFill>
              </a:rPr>
              <a:t>      </a:t>
            </a:r>
          </a:p>
          <a:p>
            <a:endParaRPr lang="en-US" u="sng" dirty="0">
              <a:solidFill>
                <a:schemeClr val="accent1"/>
              </a:solidFill>
            </a:endParaRPr>
          </a:p>
          <a:p>
            <a:endParaRPr lang="en-US" u="sng" dirty="0">
              <a:solidFill>
                <a:schemeClr val="accent1"/>
              </a:solidFill>
            </a:endParaRPr>
          </a:p>
          <a:p>
            <a:endParaRPr lang="en-US" u="sng" dirty="0">
              <a:solidFill>
                <a:schemeClr val="accent1"/>
              </a:solidFill>
            </a:endParaRPr>
          </a:p>
          <a:p>
            <a:endParaRPr lang="en-US" u="sng" dirty="0">
              <a:solidFill>
                <a:schemeClr val="accent1"/>
              </a:solidFill>
            </a:endParaRPr>
          </a:p>
          <a:p>
            <a:endParaRPr lang="en-US" u="sng" dirty="0">
              <a:solidFill>
                <a:schemeClr val="accent1"/>
              </a:solidFill>
            </a:endParaRPr>
          </a:p>
          <a:p>
            <a:endParaRPr lang="en-US" u="sng" dirty="0">
              <a:solidFill>
                <a:schemeClr val="accent1"/>
              </a:solidFill>
            </a:endParaRPr>
          </a:p>
          <a:p>
            <a:endParaRPr lang="en-US" u="sng" dirty="0">
              <a:solidFill>
                <a:schemeClr val="accent1"/>
              </a:solidFill>
            </a:endParaRPr>
          </a:p>
        </p:txBody>
      </p:sp>
    </p:spTree>
    <p:extLst>
      <p:ext uri="{BB962C8B-B14F-4D97-AF65-F5344CB8AC3E}">
        <p14:creationId xmlns:p14="http://schemas.microsoft.com/office/powerpoint/2010/main" val="4057652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p:cNvSpPr txBox="1"/>
          <p:nvPr/>
        </p:nvSpPr>
        <p:spPr>
          <a:xfrm>
            <a:off x="993842" y="698788"/>
            <a:ext cx="10204315" cy="7571303"/>
          </a:xfrm>
          <a:prstGeom prst="rect">
            <a:avLst/>
          </a:prstGeom>
          <a:noFill/>
        </p:spPr>
        <p:txBody>
          <a:bodyPr wrap="square" rtlCol="0">
            <a:spAutoFit/>
          </a:bodyPr>
          <a:lstStyle/>
          <a:p>
            <a:r>
              <a:rPr lang="en-US" dirty="0">
                <a:solidFill>
                  <a:srgbClr val="7030A0"/>
                </a:solidFill>
                <a:latin typeface="Bahnschrift" panose="020B0502040204020203" pitchFamily="34" charset="0"/>
              </a:rPr>
              <a:t>2.   </a:t>
            </a:r>
            <a:r>
              <a:rPr lang="en-US" b="1" u="sng" dirty="0">
                <a:solidFill>
                  <a:srgbClr val="7030A0"/>
                </a:solidFill>
                <a:latin typeface="Bahnschrift" panose="020B0502040204020203" pitchFamily="34" charset="0"/>
              </a:rPr>
              <a:t>Diplomatic isolation over regional issues:</a:t>
            </a:r>
          </a:p>
          <a:p>
            <a:endParaRPr lang="en-US" b="1" u="sng" dirty="0">
              <a:solidFill>
                <a:srgbClr val="FFC000"/>
              </a:solidFill>
            </a:endParaRPr>
          </a:p>
          <a:p>
            <a:r>
              <a:rPr lang="en-US" dirty="0">
                <a:solidFill>
                  <a:srgbClr val="FFC000"/>
                </a:solidFill>
              </a:rPr>
              <a:t>      Pakistan's regional policies, particularly concerning Afghanistan and its internal handling of various groups, have contributed to diplomatic isolation. Neighboring countries and other regional players often view Pakistan with caution due to perceived interference and its stance on various conflicts, which has limited its influence in broader regional cooperation efforts.</a:t>
            </a:r>
          </a:p>
          <a:p>
            <a:endParaRPr lang="en-US" u="sng" dirty="0">
              <a:solidFill>
                <a:srgbClr val="FFC000"/>
              </a:solidFill>
            </a:endParaRPr>
          </a:p>
          <a:p>
            <a:r>
              <a:rPr lang="en-US" dirty="0">
                <a:solidFill>
                  <a:srgbClr val="7030A0"/>
                </a:solidFill>
                <a:latin typeface="Bahnschrift" panose="020B0502040204020203" pitchFamily="34" charset="0"/>
              </a:rPr>
              <a:t>3.   </a:t>
            </a:r>
            <a:r>
              <a:rPr lang="en-US" b="1" u="sng" dirty="0">
                <a:solidFill>
                  <a:srgbClr val="7030A0"/>
                </a:solidFill>
                <a:latin typeface="Bahnschrift" panose="020B0502040204020203" pitchFamily="34" charset="0"/>
              </a:rPr>
              <a:t>Economic Struggles:</a:t>
            </a:r>
          </a:p>
          <a:p>
            <a:r>
              <a:rPr lang="en-US" dirty="0">
                <a:solidFill>
                  <a:srgbClr val="FFC000"/>
                </a:solidFill>
              </a:rPr>
              <a:t>      </a:t>
            </a:r>
          </a:p>
          <a:p>
            <a:r>
              <a:rPr lang="en-US" dirty="0">
                <a:solidFill>
                  <a:srgbClr val="FFC000"/>
                </a:solidFill>
              </a:rPr>
              <a:t>      Pakistan has faced persistent economic difficulties, with high levels of debt, low foreign reserves, and reliance on external aid. Economic instability has hampered its ability to conduct a more assertive foreign policy, as financial dependence often leads to external pressures that shape Pakistan’s international decisions.</a:t>
            </a:r>
          </a:p>
          <a:p>
            <a:endParaRPr lang="en-US" dirty="0">
              <a:solidFill>
                <a:srgbClr val="FFC000"/>
              </a:solidFill>
            </a:endParaRPr>
          </a:p>
          <a:p>
            <a:r>
              <a:rPr lang="en-US" dirty="0">
                <a:solidFill>
                  <a:srgbClr val="7030A0"/>
                </a:solidFill>
                <a:latin typeface="Bahnschrift" panose="020B0502040204020203" pitchFamily="34" charset="0"/>
              </a:rPr>
              <a:t>4. </a:t>
            </a:r>
            <a:r>
              <a:rPr lang="en-US" b="1" dirty="0">
                <a:solidFill>
                  <a:srgbClr val="7030A0"/>
                </a:solidFill>
                <a:latin typeface="Bahnschrift" panose="020B0502040204020203" pitchFamily="34" charset="0"/>
              </a:rPr>
              <a:t>  </a:t>
            </a:r>
            <a:r>
              <a:rPr lang="en-US" b="1" u="sng" dirty="0">
                <a:solidFill>
                  <a:srgbClr val="7030A0"/>
                </a:solidFill>
                <a:latin typeface="Bahnschrift" panose="020B0502040204020203" pitchFamily="34" charset="0"/>
              </a:rPr>
              <a:t>Unresolved conflict over Kashmir:</a:t>
            </a:r>
          </a:p>
          <a:p>
            <a:endParaRPr lang="en-US" u="sng" dirty="0">
              <a:solidFill>
                <a:srgbClr val="FFC000"/>
              </a:solidFill>
            </a:endParaRPr>
          </a:p>
          <a:p>
            <a:r>
              <a:rPr lang="en-US" u="sng" dirty="0">
                <a:solidFill>
                  <a:schemeClr val="bg1"/>
                </a:solidFill>
              </a:rPr>
              <a:t>       </a:t>
            </a:r>
            <a:r>
              <a:rPr lang="en-US" dirty="0">
                <a:solidFill>
                  <a:srgbClr val="FFC000"/>
                </a:solidFill>
              </a:rPr>
              <a:t>The Kashmir issue remains a central conflict in Pakistan-India relations, with little diplomatic progress made in recent years. The unresolved conflict has led to military standoffs, high defense spending, and an inability to build trade or cultural ties that could stabilize the region.</a:t>
            </a:r>
            <a:endParaRPr lang="en-US" u="sng" dirty="0">
              <a:solidFill>
                <a:srgbClr val="FFC000"/>
              </a:solidFill>
            </a:endParaRPr>
          </a:p>
          <a:p>
            <a:endParaRPr lang="en-US" u="sng" dirty="0">
              <a:solidFill>
                <a:schemeClr val="accent1"/>
              </a:solidFill>
            </a:endParaRPr>
          </a:p>
          <a:p>
            <a:r>
              <a:rPr lang="en-US" u="sng" dirty="0">
                <a:solidFill>
                  <a:schemeClr val="accent1"/>
                </a:solidFill>
              </a:rPr>
              <a:t>      </a:t>
            </a:r>
            <a:endParaRPr lang="en-US" dirty="0">
              <a:solidFill>
                <a:schemeClr val="accent1"/>
              </a:solidFill>
            </a:endParaRPr>
          </a:p>
          <a:p>
            <a:endParaRPr lang="en-US" u="sng" dirty="0">
              <a:solidFill>
                <a:schemeClr val="accent1"/>
              </a:solidFill>
            </a:endParaRPr>
          </a:p>
          <a:p>
            <a:pPr marL="342900" indent="-342900">
              <a:buAutoNum type="arabicPeriod" startAt="2"/>
            </a:pPr>
            <a:endParaRPr lang="en-US" u="sng" dirty="0">
              <a:solidFill>
                <a:schemeClr val="accent1"/>
              </a:solidFill>
            </a:endParaRPr>
          </a:p>
          <a:p>
            <a:pPr marL="342900" indent="-342900">
              <a:buAutoNum type="arabicPeriod" startAt="2"/>
            </a:pPr>
            <a:endParaRPr lang="en-US" u="sng" dirty="0">
              <a:solidFill>
                <a:schemeClr val="accent1"/>
              </a:solidFill>
            </a:endParaRPr>
          </a:p>
          <a:p>
            <a:pPr marL="342900" indent="-342900">
              <a:buAutoNum type="arabicPeriod" startAt="2"/>
            </a:pPr>
            <a:endParaRPr lang="en-US" u="sng" dirty="0">
              <a:solidFill>
                <a:schemeClr val="accent1"/>
              </a:solidFill>
            </a:endParaRPr>
          </a:p>
          <a:p>
            <a:pPr marL="342900" indent="-342900">
              <a:buAutoNum type="arabicPeriod" startAt="2"/>
            </a:pPr>
            <a:endParaRPr lang="en-US" u="sng" dirty="0">
              <a:solidFill>
                <a:schemeClr val="accent1"/>
              </a:solidFill>
            </a:endParaRPr>
          </a:p>
          <a:p>
            <a:endParaRPr lang="en-US" u="sng" dirty="0">
              <a:solidFill>
                <a:schemeClr val="accent1"/>
              </a:solidFill>
            </a:endParaRPr>
          </a:p>
        </p:txBody>
      </p:sp>
    </p:spTree>
    <p:extLst>
      <p:ext uri="{BB962C8B-B14F-4D97-AF65-F5344CB8AC3E}">
        <p14:creationId xmlns:p14="http://schemas.microsoft.com/office/powerpoint/2010/main" val="3683846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982494" y="671691"/>
            <a:ext cx="9591472" cy="6463308"/>
          </a:xfrm>
          <a:prstGeom prst="rect">
            <a:avLst/>
          </a:prstGeom>
          <a:noFill/>
        </p:spPr>
        <p:txBody>
          <a:bodyPr wrap="square" rtlCol="0">
            <a:spAutoFit/>
          </a:bodyPr>
          <a:lstStyle/>
          <a:p>
            <a:pPr marL="342900" indent="-342900">
              <a:buAutoNum type="arabicPeriod" startAt="5"/>
            </a:pPr>
            <a:r>
              <a:rPr lang="en-US" b="1" u="sng" dirty="0">
                <a:solidFill>
                  <a:srgbClr val="7030A0"/>
                </a:solidFill>
                <a:latin typeface="Bahnschrift" panose="020B0502040204020203" pitchFamily="34" charset="0"/>
              </a:rPr>
              <a:t>Lack of Integration into Major Trade Agreements:</a:t>
            </a:r>
          </a:p>
          <a:p>
            <a:pPr marL="342900" indent="-342900">
              <a:buAutoNum type="arabicPeriod" startAt="5"/>
            </a:pPr>
            <a:endParaRPr lang="en-US" dirty="0">
              <a:solidFill>
                <a:srgbClr val="FFC000"/>
              </a:solidFill>
            </a:endParaRPr>
          </a:p>
          <a:p>
            <a:r>
              <a:rPr lang="en-US" dirty="0">
                <a:solidFill>
                  <a:srgbClr val="FFC000"/>
                </a:solidFill>
              </a:rPr>
              <a:t>      Pakistan has not been able to integrate effectively into major international trade agreements, such as regional free trade zones or economic partnerships like ASEAN. This has limited its ability to benefit from global trade networks and increase exports.</a:t>
            </a:r>
          </a:p>
          <a:p>
            <a:endParaRPr lang="en-US" u="sng" dirty="0">
              <a:solidFill>
                <a:schemeClr val="accent1"/>
              </a:solidFill>
            </a:endParaRPr>
          </a:p>
          <a:p>
            <a:endParaRPr lang="en-US" u="sng" dirty="0">
              <a:solidFill>
                <a:schemeClr val="accent1"/>
              </a:solidFill>
              <a:latin typeface="Bahnschrift" panose="020B0502040204020203" pitchFamily="34" charset="0"/>
            </a:endParaRPr>
          </a:p>
          <a:p>
            <a:r>
              <a:rPr lang="en-US" sz="2400" b="1" u="sng" dirty="0">
                <a:solidFill>
                  <a:schemeClr val="accent1"/>
                </a:solidFill>
                <a:latin typeface="Bahnschrift" panose="020B0502040204020203" pitchFamily="34" charset="0"/>
              </a:rPr>
              <a:t>CONCLUSION:</a:t>
            </a:r>
          </a:p>
          <a:p>
            <a:endParaRPr lang="en-US" sz="2400" dirty="0">
              <a:solidFill>
                <a:schemeClr val="accent1"/>
              </a:solidFill>
            </a:endParaRPr>
          </a:p>
          <a:p>
            <a:r>
              <a:rPr lang="en-US" dirty="0">
                <a:solidFill>
                  <a:srgbClr val="FFC000"/>
                </a:solidFill>
              </a:rPr>
              <a:t>Pakistan’s foreign policy reflects a complex balance of strategic alliances, regional stability efforts, and advocacy for Muslim solidarity, driven by the goals of security, economic development, and diplomatic influence. While Pakistan has achieved notable successes, such as its robust partnership with China, its respected role within the Islamic world, and its contributions to UN peacekeeping, it continues to face challenges. Issues such as strained relations with India, economic dependencies, and a need for greater global integration highlight areas for growth.</a:t>
            </a:r>
          </a:p>
          <a:p>
            <a:endParaRPr lang="en-US" dirty="0">
              <a:solidFill>
                <a:srgbClr val="FFC000"/>
              </a:solidFill>
            </a:endParaRPr>
          </a:p>
          <a:p>
            <a:r>
              <a:rPr lang="en-US" dirty="0">
                <a:solidFill>
                  <a:srgbClr val="FFC000"/>
                </a:solidFill>
              </a:rPr>
              <a:t>Moving forward, Pakistan’s foreign policy can be strengthened by fostering economic diplomacy, building regional partnerships, and enhancing its role in global forums. A stable, adaptable foreign policy will be crucial for Pakistan to secure its interests, address internal and external challenges, and contribute positively to regional and global stability.</a:t>
            </a:r>
          </a:p>
          <a:p>
            <a:endParaRPr lang="en-US" sz="2400" b="1" dirty="0"/>
          </a:p>
        </p:txBody>
      </p:sp>
    </p:spTree>
    <p:extLst>
      <p:ext uri="{BB962C8B-B14F-4D97-AF65-F5344CB8AC3E}">
        <p14:creationId xmlns:p14="http://schemas.microsoft.com/office/powerpoint/2010/main" val="3931045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362303"/>
            <a:ext cx="9601200" cy="1327160"/>
          </a:xfrm>
        </p:spPr>
        <p:txBody>
          <a:bodyPr>
            <a:normAutofit/>
          </a:bodyPr>
          <a:lstStyle/>
          <a:p>
            <a:r>
              <a:rPr lang="en-US" b="1" i="1" dirty="0">
                <a:latin typeface="Algerian" panose="04020705040A02060702" pitchFamily="82" charset="0"/>
              </a:rPr>
              <a:t>                </a:t>
            </a:r>
            <a:r>
              <a:rPr lang="en-US" b="1" u="sng" dirty="0">
                <a:solidFill>
                  <a:srgbClr val="FFC000"/>
                </a:solidFill>
                <a:latin typeface="Bahnschrift" panose="020B0502040204020203" pitchFamily="34" charset="0"/>
              </a:rPr>
              <a:t>WHAT  IS  FOREIGN  POLICY?</a:t>
            </a:r>
          </a:p>
        </p:txBody>
      </p:sp>
      <p:sp>
        <p:nvSpPr>
          <p:cNvPr id="3" name="Content Placeholder 2"/>
          <p:cNvSpPr>
            <a:spLocks noGrp="1"/>
          </p:cNvSpPr>
          <p:nvPr>
            <p:ph idx="1"/>
          </p:nvPr>
        </p:nvSpPr>
        <p:spPr>
          <a:xfrm>
            <a:off x="1367692" y="2117969"/>
            <a:ext cx="9528907" cy="4058994"/>
          </a:xfrm>
          <a:ln>
            <a:solidFill>
              <a:schemeClr val="accent1"/>
            </a:solidFill>
          </a:ln>
        </p:spPr>
        <p:txBody>
          <a:bodyPr>
            <a:normAutofit/>
          </a:bodyPr>
          <a:lstStyle/>
          <a:p>
            <a:r>
              <a:rPr lang="en-US" sz="2800" dirty="0">
                <a:solidFill>
                  <a:srgbClr val="00B050"/>
                </a:solidFill>
              </a:rPr>
              <a:t>Foreign Policy can be defined as a set of strategies a country uses to manage its interactions and relationships with other countries.</a:t>
            </a:r>
          </a:p>
          <a:p>
            <a:r>
              <a:rPr lang="en-US" sz="2800" dirty="0">
                <a:solidFill>
                  <a:srgbClr val="00B050"/>
                </a:solidFill>
              </a:rPr>
              <a:t>It aims at the establishment of friendly and cordial relations to protect national interests, security and economic prosperity on the international stage.</a:t>
            </a:r>
          </a:p>
          <a:p>
            <a:r>
              <a:rPr lang="en-US" sz="2800" dirty="0">
                <a:solidFill>
                  <a:srgbClr val="00B050"/>
                </a:solidFill>
              </a:rPr>
              <a:t>It includes diplomacy, trade, defense, human rights and cultural exchanges.</a:t>
            </a:r>
          </a:p>
        </p:txBody>
      </p:sp>
    </p:spTree>
    <p:extLst>
      <p:ext uri="{BB962C8B-B14F-4D97-AF65-F5344CB8AC3E}">
        <p14:creationId xmlns:p14="http://schemas.microsoft.com/office/powerpoint/2010/main" val="3346596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C000"/>
                </a:solidFill>
                <a:latin typeface="Bahnschrift" panose="020B0502040204020203" pitchFamily="34" charset="0"/>
              </a:rPr>
              <a:t>            </a:t>
            </a:r>
            <a:r>
              <a:rPr lang="en-US" b="1" u="sng" dirty="0">
                <a:solidFill>
                  <a:srgbClr val="FFC000"/>
                </a:solidFill>
                <a:latin typeface="Bahnschrift" panose="020B0502040204020203" pitchFamily="34" charset="0"/>
              </a:rPr>
              <a:t>ACCORDING TO QUAID-E-AZAM :</a:t>
            </a:r>
          </a:p>
        </p:txBody>
      </p:sp>
      <p:sp>
        <p:nvSpPr>
          <p:cNvPr id="3" name="Content Placeholder 2"/>
          <p:cNvSpPr>
            <a:spLocks noGrp="1"/>
          </p:cNvSpPr>
          <p:nvPr>
            <p:ph idx="1"/>
          </p:nvPr>
        </p:nvSpPr>
        <p:spPr>
          <a:xfrm>
            <a:off x="1034473" y="1828799"/>
            <a:ext cx="10547927" cy="4348163"/>
          </a:xfrm>
          <a:ln>
            <a:solidFill>
              <a:schemeClr val="accent1"/>
            </a:solidFill>
          </a:ln>
        </p:spPr>
        <p:txBody>
          <a:bodyPr>
            <a:noAutofit/>
          </a:bodyPr>
          <a:lstStyle/>
          <a:p>
            <a:pPr marL="0" indent="0">
              <a:buNone/>
            </a:pPr>
            <a:r>
              <a:rPr lang="en-US" sz="2400" dirty="0">
                <a:solidFill>
                  <a:srgbClr val="00B050"/>
                </a:solidFill>
                <a:latin typeface="Bahnschrift" panose="020B0502040204020203" pitchFamily="34" charset="0"/>
              </a:rPr>
              <a:t>“OUR   FOREIGN  POLICY  IS   ONE  OF  FRIENDLINESS  AND  GOODWILL  TOWARDS  ALL  THE  NATIONS  OF  THE  WORLD . WE  DO NOT  CHERISH  ANY  AGGRESSIVE  DESIGNS  AGAINST  ANY  NATION  OR  COUNTRY . WE  BELIEVE  IN  THE  POLICY  OF  HONESTY  AND  FAIRPLAY  IN  ALL  NATIONAL  AND  INTERNATIONAL  DEALINGS  AND  ARE  PREPARED  TO  CONTRIBUTE  OUR  UTMOST  IN  PROMOTING  PEACE  AND  PROSPERITY  AMONG  THE  NATIONS  OF  THE  WORLD . PAKISTAN  WILL  NEVER  BE  FOUND  LACKING  IN EXTENDING  ITS  MATERIAL  AND  MORAL  SUPPORT  TO  OPPRESS  A  SUPPRESS  PEOPLE  OF  THE  WORLD  AND  IN UPHOLDING  THE  PRINCIPLES  OF  THE  UNITED  NATION  CHARTER ”</a:t>
            </a:r>
          </a:p>
        </p:txBody>
      </p:sp>
    </p:spTree>
    <p:extLst>
      <p:ext uri="{BB962C8B-B14F-4D97-AF65-F5344CB8AC3E}">
        <p14:creationId xmlns:p14="http://schemas.microsoft.com/office/powerpoint/2010/main" val="67957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solidFill>
                  <a:srgbClr val="FFC000"/>
                </a:solidFill>
              </a:rPr>
              <a:t>CONSTITUTION OF PAKISTAN:</a:t>
            </a:r>
          </a:p>
        </p:txBody>
      </p:sp>
      <p:sp>
        <p:nvSpPr>
          <p:cNvPr id="3" name="Content Placeholder 2"/>
          <p:cNvSpPr>
            <a:spLocks noGrp="1"/>
          </p:cNvSpPr>
          <p:nvPr>
            <p:ph idx="1"/>
          </p:nvPr>
        </p:nvSpPr>
        <p:spPr>
          <a:ln>
            <a:solidFill>
              <a:srgbClr val="FFC000"/>
            </a:solidFill>
          </a:ln>
        </p:spPr>
        <p:txBody>
          <a:bodyPr/>
          <a:lstStyle/>
          <a:p>
            <a:pPr marL="0" indent="0">
              <a:buNone/>
            </a:pPr>
            <a:r>
              <a:rPr lang="en-US" dirty="0"/>
              <a:t>The Constitution of Pakistan also lays down guidelines for the conduct of foreign policy of the country. Article 40 of the constitution provides that:</a:t>
            </a:r>
          </a:p>
          <a:p>
            <a:pPr marL="0" indent="0">
              <a:buNone/>
            </a:pPr>
            <a:endParaRPr lang="en-US" sz="2400" dirty="0">
              <a:solidFill>
                <a:srgbClr val="00B050"/>
              </a:solidFill>
            </a:endParaRPr>
          </a:p>
          <a:p>
            <a:pPr marL="0" indent="0">
              <a:buNone/>
            </a:pPr>
            <a:r>
              <a:rPr lang="en-US" sz="2400" i="1" dirty="0">
                <a:solidFill>
                  <a:srgbClr val="FFC000"/>
                </a:solidFill>
              </a:rPr>
              <a:t>“The State shall endeavor to preserve and strengthen fraternal relations among Muslim countries based on Islamic unity, support the common interests of the peoples of Asia, Africa and Latin America, promote international peace and security, foster goodwill and friendly relations among all nations and encourage the settlement of international disputes by peaceful means.”</a:t>
            </a:r>
          </a:p>
          <a:p>
            <a:pPr marL="0" indent="0">
              <a:buNone/>
            </a:pPr>
            <a:endParaRPr lang="en-US" dirty="0"/>
          </a:p>
        </p:txBody>
      </p:sp>
    </p:spTree>
    <p:extLst>
      <p:ext uri="{BB962C8B-B14F-4D97-AF65-F5344CB8AC3E}">
        <p14:creationId xmlns:p14="http://schemas.microsoft.com/office/powerpoint/2010/main" val="1155584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206" y="362303"/>
            <a:ext cx="9468393" cy="726268"/>
          </a:xfrm>
        </p:spPr>
        <p:txBody>
          <a:bodyPr/>
          <a:lstStyle/>
          <a:p>
            <a:r>
              <a:rPr lang="en-US" dirty="0"/>
              <a:t>                               </a:t>
            </a:r>
            <a:r>
              <a:rPr lang="en-US" b="1" u="sng" dirty="0">
                <a:solidFill>
                  <a:srgbClr val="FFC000"/>
                </a:solidFill>
                <a:latin typeface="Bahnschrift" panose="020B0502040204020203" pitchFamily="34" charset="0"/>
              </a:rPr>
              <a:t>OBJECTIVES</a:t>
            </a:r>
          </a:p>
        </p:txBody>
      </p:sp>
      <p:sp>
        <p:nvSpPr>
          <p:cNvPr id="3" name="Content Placeholder 2"/>
          <p:cNvSpPr>
            <a:spLocks noGrp="1"/>
          </p:cNvSpPr>
          <p:nvPr>
            <p:ph sz="half" idx="1"/>
          </p:nvPr>
        </p:nvSpPr>
        <p:spPr>
          <a:xfrm>
            <a:off x="1295401" y="1515291"/>
            <a:ext cx="9450976" cy="4902926"/>
          </a:xfrm>
          <a:ln>
            <a:solidFill>
              <a:schemeClr val="accent1"/>
            </a:solidFill>
          </a:ln>
        </p:spPr>
        <p:txBody>
          <a:bodyPr>
            <a:normAutofit/>
          </a:bodyPr>
          <a:lstStyle/>
          <a:p>
            <a:r>
              <a:rPr lang="en-US" sz="2400" dirty="0">
                <a:solidFill>
                  <a:srgbClr val="00B050"/>
                </a:solidFill>
                <a:latin typeface="Bahnschrift" panose="020B0502040204020203" pitchFamily="34" charset="0"/>
              </a:rPr>
              <a:t>DEVELOPMENT OF FRIENDLY RELATIONS</a:t>
            </a:r>
          </a:p>
          <a:p>
            <a:r>
              <a:rPr lang="en-US" sz="2400" dirty="0">
                <a:solidFill>
                  <a:srgbClr val="00B050"/>
                </a:solidFill>
                <a:latin typeface="Bahnschrift" panose="020B0502040204020203" pitchFamily="34" charset="0"/>
              </a:rPr>
              <a:t>ECONOMIC DEVELOPMENT</a:t>
            </a:r>
          </a:p>
          <a:p>
            <a:r>
              <a:rPr lang="en-US" sz="2400" dirty="0">
                <a:solidFill>
                  <a:srgbClr val="00B050"/>
                </a:solidFill>
                <a:latin typeface="Bahnschrift" panose="020B0502040204020203" pitchFamily="34" charset="0"/>
              </a:rPr>
              <a:t>SECURITY OF NATIONAL INTEREST</a:t>
            </a:r>
          </a:p>
          <a:p>
            <a:r>
              <a:rPr lang="en-US" sz="2400" dirty="0">
                <a:solidFill>
                  <a:srgbClr val="00B050"/>
                </a:solidFill>
                <a:latin typeface="Bahnschrift" panose="020B0502040204020203" pitchFamily="34" charset="0"/>
              </a:rPr>
              <a:t>DEFENSE OF IDEOLOGICAL FRONTIERS</a:t>
            </a:r>
          </a:p>
          <a:p>
            <a:r>
              <a:rPr lang="en-US" sz="2400" dirty="0">
                <a:solidFill>
                  <a:srgbClr val="00B050"/>
                </a:solidFill>
                <a:latin typeface="Bahnschrift" panose="020B0502040204020203" pitchFamily="34" charset="0"/>
              </a:rPr>
              <a:t>NUCLEAR POLICY</a:t>
            </a:r>
          </a:p>
          <a:p>
            <a:r>
              <a:rPr lang="en-US" sz="2400" dirty="0">
                <a:solidFill>
                  <a:srgbClr val="00B050"/>
                </a:solidFill>
                <a:latin typeface="Bahnschrift" panose="020B0502040204020203" pitchFamily="34" charset="0"/>
              </a:rPr>
              <a:t>UTILIZATION OF NATURAL RESOURCES </a:t>
            </a:r>
          </a:p>
          <a:p>
            <a:r>
              <a:rPr lang="en-US" sz="2400" dirty="0">
                <a:solidFill>
                  <a:srgbClr val="00B050"/>
                </a:solidFill>
                <a:latin typeface="Bahnschrift" panose="020B0502040204020203" pitchFamily="34" charset="0"/>
              </a:rPr>
              <a:t>CONTROL OF TERRORISM </a:t>
            </a:r>
          </a:p>
          <a:p>
            <a:r>
              <a:rPr lang="en-US" sz="2400" dirty="0">
                <a:solidFill>
                  <a:srgbClr val="00B050"/>
                </a:solidFill>
                <a:latin typeface="Bahnschrift" panose="020B0502040204020203" pitchFamily="34" charset="0"/>
              </a:rPr>
              <a:t>GEO – STRATEGIC INTEREST</a:t>
            </a:r>
          </a:p>
          <a:p>
            <a:r>
              <a:rPr lang="en-US" sz="2400" dirty="0">
                <a:solidFill>
                  <a:srgbClr val="00B050"/>
                </a:solidFill>
                <a:latin typeface="Bahnschrift" panose="020B0502040204020203" pitchFamily="34" charset="0"/>
              </a:rPr>
              <a:t>PRESERVATION OF INDEPENDENCE</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736687458"/>
              </p:ext>
            </p:extLst>
          </p:nvPr>
        </p:nvGraphicFramePr>
        <p:xfrm>
          <a:off x="6324600" y="-2651760"/>
          <a:ext cx="4143102" cy="1463040"/>
        </p:xfrm>
        <a:graphic>
          <a:graphicData uri="http://schemas.openxmlformats.org/drawingml/2006/table">
            <a:tbl>
              <a:tblPr firstRow="1" bandRow="1">
                <a:tableStyleId>{BC89EF96-8CEA-46FF-86C4-4CE0E7609802}</a:tableStyleId>
              </a:tblPr>
              <a:tblGrid>
                <a:gridCol w="1381034">
                  <a:extLst>
                    <a:ext uri="{9D8B030D-6E8A-4147-A177-3AD203B41FA5}">
                      <a16:colId xmlns:a16="http://schemas.microsoft.com/office/drawing/2014/main" val="20000"/>
                    </a:ext>
                  </a:extLst>
                </a:gridCol>
                <a:gridCol w="1381034">
                  <a:extLst>
                    <a:ext uri="{9D8B030D-6E8A-4147-A177-3AD203B41FA5}">
                      <a16:colId xmlns:a16="http://schemas.microsoft.com/office/drawing/2014/main" val="20001"/>
                    </a:ext>
                  </a:extLst>
                </a:gridCol>
                <a:gridCol w="1381034">
                  <a:extLst>
                    <a:ext uri="{9D8B030D-6E8A-4147-A177-3AD203B41FA5}">
                      <a16:colId xmlns:a16="http://schemas.microsoft.com/office/drawing/2014/main" val="20002"/>
                    </a:ext>
                  </a:extLst>
                </a:gridCol>
              </a:tblGrid>
              <a:tr h="0">
                <a:tc>
                  <a:txBody>
                    <a:bodyPr/>
                    <a:lstStyle/>
                    <a:p>
                      <a:r>
                        <a:rPr lang="en-US" dirty="0"/>
                        <a:t>Class</a:t>
                      </a:r>
                    </a:p>
                  </a:txBody>
                  <a:tcPr anchor="ctr"/>
                </a:tc>
                <a:tc>
                  <a:txBody>
                    <a:bodyPr/>
                    <a:lstStyle/>
                    <a:p>
                      <a:pPr algn="ctr"/>
                      <a:r>
                        <a:rPr lang="en-US" dirty="0"/>
                        <a:t>Group 1</a:t>
                      </a:r>
                    </a:p>
                  </a:txBody>
                  <a:tcPr anchor="ctr"/>
                </a:tc>
                <a:tc>
                  <a:txBody>
                    <a:bodyPr/>
                    <a:lstStyle/>
                    <a:p>
                      <a:pPr algn="ctr"/>
                      <a:r>
                        <a:rPr lang="en-US" dirty="0"/>
                        <a:t>Group 2</a:t>
                      </a:r>
                    </a:p>
                  </a:txBody>
                  <a:tcPr anchor="ctr"/>
                </a:tc>
                <a:extLst>
                  <a:ext uri="{0D108BD9-81ED-4DB2-BD59-A6C34878D82A}">
                    <a16:rowId xmlns:a16="http://schemas.microsoft.com/office/drawing/2014/main" val="10000"/>
                  </a:ext>
                </a:extLst>
              </a:tr>
              <a:tr h="0">
                <a:tc>
                  <a:txBody>
                    <a:bodyPr/>
                    <a:lstStyle/>
                    <a:p>
                      <a:endParaRPr lang="en-US" dirty="0"/>
                    </a:p>
                  </a:txBody>
                  <a:tcPr anchor="ctr"/>
                </a:tc>
                <a:tc>
                  <a:txBody>
                    <a:bodyPr/>
                    <a:lstStyle/>
                    <a:p>
                      <a:pPr algn="ctr"/>
                      <a:r>
                        <a:rPr lang="en-US" dirty="0"/>
                        <a:t>82</a:t>
                      </a:r>
                    </a:p>
                  </a:txBody>
                  <a:tcPr anchor="ctr"/>
                </a:tc>
                <a:tc>
                  <a:txBody>
                    <a:bodyPr/>
                    <a:lstStyle/>
                    <a:p>
                      <a:pPr algn="ctr"/>
                      <a:r>
                        <a:rPr lang="en-US" dirty="0"/>
                        <a:t>95</a:t>
                      </a:r>
                    </a:p>
                  </a:txBody>
                  <a:tcPr anchor="ctr"/>
                </a:tc>
                <a:extLst>
                  <a:ext uri="{0D108BD9-81ED-4DB2-BD59-A6C34878D82A}">
                    <a16:rowId xmlns:a16="http://schemas.microsoft.com/office/drawing/2014/main" val="10001"/>
                  </a:ext>
                </a:extLst>
              </a:tr>
              <a:tr h="0">
                <a:tc>
                  <a:txBody>
                    <a:bodyPr/>
                    <a:lstStyle/>
                    <a:p>
                      <a:r>
                        <a:rPr lang="en-US" dirty="0"/>
                        <a:t>Class 2</a:t>
                      </a:r>
                    </a:p>
                  </a:txBody>
                  <a:tcPr anchor="ctr"/>
                </a:tc>
                <a:tc>
                  <a:txBody>
                    <a:bodyPr/>
                    <a:lstStyle/>
                    <a:p>
                      <a:pPr algn="ctr"/>
                      <a:r>
                        <a:rPr lang="en-US" dirty="0"/>
                        <a:t>76</a:t>
                      </a:r>
                    </a:p>
                  </a:txBody>
                  <a:tcPr anchor="ctr"/>
                </a:tc>
                <a:tc>
                  <a:txBody>
                    <a:bodyPr/>
                    <a:lstStyle/>
                    <a:p>
                      <a:pPr algn="ctr"/>
                      <a:r>
                        <a:rPr lang="en-US" dirty="0"/>
                        <a:t>88</a:t>
                      </a:r>
                    </a:p>
                  </a:txBody>
                  <a:tcPr anchor="ctr"/>
                </a:tc>
                <a:extLst>
                  <a:ext uri="{0D108BD9-81ED-4DB2-BD59-A6C34878D82A}">
                    <a16:rowId xmlns:a16="http://schemas.microsoft.com/office/drawing/2014/main" val="10002"/>
                  </a:ext>
                </a:extLst>
              </a:tr>
              <a:tr h="0">
                <a:tc>
                  <a:txBody>
                    <a:bodyPr/>
                    <a:lstStyle/>
                    <a:p>
                      <a:r>
                        <a:rPr lang="en-US" dirty="0"/>
                        <a:t>Class 3</a:t>
                      </a:r>
                    </a:p>
                  </a:txBody>
                  <a:tcPr anchor="ctr"/>
                </a:tc>
                <a:tc>
                  <a:txBody>
                    <a:bodyPr/>
                    <a:lstStyle/>
                    <a:p>
                      <a:pPr algn="ctr"/>
                      <a:r>
                        <a:rPr lang="en-US" dirty="0"/>
                        <a:t>84</a:t>
                      </a:r>
                    </a:p>
                  </a:txBody>
                  <a:tcPr anchor="ctr"/>
                </a:tc>
                <a:tc>
                  <a:txBody>
                    <a:bodyPr/>
                    <a:lstStyle/>
                    <a:p>
                      <a:pPr algn="ctr"/>
                      <a:r>
                        <a:rPr lang="en-US" dirty="0"/>
                        <a:t>90</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762081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sz="3600" b="1" u="sng" dirty="0">
                <a:solidFill>
                  <a:srgbClr val="FFC000"/>
                </a:solidFill>
                <a:latin typeface="Bahnschrift" panose="020B0502040204020203" pitchFamily="34" charset="0"/>
              </a:rPr>
              <a:t>CORE PRINCIPLES</a:t>
            </a:r>
            <a:endParaRPr lang="en-US" b="1" u="sng" dirty="0">
              <a:solidFill>
                <a:srgbClr val="FFC000"/>
              </a:solidFill>
              <a:latin typeface="Bahnschrift" panose="020B0502040204020203" pitchFamily="34" charset="0"/>
            </a:endParaRPr>
          </a:p>
        </p:txBody>
      </p:sp>
      <p:sp>
        <p:nvSpPr>
          <p:cNvPr id="3" name="Content Placeholder 2"/>
          <p:cNvSpPr>
            <a:spLocks noGrp="1"/>
          </p:cNvSpPr>
          <p:nvPr>
            <p:ph sz="half" idx="1"/>
          </p:nvPr>
        </p:nvSpPr>
        <p:spPr>
          <a:xfrm>
            <a:off x="1978689" y="1838848"/>
            <a:ext cx="7346181" cy="3275763"/>
          </a:xfrm>
          <a:ln>
            <a:solidFill>
              <a:srgbClr val="00B050"/>
            </a:solidFill>
          </a:ln>
        </p:spPr>
        <p:txBody>
          <a:bodyPr>
            <a:normAutofit/>
          </a:bodyPr>
          <a:lstStyle/>
          <a:p>
            <a:r>
              <a:rPr lang="en-US" sz="2400" dirty="0">
                <a:solidFill>
                  <a:srgbClr val="00B050"/>
                </a:solidFill>
                <a:latin typeface="Bahnschrift" panose="020B0502040204020203" pitchFamily="34" charset="0"/>
              </a:rPr>
              <a:t>NON – INTERFERENCE </a:t>
            </a:r>
          </a:p>
          <a:p>
            <a:r>
              <a:rPr lang="en-US" sz="2400" dirty="0">
                <a:solidFill>
                  <a:srgbClr val="00B050"/>
                </a:solidFill>
                <a:latin typeface="Bahnschrift" panose="020B0502040204020203" pitchFamily="34" charset="0"/>
              </a:rPr>
              <a:t>CORDIAL RELATIONS WITH MUSLIM COUNTRIES</a:t>
            </a:r>
          </a:p>
          <a:p>
            <a:r>
              <a:rPr lang="en-US" sz="2400" dirty="0">
                <a:solidFill>
                  <a:srgbClr val="00B050"/>
                </a:solidFill>
                <a:latin typeface="Bahnschrift" panose="020B0502040204020203" pitchFamily="34" charset="0"/>
              </a:rPr>
              <a:t>NUCLEAR DISARMAMENT</a:t>
            </a:r>
          </a:p>
          <a:p>
            <a:r>
              <a:rPr lang="en-US" sz="2400" dirty="0">
                <a:solidFill>
                  <a:srgbClr val="00B050"/>
                </a:solidFill>
                <a:latin typeface="Bahnschrift" panose="020B0502040204020203" pitchFamily="34" charset="0"/>
              </a:rPr>
              <a:t>RELATIONS WITH SUPERPOWERS</a:t>
            </a:r>
          </a:p>
          <a:p>
            <a:r>
              <a:rPr lang="en-US" sz="2400" dirty="0">
                <a:solidFill>
                  <a:srgbClr val="00B050"/>
                </a:solidFill>
                <a:latin typeface="Bahnschrift" panose="020B0502040204020203" pitchFamily="34" charset="0"/>
              </a:rPr>
              <a:t>PRESERVATION OF INDEPENDENCE</a:t>
            </a:r>
          </a:p>
        </p:txBody>
      </p:sp>
      <p:sp>
        <p:nvSpPr>
          <p:cNvPr id="4" name="Content Placeholder 3"/>
          <p:cNvSpPr>
            <a:spLocks noGrp="1"/>
          </p:cNvSpPr>
          <p:nvPr>
            <p:ph sz="half" idx="2"/>
          </p:nvPr>
        </p:nvSpPr>
        <p:spPr>
          <a:xfrm>
            <a:off x="13263152" y="1828800"/>
            <a:ext cx="278676" cy="4348163"/>
          </a:xfrm>
        </p:spPr>
        <p:txBody>
          <a:bodyPr/>
          <a:lstStyle/>
          <a:p>
            <a:endParaRPr lang="en-US" dirty="0"/>
          </a:p>
        </p:txBody>
      </p:sp>
    </p:spTree>
    <p:extLst>
      <p:ext uri="{BB962C8B-B14F-4D97-AF65-F5344CB8AC3E}">
        <p14:creationId xmlns:p14="http://schemas.microsoft.com/office/powerpoint/2010/main" val="249977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t>                          </a:t>
            </a:r>
            <a:r>
              <a:rPr lang="en-US" b="1" u="sng" dirty="0">
                <a:solidFill>
                  <a:srgbClr val="7030A0"/>
                </a:solidFill>
                <a:latin typeface="Bahnschrift" panose="020B0502040204020203" pitchFamily="34" charset="0"/>
              </a:rPr>
              <a:t>NON - INTERFERENCE</a:t>
            </a:r>
          </a:p>
        </p:txBody>
      </p:sp>
      <p:sp>
        <p:nvSpPr>
          <p:cNvPr id="13" name="Text Placeholder 12"/>
          <p:cNvSpPr>
            <a:spLocks noGrp="1"/>
          </p:cNvSpPr>
          <p:nvPr>
            <p:ph type="body" idx="1"/>
          </p:nvPr>
        </p:nvSpPr>
        <p:spPr>
          <a:xfrm>
            <a:off x="13080274" y="1627258"/>
            <a:ext cx="182880" cy="685800"/>
          </a:xfrm>
        </p:spPr>
        <p:txBody>
          <a:bodyPr/>
          <a:lstStyle/>
          <a:p>
            <a:endParaRPr lang="en-US" dirty="0"/>
          </a:p>
        </p:txBody>
      </p:sp>
      <p:sp>
        <p:nvSpPr>
          <p:cNvPr id="15" name="Text Placeholder 14"/>
          <p:cNvSpPr>
            <a:spLocks noGrp="1"/>
          </p:cNvSpPr>
          <p:nvPr>
            <p:ph type="body" sz="quarter" idx="3"/>
          </p:nvPr>
        </p:nvSpPr>
        <p:spPr>
          <a:xfrm flipH="1">
            <a:off x="12653554" y="7236822"/>
            <a:ext cx="1097278" cy="435427"/>
          </a:xfrm>
        </p:spPr>
        <p:txBody>
          <a:bodyPr/>
          <a:lstStyle/>
          <a:p>
            <a:endParaRPr lang="en-US" dirty="0"/>
          </a:p>
        </p:txBody>
      </p:sp>
      <p:sp>
        <p:nvSpPr>
          <p:cNvPr id="16" name="Content Placeholder 15"/>
          <p:cNvSpPr>
            <a:spLocks noGrp="1"/>
          </p:cNvSpPr>
          <p:nvPr>
            <p:ph sz="quarter" idx="4"/>
          </p:nvPr>
        </p:nvSpPr>
        <p:spPr>
          <a:xfrm>
            <a:off x="1010194" y="1898469"/>
            <a:ext cx="10274299" cy="4315295"/>
          </a:xfrm>
          <a:noFill/>
          <a:ln>
            <a:solidFill>
              <a:schemeClr val="accent3"/>
            </a:solidFill>
          </a:ln>
        </p:spPr>
        <p:txBody>
          <a:bodyPr>
            <a:noAutofit/>
          </a:bodyPr>
          <a:lstStyle/>
          <a:p>
            <a:r>
              <a:rPr lang="en-US" sz="2400" dirty="0">
                <a:solidFill>
                  <a:srgbClr val="FFC000"/>
                </a:solidFill>
              </a:rPr>
              <a:t>Pakistan’s Foreign Policy refrains from intervening in the internal affairs of the other nations, respecting their sovereignty and independence.</a:t>
            </a:r>
          </a:p>
          <a:p>
            <a:pPr marL="0" indent="0">
              <a:buNone/>
            </a:pPr>
            <a:endParaRPr lang="en-US" sz="2400" dirty="0">
              <a:solidFill>
                <a:srgbClr val="FFC000"/>
              </a:solidFill>
            </a:endParaRPr>
          </a:p>
          <a:p>
            <a:r>
              <a:rPr lang="en-US" sz="2400" dirty="0">
                <a:solidFill>
                  <a:srgbClr val="FFC000"/>
                </a:solidFill>
              </a:rPr>
              <a:t>It avoids imposing political ideologies or governance models on other countries.</a:t>
            </a:r>
          </a:p>
          <a:p>
            <a:pPr marL="0" indent="0">
              <a:buNone/>
            </a:pPr>
            <a:endParaRPr lang="en-US" sz="2400" dirty="0">
              <a:solidFill>
                <a:srgbClr val="FFC000"/>
              </a:solidFill>
            </a:endParaRPr>
          </a:p>
          <a:p>
            <a:r>
              <a:rPr lang="en-US" sz="2400" dirty="0">
                <a:solidFill>
                  <a:srgbClr val="FFC000"/>
                </a:solidFill>
              </a:rPr>
              <a:t>It upholds the idea that each state has the right to manage its own political, social, and economic systems without external influence.</a:t>
            </a:r>
          </a:p>
        </p:txBody>
      </p:sp>
    </p:spTree>
    <p:extLst>
      <p:ext uri="{BB962C8B-B14F-4D97-AF65-F5344CB8AC3E}">
        <p14:creationId xmlns:p14="http://schemas.microsoft.com/office/powerpoint/2010/main" val="1428607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u="sng" dirty="0">
                <a:solidFill>
                  <a:srgbClr val="7030A0"/>
                </a:solidFill>
                <a:latin typeface="Bahnschrift" panose="020B0502040204020203" pitchFamily="34" charset="0"/>
              </a:rPr>
              <a:t>CORDIAL  RELATIONS  WITH  MUSLIM  COUNTRIES</a:t>
            </a:r>
          </a:p>
        </p:txBody>
      </p:sp>
      <p:sp>
        <p:nvSpPr>
          <p:cNvPr id="6" name="Text Placeholder 5"/>
          <p:cNvSpPr>
            <a:spLocks noGrp="1"/>
          </p:cNvSpPr>
          <p:nvPr>
            <p:ph type="body" idx="1"/>
          </p:nvPr>
        </p:nvSpPr>
        <p:spPr>
          <a:xfrm>
            <a:off x="12758055" y="1627258"/>
            <a:ext cx="113213" cy="685800"/>
          </a:xfrm>
        </p:spPr>
        <p:txBody>
          <a:bodyPr/>
          <a:lstStyle/>
          <a:p>
            <a:endParaRPr lang="en-US" dirty="0"/>
          </a:p>
        </p:txBody>
      </p:sp>
      <p:sp>
        <p:nvSpPr>
          <p:cNvPr id="7" name="Content Placeholder 6"/>
          <p:cNvSpPr>
            <a:spLocks noGrp="1"/>
          </p:cNvSpPr>
          <p:nvPr>
            <p:ph sz="half" idx="2"/>
          </p:nvPr>
        </p:nvSpPr>
        <p:spPr>
          <a:xfrm>
            <a:off x="826851" y="1863634"/>
            <a:ext cx="10563960" cy="4350130"/>
          </a:xfrm>
          <a:ln>
            <a:solidFill>
              <a:srgbClr val="FFC000"/>
            </a:solidFill>
          </a:ln>
        </p:spPr>
        <p:txBody>
          <a:bodyPr>
            <a:normAutofit/>
          </a:bodyPr>
          <a:lstStyle/>
          <a:p>
            <a:r>
              <a:rPr lang="en-US" sz="2400" dirty="0">
                <a:solidFill>
                  <a:srgbClr val="FFC000"/>
                </a:solidFill>
              </a:rPr>
              <a:t>Pakistan foreign policy promotes the development of strong friendly and genial relations</a:t>
            </a:r>
            <a:r>
              <a:rPr lang="en-US" dirty="0">
                <a:solidFill>
                  <a:srgbClr val="FFC000"/>
                </a:solidFill>
              </a:rPr>
              <a:t> </a:t>
            </a:r>
            <a:r>
              <a:rPr lang="en-US" sz="2400" dirty="0">
                <a:solidFill>
                  <a:srgbClr val="FFC000"/>
                </a:solidFill>
              </a:rPr>
              <a:t>with the Muslim countries.</a:t>
            </a:r>
          </a:p>
          <a:p>
            <a:r>
              <a:rPr lang="en-US" sz="2400" dirty="0">
                <a:solidFill>
                  <a:srgbClr val="FFC000"/>
                </a:solidFill>
              </a:rPr>
              <a:t>It maintains strong diplomatic ties with Muslim</a:t>
            </a:r>
          </a:p>
          <a:p>
            <a:pPr marL="0" indent="0">
              <a:buNone/>
            </a:pPr>
            <a:r>
              <a:rPr lang="en-US" sz="2400" dirty="0">
                <a:solidFill>
                  <a:srgbClr val="FFC000"/>
                </a:solidFill>
              </a:rPr>
              <a:t>   countries such as Saudi Arabia, Turkey, Qatar </a:t>
            </a:r>
          </a:p>
          <a:p>
            <a:pPr marL="0" indent="0">
              <a:buNone/>
            </a:pPr>
            <a:r>
              <a:rPr lang="en-US" sz="2400" dirty="0">
                <a:solidFill>
                  <a:srgbClr val="FFC000"/>
                </a:solidFill>
              </a:rPr>
              <a:t>   focusing on trade,  labor and energy partner-</a:t>
            </a:r>
          </a:p>
          <a:p>
            <a:pPr marL="0" indent="0">
              <a:buNone/>
            </a:pPr>
            <a:r>
              <a:rPr lang="en-US" sz="2400" dirty="0">
                <a:solidFill>
                  <a:srgbClr val="FFC000"/>
                </a:solidFill>
              </a:rPr>
              <a:t>   -ships.</a:t>
            </a:r>
          </a:p>
          <a:p>
            <a:r>
              <a:rPr lang="en-US" sz="2400" dirty="0">
                <a:solidFill>
                  <a:srgbClr val="FFC000"/>
                </a:solidFill>
              </a:rPr>
              <a:t>It supports Islamic values such as the Palestinian</a:t>
            </a:r>
          </a:p>
          <a:p>
            <a:pPr marL="0" indent="0">
              <a:buNone/>
            </a:pPr>
            <a:r>
              <a:rPr lang="en-US" sz="2400" dirty="0">
                <a:solidFill>
                  <a:srgbClr val="FFC000"/>
                </a:solidFill>
              </a:rPr>
              <a:t>   right to self determination an opposition to </a:t>
            </a:r>
            <a:r>
              <a:rPr lang="en-US" sz="2400" dirty="0" err="1">
                <a:solidFill>
                  <a:srgbClr val="FFC000"/>
                </a:solidFill>
              </a:rPr>
              <a:t>Islamophobia</a:t>
            </a:r>
            <a:r>
              <a:rPr lang="en-US" sz="2400" dirty="0">
                <a:solidFill>
                  <a:srgbClr val="FFC000"/>
                </a:solidFill>
              </a:rPr>
              <a:t> globally.</a:t>
            </a:r>
          </a:p>
          <a:p>
            <a:pPr marL="0" indent="0">
              <a:buNone/>
            </a:pPr>
            <a:endParaRPr lang="en-US" sz="2400" dirty="0">
              <a:solidFill>
                <a:srgbClr val="FFC000"/>
              </a:solidFill>
            </a:endParaRPr>
          </a:p>
          <a:p>
            <a:endParaRPr lang="en-US" sz="2400" dirty="0">
              <a:solidFill>
                <a:srgbClr val="FFC000"/>
              </a:solidFill>
            </a:endParaRPr>
          </a:p>
          <a:p>
            <a:pPr marL="0" indent="0">
              <a:buNone/>
            </a:pPr>
            <a:endParaRPr lang="en-US" dirty="0">
              <a:solidFill>
                <a:srgbClr val="FFC000"/>
              </a:solidFill>
            </a:endParaRPr>
          </a:p>
        </p:txBody>
      </p:sp>
      <p:sp>
        <p:nvSpPr>
          <p:cNvPr id="8" name="Text Placeholder 7"/>
          <p:cNvSpPr>
            <a:spLocks noGrp="1"/>
          </p:cNvSpPr>
          <p:nvPr>
            <p:ph type="body" sz="quarter" idx="3"/>
          </p:nvPr>
        </p:nvSpPr>
        <p:spPr>
          <a:xfrm>
            <a:off x="12956177" y="1627258"/>
            <a:ext cx="45719" cy="685800"/>
          </a:xfrm>
        </p:spPr>
        <p:txBody>
          <a:bodyPr/>
          <a:lstStyle/>
          <a:p>
            <a:endParaRPr lang="en-US" dirty="0"/>
          </a:p>
        </p:txBody>
      </p:sp>
      <p:pic>
        <p:nvPicPr>
          <p:cNvPr id="2058" name="Picture 10" descr="Saudi, Pakistan to discuss possible support for kingdom's $3 billion  deposit | Reuters"/>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7729597" y="2592428"/>
            <a:ext cx="3311433" cy="24274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7355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       </a:t>
            </a:r>
            <a:r>
              <a:rPr lang="en-US" b="1" u="sng" dirty="0">
                <a:solidFill>
                  <a:srgbClr val="7030A0"/>
                </a:solidFill>
                <a:latin typeface="Bahnschrift" panose="020B0502040204020203" pitchFamily="34" charset="0"/>
              </a:rPr>
              <a:t>PRESERVATION OF STATE INDEPENDENCE</a:t>
            </a:r>
          </a:p>
        </p:txBody>
      </p:sp>
      <p:pic>
        <p:nvPicPr>
          <p:cNvPr id="3074" name="Picture 2" descr="Plot was hatched to freeze Kashmir issue, PM reveals - Pakistan - DAWN.COM"/>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088777" y="2734491"/>
            <a:ext cx="3807822" cy="2429692"/>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p:cNvSpPr>
            <a:spLocks noGrp="1"/>
          </p:cNvSpPr>
          <p:nvPr>
            <p:ph sz="half" idx="1"/>
          </p:nvPr>
        </p:nvSpPr>
        <p:spPr>
          <a:xfrm>
            <a:off x="1295401" y="1828800"/>
            <a:ext cx="10076233" cy="4533089"/>
          </a:xfrm>
          <a:ln>
            <a:solidFill>
              <a:srgbClr val="FFC000"/>
            </a:solidFill>
          </a:ln>
        </p:spPr>
        <p:txBody>
          <a:bodyPr>
            <a:normAutofit fontScale="92500" lnSpcReduction="20000"/>
          </a:bodyPr>
          <a:lstStyle/>
          <a:p>
            <a:r>
              <a:rPr lang="en-US" sz="2600" dirty="0">
                <a:solidFill>
                  <a:srgbClr val="FFC000"/>
                </a:solidFill>
              </a:rPr>
              <a:t>Pakistan’s foreign policy on state independence is rooted in its support for the right of self determination and opposition to foreign occupation.</a:t>
            </a:r>
          </a:p>
          <a:p>
            <a:endParaRPr lang="en-US" sz="2600" dirty="0">
              <a:solidFill>
                <a:srgbClr val="FFC000"/>
              </a:solidFill>
            </a:endParaRPr>
          </a:p>
          <a:p>
            <a:r>
              <a:rPr lang="en-US" sz="2600" dirty="0">
                <a:solidFill>
                  <a:srgbClr val="FFC000"/>
                </a:solidFill>
              </a:rPr>
              <a:t>It has advocated for the people of </a:t>
            </a:r>
          </a:p>
          <a:p>
            <a:pPr marL="0" indent="0">
              <a:buNone/>
            </a:pPr>
            <a:r>
              <a:rPr lang="en-US" sz="2600" dirty="0">
                <a:solidFill>
                  <a:srgbClr val="FFC000"/>
                </a:solidFill>
              </a:rPr>
              <a:t>   Kashmir and Palestine and condemned</a:t>
            </a:r>
          </a:p>
          <a:p>
            <a:pPr marL="0" indent="0">
              <a:buNone/>
            </a:pPr>
            <a:r>
              <a:rPr lang="en-US" sz="2600" dirty="0">
                <a:solidFill>
                  <a:srgbClr val="FFC000"/>
                </a:solidFill>
              </a:rPr>
              <a:t>   the Anti-Muslim polices of India and </a:t>
            </a:r>
          </a:p>
          <a:p>
            <a:pPr marL="0" indent="0">
              <a:buNone/>
            </a:pPr>
            <a:r>
              <a:rPr lang="en-US" sz="2600" dirty="0">
                <a:solidFill>
                  <a:srgbClr val="FFC000"/>
                </a:solidFill>
              </a:rPr>
              <a:t>    Israel.</a:t>
            </a:r>
          </a:p>
          <a:p>
            <a:pPr marL="0" indent="0">
              <a:buNone/>
            </a:pPr>
            <a:endParaRPr lang="en-US" sz="2600" dirty="0">
              <a:solidFill>
                <a:srgbClr val="FFC000"/>
              </a:solidFill>
            </a:endParaRPr>
          </a:p>
          <a:p>
            <a:r>
              <a:rPr lang="en-US" sz="2600" dirty="0">
                <a:solidFill>
                  <a:srgbClr val="FFC000"/>
                </a:solidFill>
              </a:rPr>
              <a:t>Pakistan emphasizes that both Kashmiris and Palestinians should be allowed independence free from occupation and external control.</a:t>
            </a:r>
          </a:p>
          <a:p>
            <a:pPr marL="0" indent="0">
              <a:buNone/>
            </a:pPr>
            <a:endParaRPr lang="en-US" sz="2600" dirty="0">
              <a:solidFill>
                <a:srgbClr val="FFC000"/>
              </a:solidFill>
            </a:endParaRPr>
          </a:p>
          <a:p>
            <a:pPr marL="0" indent="0">
              <a:buNone/>
            </a:pPr>
            <a:endParaRPr lang="en-US" dirty="0">
              <a:solidFill>
                <a:srgbClr val="FFC000"/>
              </a:solidFill>
            </a:endParaRPr>
          </a:p>
          <a:p>
            <a:pPr marL="0" indent="0">
              <a:buNone/>
            </a:pPr>
            <a:endParaRPr lang="en-US" dirty="0">
              <a:solidFill>
                <a:srgbClr val="FFC000"/>
              </a:solidFill>
            </a:endParaRPr>
          </a:p>
          <a:p>
            <a:pPr marL="0" indent="0">
              <a:buNone/>
            </a:pPr>
            <a:endParaRPr lang="en-US" dirty="0">
              <a:solidFill>
                <a:srgbClr val="FFC000"/>
              </a:solidFill>
            </a:endParaRPr>
          </a:p>
          <a:p>
            <a:pPr marL="0" indent="0">
              <a:buNone/>
            </a:pPr>
            <a:endParaRPr lang="en-US" dirty="0">
              <a:solidFill>
                <a:srgbClr val="FFC000"/>
              </a:solidFill>
            </a:endParaRPr>
          </a:p>
        </p:txBody>
      </p:sp>
    </p:spTree>
    <p:extLst>
      <p:ext uri="{BB962C8B-B14F-4D97-AF65-F5344CB8AC3E}">
        <p14:creationId xmlns:p14="http://schemas.microsoft.com/office/powerpoint/2010/main" val="726169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rushed Metal 16x9">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een brushed metal presentation (widescreen).potx" id="{C4E52658-42BB-4751-AD45-DBF99E6546BE}" vid="{DAEF9E1A-844D-45D9-BB7C-945DFF722FA1}"/>
    </a:ext>
  </a:extLst>
</a:theme>
</file>

<file path=ppt/theme/theme2.xml><?xml version="1.0" encoding="utf-8"?>
<a:theme xmlns:a="http://schemas.openxmlformats.org/drawingml/2006/main" name="Office Theme">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Green brushed metal presentation (widescreen)</Template>
  <TotalTime>593</TotalTime>
  <Words>1307</Words>
  <Application>Microsoft Office PowerPoint</Application>
  <PresentationFormat>Widescreen</PresentationFormat>
  <Paragraphs>142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Algerian</vt:lpstr>
      <vt:lpstr>Arial</vt:lpstr>
      <vt:lpstr>Bahnschrift</vt:lpstr>
      <vt:lpstr>Georgia</vt:lpstr>
      <vt:lpstr>Brushed Metal 16x9</vt:lpstr>
      <vt:lpstr>           FOREIGN POLICY                 OF          PAKISTAN</vt:lpstr>
      <vt:lpstr>                WHAT  IS  FOREIGN  POLICY?</vt:lpstr>
      <vt:lpstr>            ACCORDING TO QUAID-E-AZAM :</vt:lpstr>
      <vt:lpstr>CONSTITUTION OF PAKISTAN:</vt:lpstr>
      <vt:lpstr>                               OBJECTIVES</vt:lpstr>
      <vt:lpstr>                          CORE PRINCIPLES</vt:lpstr>
      <vt:lpstr>                          NON - INTERFERENCE</vt:lpstr>
      <vt:lpstr>CORDIAL  RELATIONS  WITH  MUSLIM  COUNTRIES</vt:lpstr>
      <vt:lpstr>       PRESERVATION OF STATE INDEPENDENCE</vt:lpstr>
      <vt:lpstr>                     NUCLEAR  DISARMAMENT</vt:lpstr>
      <vt:lpstr>              RELATIONS  WITH  SUPER  POWERS</vt:lpstr>
      <vt:lpstr>SIGNIFICANT  SUCCESSES  AND FAILURES  OF  THE  POLICY:</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Muhammad Ashhadullah</dc:creator>
  <cp:lastModifiedBy>Misbah Sarfaraz</cp:lastModifiedBy>
  <cp:revision>48</cp:revision>
  <dcterms:created xsi:type="dcterms:W3CDTF">2024-10-23T15:51:07Z</dcterms:created>
  <dcterms:modified xsi:type="dcterms:W3CDTF">2024-10-27T12:46:37Z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