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83" r:id="rId6"/>
    <p:sldId id="260" r:id="rId7"/>
    <p:sldId id="262" r:id="rId8"/>
    <p:sldId id="284" r:id="rId9"/>
    <p:sldId id="285" r:id="rId10"/>
    <p:sldId id="286" r:id="rId11"/>
    <p:sldId id="287" r:id="rId12"/>
    <p:sldId id="273" r:id="rId13"/>
    <p:sldId id="274" r:id="rId14"/>
    <p:sldId id="288" r:id="rId15"/>
    <p:sldId id="289" r:id="rId16"/>
    <p:sldId id="290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1D9338E-52AE-4C59-8494-489DF97D703B}">
  <a:tblStyle styleId="{01D9338E-52AE-4C59-8494-489DF97D703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0226065-5802-48D1-B405-3CBFA642639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72" autoAdjust="0"/>
    <p:restoredTop sz="82545" autoAdjust="0"/>
  </p:normalViewPr>
  <p:slideViewPr>
    <p:cSldViewPr snapToGrid="0">
      <p:cViewPr varScale="1">
        <p:scale>
          <a:sx n="98" d="100"/>
          <a:sy n="98" d="100"/>
        </p:scale>
        <p:origin x="1060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409871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27596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Картинка</a:t>
            </a:r>
            <a:r>
              <a:rPr lang="ru-RU" baseline="0" dirty="0" smtClean="0"/>
              <a:t> структуру базы данных.</a:t>
            </a:r>
          </a:p>
          <a:p>
            <a:pPr marL="158750" indent="0">
              <a:buNone/>
            </a:pPr>
            <a:r>
              <a:rPr lang="ru-RU" baseline="0" dirty="0" smtClean="0"/>
              <a:t>Добавить </a:t>
            </a:r>
            <a:r>
              <a:rPr lang="en-US" baseline="0" dirty="0" smtClean="0"/>
              <a:t>ERD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737322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Прибрать (убрать лишнее,</a:t>
            </a:r>
            <a:r>
              <a:rPr lang="ru-RU" baseline="0" dirty="0" smtClean="0"/>
              <a:t> сделать больше</a:t>
            </a:r>
            <a:r>
              <a:rPr lang="ru-RU" dirty="0" smtClean="0"/>
              <a:t>), </a:t>
            </a:r>
            <a:r>
              <a:rPr lang="ru-RU" dirty="0" err="1" smtClean="0"/>
              <a:t>скомпановать</a:t>
            </a:r>
            <a:endParaRPr lang="ru-RU" dirty="0" smtClean="0"/>
          </a:p>
          <a:p>
            <a:r>
              <a:rPr lang="en-US" dirty="0" smtClean="0"/>
              <a:t>Actor</a:t>
            </a:r>
            <a:r>
              <a:rPr lang="en-US" baseline="0" dirty="0" smtClean="0"/>
              <a:t> &lt;-&gt; System. </a:t>
            </a:r>
            <a:r>
              <a:rPr lang="ru-RU" baseline="0" dirty="0" smtClean="0"/>
              <a:t>Спросить как сделать у группы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498696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cde5226d74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cde5226d74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76019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e45f46612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e45f46612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92594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Диаграммы</a:t>
            </a:r>
            <a:r>
              <a:rPr lang="ru-RU" baseline="0" dirty="0" smtClean="0"/>
              <a:t> до спасибо за внимания. </a:t>
            </a:r>
            <a:br>
              <a:rPr lang="ru-RU" baseline="0" dirty="0" smtClean="0"/>
            </a:br>
            <a:r>
              <a:rPr lang="ru-RU" baseline="0" dirty="0" smtClean="0"/>
              <a:t>1 – системы</a:t>
            </a:r>
          </a:p>
          <a:p>
            <a:pPr marL="158750" indent="0">
              <a:buNone/>
            </a:pPr>
            <a:r>
              <a:rPr lang="ru-RU" baseline="0" dirty="0" smtClean="0"/>
              <a:t>2 – алгоритма</a:t>
            </a:r>
          </a:p>
          <a:p>
            <a:pPr marL="158750" indent="0">
              <a:buNone/>
            </a:pPr>
            <a:r>
              <a:rPr lang="ru-RU" baseline="0" dirty="0" smtClean="0"/>
              <a:t>3 – компонентов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836006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285179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bb28dcc51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bb28dcc51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36160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bb28dcc51e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bb28dcc51e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Приводим к тому что мы</a:t>
            </a:r>
            <a:r>
              <a:rPr lang="ru-RU" baseline="0" dirty="0" smtClean="0"/>
              <a:t> выбираем </a:t>
            </a:r>
            <a:r>
              <a:rPr lang="ru-RU" baseline="0" dirty="0" err="1" smtClean="0"/>
              <a:t>оналайн</a:t>
            </a:r>
            <a:r>
              <a:rPr lang="ru-RU" baseline="0" dirty="0" smtClean="0"/>
              <a:t> источник и </a:t>
            </a:r>
            <a:r>
              <a:rPr lang="ru-RU" baseline="0" dirty="0" err="1" smtClean="0"/>
              <a:t>парсинг</a:t>
            </a:r>
            <a:r>
              <a:rPr lang="ru-RU" baseline="0" dirty="0" smtClean="0"/>
              <a:t>.</a:t>
            </a: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baseline="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aseline="0" dirty="0" err="1" smtClean="0"/>
              <a:t>Переназвать</a:t>
            </a:r>
            <a:r>
              <a:rPr lang="ru-RU" baseline="0" dirty="0" smtClean="0"/>
              <a:t> слайд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200231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b28dcc51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b28dcc51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mtClean="0"/>
              <a:t>Коменты </a:t>
            </a:r>
            <a:r>
              <a:rPr lang="ru-RU" dirty="0" smtClean="0"/>
              <a:t>на</a:t>
            </a:r>
            <a:r>
              <a:rPr lang="ru-RU" baseline="0" dirty="0" smtClean="0"/>
              <a:t> предзащите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5422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b28dcc51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b28dcc51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48568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ded66d1e94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ded66d1e94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Относится</a:t>
            </a:r>
            <a:r>
              <a:rPr lang="ru-RU" baseline="0" dirty="0" smtClean="0"/>
              <a:t> к 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74445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b28dcc51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b28dcc51e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Предлагаемое</a:t>
            </a:r>
            <a:r>
              <a:rPr lang="ru-RU" baseline="0" dirty="0" smtClean="0"/>
              <a:t> решение – что делать будем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861917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b28dcc51e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bb28dcc51e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smtClean="0"/>
              <a:t>Объединить</a:t>
            </a:r>
            <a:r>
              <a:rPr lang="ru-RU" baseline="0" dirty="0" smtClean="0"/>
              <a:t> с 5слайдом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718586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r>
              <a:rPr lang="ru-RU" dirty="0" smtClean="0"/>
              <a:t>Сбор</a:t>
            </a:r>
            <a:r>
              <a:rPr lang="ru-RU" baseline="0" dirty="0" smtClean="0"/>
              <a:t> </a:t>
            </a:r>
            <a:r>
              <a:rPr lang="ru-RU" baseline="0" dirty="0" err="1" smtClean="0"/>
              <a:t>недвижки</a:t>
            </a:r>
            <a:r>
              <a:rPr lang="ru-RU" baseline="0" dirty="0" smtClean="0"/>
              <a:t> в цикле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8336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4891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596"/>
              <a:buFont typeface="Arial"/>
              <a:buNone/>
            </a:pPr>
            <a:r>
              <a:rPr lang="ru" sz="2311" dirty="0">
                <a:latin typeface="Times New Roman"/>
                <a:ea typeface="Times New Roman"/>
                <a:cs typeface="Times New Roman"/>
                <a:sym typeface="Times New Roman"/>
              </a:rPr>
              <a:t>Волгоградский Государственный Технический Университет</a:t>
            </a:r>
            <a:endParaRPr sz="231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596"/>
              <a:buFont typeface="Arial"/>
              <a:buNone/>
            </a:pPr>
            <a:r>
              <a:rPr lang="ru" sz="2311" dirty="0">
                <a:latin typeface="Times New Roman"/>
                <a:ea typeface="Times New Roman"/>
                <a:cs typeface="Times New Roman"/>
                <a:sym typeface="Times New Roman"/>
              </a:rPr>
              <a:t>Факультет «Электроники и вычислительной техники»</a:t>
            </a:r>
            <a:endParaRPr sz="231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311" dirty="0">
                <a:latin typeface="Times New Roman"/>
                <a:ea typeface="Times New Roman"/>
                <a:cs typeface="Times New Roman"/>
                <a:sym typeface="Times New Roman"/>
              </a:rPr>
              <a:t>Кафедра «Программное обеспечение автоматизированных систем»</a:t>
            </a:r>
            <a:endParaRPr sz="231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Font typeface="Arial"/>
              <a:buNone/>
            </a:pPr>
            <a:endParaRPr sz="22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>
              <a:buSzPct val="30555"/>
            </a:pPr>
            <a:r>
              <a:rPr lang="ru-RU" sz="3200" b="1" dirty="0" smtClean="0"/>
              <a:t>Совершенствование программного сервиса для автоматизированного сбора информации о турецкой недвижимости</a:t>
            </a:r>
            <a:endParaRPr sz="180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482200"/>
            <a:ext cx="8520600" cy="14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Исполнитель: Студент группы ПрИн-467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Кузьмин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Д. Г.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Научный руководитель: Терехов Г. В., старший преподаватель 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Волгоград, 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2025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10</a:t>
            </a:fld>
            <a:endParaRPr lang="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r="2205" b="5673"/>
          <a:stretch/>
        </p:blipFill>
        <p:spPr>
          <a:xfrm>
            <a:off x="3630099" y="1268484"/>
            <a:ext cx="5091290" cy="3793961"/>
          </a:xfrm>
          <a:prstGeom prst="rect">
            <a:avLst/>
          </a:prstGeom>
        </p:spPr>
      </p:pic>
      <p:sp>
        <p:nvSpPr>
          <p:cNvPr id="7" name="Google Shape;74;p16"/>
          <p:cNvSpPr txBox="1">
            <a:spLocks/>
          </p:cNvSpPr>
          <p:nvPr/>
        </p:nvSpPr>
        <p:spPr>
          <a:xfrm>
            <a:off x="297948" y="-186529"/>
            <a:ext cx="8520600" cy="117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990"/>
            </a:pPr>
            <a:r>
              <a:rPr lang="ru-RU" sz="32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Внешний вид объявления с объектом недвижимости на сайте источнике</a:t>
            </a:r>
            <a:endParaRPr lang="ru-RU" sz="322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69" y="1245871"/>
            <a:ext cx="3238036" cy="2250893"/>
          </a:xfrm>
          <a:prstGeom prst="rect">
            <a:avLst/>
          </a:prstGeom>
        </p:spPr>
      </p:pic>
      <p:pic>
        <p:nvPicPr>
          <p:cNvPr id="14" name="Рисунок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809" y="842003"/>
            <a:ext cx="4659177" cy="400106"/>
          </a:xfrm>
          <a:prstGeom prst="rect">
            <a:avLst/>
          </a:prstGeom>
        </p:spPr>
      </p:pic>
      <p:pic>
        <p:nvPicPr>
          <p:cNvPr id="15" name="Рисунок 14"/>
          <p:cNvPicPr>
            <a:picLocks noChangeAspect="1"/>
          </p:cNvPicPr>
          <p:nvPr/>
        </p:nvPicPr>
        <p:blipFill rotWithShape="1">
          <a:blip r:embed="rId6"/>
          <a:srcRect t="27795" b="22600"/>
          <a:stretch/>
        </p:blipFill>
        <p:spPr>
          <a:xfrm>
            <a:off x="5453098" y="1197601"/>
            <a:ext cx="3665310" cy="141767"/>
          </a:xfrm>
          <a:prstGeom prst="rect">
            <a:avLst/>
          </a:prstGeom>
        </p:spPr>
      </p:pic>
      <p:sp>
        <p:nvSpPr>
          <p:cNvPr id="17" name="Стрелка вправо 16"/>
          <p:cNvSpPr/>
          <p:nvPr/>
        </p:nvSpPr>
        <p:spPr>
          <a:xfrm rot="392090">
            <a:off x="3106755" y="1305834"/>
            <a:ext cx="435745" cy="65546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Рамка 18"/>
          <p:cNvSpPr/>
          <p:nvPr/>
        </p:nvSpPr>
        <p:spPr>
          <a:xfrm>
            <a:off x="3685051" y="1566192"/>
            <a:ext cx="2481321" cy="203116"/>
          </a:xfrm>
          <a:prstGeom prst="fram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0" name="Рамка 19"/>
          <p:cNvSpPr/>
          <p:nvPr/>
        </p:nvSpPr>
        <p:spPr>
          <a:xfrm>
            <a:off x="3623408" y="1254253"/>
            <a:ext cx="1699388" cy="239255"/>
          </a:xfrm>
          <a:prstGeom prst="fram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1" name="Рамка 20"/>
          <p:cNvSpPr/>
          <p:nvPr/>
        </p:nvSpPr>
        <p:spPr>
          <a:xfrm>
            <a:off x="7903593" y="1569076"/>
            <a:ext cx="612000" cy="203033"/>
          </a:xfrm>
          <a:prstGeom prst="fram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2" name="Стрелка вниз 21"/>
          <p:cNvSpPr/>
          <p:nvPr/>
        </p:nvSpPr>
        <p:spPr>
          <a:xfrm>
            <a:off x="8163874" y="1358984"/>
            <a:ext cx="45719" cy="183717"/>
          </a:xfrm>
          <a:prstGeom prst="downArrow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5449" y="3841954"/>
            <a:ext cx="3414650" cy="1072325"/>
          </a:xfrm>
          <a:prstGeom prst="rect">
            <a:avLst/>
          </a:prstGeom>
        </p:spPr>
      </p:pic>
      <p:sp>
        <p:nvSpPr>
          <p:cNvPr id="11" name="Стрелка вправо 10"/>
          <p:cNvSpPr/>
          <p:nvPr/>
        </p:nvSpPr>
        <p:spPr>
          <a:xfrm rot="5827411" flipV="1">
            <a:off x="5219052" y="1258393"/>
            <a:ext cx="468091" cy="45719"/>
          </a:xfrm>
          <a:prstGeom prst="rightArrow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Стрелка вправо 23"/>
          <p:cNvSpPr/>
          <p:nvPr/>
        </p:nvSpPr>
        <p:spPr>
          <a:xfrm rot="3221591">
            <a:off x="3349150" y="4452599"/>
            <a:ext cx="432391" cy="45719"/>
          </a:xfrm>
          <a:prstGeom prst="rightArrow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Рамка 24"/>
          <p:cNvSpPr>
            <a:spLocks/>
          </p:cNvSpPr>
          <p:nvPr/>
        </p:nvSpPr>
        <p:spPr>
          <a:xfrm>
            <a:off x="3708000" y="4644000"/>
            <a:ext cx="2700000" cy="480283"/>
          </a:xfrm>
          <a:prstGeom prst="frame">
            <a:avLst/>
          </a:prstGeom>
          <a:solidFill>
            <a:schemeClr val="tx2">
              <a:lumMod val="50000"/>
            </a:schemeClr>
          </a:solidFill>
          <a:ln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72000" bIns="0"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1502840" y="2592141"/>
            <a:ext cx="17302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 smtClean="0">
                <a:latin typeface="Times New Roman" panose="02020603050405020304" pitchFamily="18" charset="0"/>
              </a:rPr>
              <a:t>Часть </a:t>
            </a:r>
            <a:r>
              <a:rPr lang="ru-RU" sz="1600" dirty="0">
                <a:latin typeface="Times New Roman" panose="02020603050405020304" pitchFamily="18" charset="0"/>
              </a:rPr>
              <a:t>структуры </a:t>
            </a:r>
            <a:r>
              <a:rPr lang="ru-RU" sz="1600" dirty="0" err="1">
                <a:latin typeface="Times New Roman" panose="02020603050405020304" pitchFamily="18" charset="0"/>
              </a:rPr>
              <a:t>html</a:t>
            </a:r>
            <a:r>
              <a:rPr lang="ru-RU" sz="1600" dirty="0">
                <a:latin typeface="Times New Roman" panose="02020603050405020304" pitchFamily="18" charset="0"/>
              </a:rPr>
              <a:t>-страницы с атрибутами объявления</a:t>
            </a:r>
            <a:endParaRPr lang="ru-RU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7493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82" y="-127685"/>
            <a:ext cx="8881731" cy="1280160"/>
          </a:xfrm>
        </p:spPr>
        <p:txBody>
          <a:bodyPr>
            <a:noAutofit/>
          </a:bodyPr>
          <a:lstStyle/>
          <a:p>
            <a:pPr algn="ctr"/>
            <a:r>
              <a:rPr lang="ru-RU" sz="322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Варианты использования системы автоматизированного сбора информации</a:t>
            </a:r>
            <a:r>
              <a:rPr lang="ru-RU" sz="3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ru-RU" sz="322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11</a:t>
            </a:fld>
            <a:endParaRPr lang="ru"/>
          </a:p>
        </p:txBody>
      </p:sp>
      <p:sp>
        <p:nvSpPr>
          <p:cNvPr id="7" name="Google Shape;153;p25"/>
          <p:cNvSpPr txBox="1"/>
          <p:nvPr/>
        </p:nvSpPr>
        <p:spPr>
          <a:xfrm>
            <a:off x="362724" y="4280200"/>
            <a:ext cx="8331695" cy="73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диаграмма вариантов использования система автоматизированного сбора в нотации UML 2.0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3"/>
          <a:srcRect t="1824"/>
          <a:stretch/>
        </p:blipFill>
        <p:spPr>
          <a:xfrm>
            <a:off x="2039369" y="1044102"/>
            <a:ext cx="4160391" cy="32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674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>
            <a:spLocks noGrp="1"/>
          </p:cNvSpPr>
          <p:nvPr>
            <p:ph type="body" idx="1"/>
          </p:nvPr>
        </p:nvSpPr>
        <p:spPr>
          <a:xfrm>
            <a:off x="369725" y="1986775"/>
            <a:ext cx="8520600" cy="13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 sz="322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Спасибо за внимание!</a:t>
            </a:r>
            <a:endParaRPr/>
          </a:p>
        </p:txBody>
      </p:sp>
      <p:sp>
        <p:nvSpPr>
          <p:cNvPr id="194" name="Google Shape;194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1"/>
          <p:cNvSpPr txBox="1">
            <a:spLocks noGrp="1"/>
          </p:cNvSpPr>
          <p:nvPr>
            <p:ph type="title"/>
          </p:nvPr>
        </p:nvSpPr>
        <p:spPr>
          <a:xfrm>
            <a:off x="311700" y="1403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>
                <a:latin typeface="Times New Roman"/>
                <a:ea typeface="Times New Roman"/>
                <a:cs typeface="Times New Roman"/>
                <a:sym typeface="Times New Roman"/>
              </a:rPr>
              <a:t>Программный средства используемые в разработке</a:t>
            </a:r>
            <a:endParaRPr sz="3220"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2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31"/>
          <p:cNvSpPr txBox="1"/>
          <p:nvPr/>
        </p:nvSpPr>
        <p:spPr>
          <a:xfrm>
            <a:off x="988849" y="1483275"/>
            <a:ext cx="7130747" cy="29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Используемые в </a:t>
            </a:r>
            <a:r>
              <a:rPr lang="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«Зарубежной недвижимости»: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Ruby 2.7.5;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Ruby on rails 6.1.4.4;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PostgreSQL 14.1;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5; CSS 3;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ES6</a:t>
            </a:r>
            <a:r>
              <a:rPr lang="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Mechanize 2.8.4;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Bootstrap 3.3.7</a:t>
            </a:r>
            <a:r>
              <a:rPr lang="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457200" indent="-342900" algn="just">
              <a:lnSpc>
                <a:spcPct val="150000"/>
              </a:lnSpc>
              <a:buClr>
                <a:schemeClr val="dk1"/>
              </a:buClr>
              <a:buSzPts val="1800"/>
              <a:buFont typeface="Times New Roman"/>
              <a:buChar char="-"/>
            </a:pP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Nokogiri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1.13.1</a:t>
            </a:r>
            <a:r>
              <a:rPr lang="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ru-RU" sz="322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сбора информации об одном объекте недвижимости</a:t>
            </a:r>
            <a:br>
              <a:rPr lang="ru-RU" sz="322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sz="322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14</a:t>
            </a:fld>
            <a:endParaRPr lang="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24498"/>
            <a:ext cx="9144000" cy="2894503"/>
          </a:xfrm>
          <a:prstGeom prst="rect">
            <a:avLst/>
          </a:prstGeom>
        </p:spPr>
      </p:pic>
      <p:sp>
        <p:nvSpPr>
          <p:cNvPr id="7" name="Прямоугольник 6"/>
          <p:cNvSpPr/>
          <p:nvPr/>
        </p:nvSpPr>
        <p:spPr>
          <a:xfrm>
            <a:off x="479700" y="4154180"/>
            <a:ext cx="818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активности сбора информации об одном объекте недвижимости в нотации UML 2.0</a:t>
            </a:r>
          </a:p>
        </p:txBody>
      </p:sp>
    </p:spTree>
    <p:extLst>
      <p:ext uri="{BB962C8B-B14F-4D97-AF65-F5344CB8AC3E}">
        <p14:creationId xmlns:p14="http://schemas.microsoft.com/office/powerpoint/2010/main" val="1800404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ru-RU" sz="322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модуля </a:t>
            </a:r>
            <a:r>
              <a:rPr lang="ru-RU" sz="322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парсера</a:t>
            </a:r>
            <a:endParaRPr lang="ru-RU" sz="322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11700" y="4409598"/>
            <a:ext cx="8520600" cy="507238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Диаграмма классов модуля автоматизированного сбора информации в нотации UML 2.0</a:t>
            </a:r>
            <a:endParaRPr lang="ru-RU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15</a:t>
            </a:fld>
            <a:endParaRPr lang="ru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77" y="572699"/>
            <a:ext cx="7848681" cy="3950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593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43328" y="0"/>
            <a:ext cx="6960970" cy="572700"/>
          </a:xfrm>
        </p:spPr>
        <p:txBody>
          <a:bodyPr>
            <a:noAutofit/>
          </a:bodyPr>
          <a:lstStyle/>
          <a:p>
            <a:pPr algn="ctr"/>
            <a:r>
              <a:rPr lang="ru-RU" sz="322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Архитектура модуля представление</a:t>
            </a:r>
            <a:endParaRPr lang="ru-RU" sz="322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226208" y="4429301"/>
            <a:ext cx="8520600" cy="467832"/>
          </a:xfrm>
        </p:spPr>
        <p:txBody>
          <a:bodyPr>
            <a:noAutofit/>
          </a:bodyPr>
          <a:lstStyle/>
          <a:p>
            <a:pPr marL="114300" indent="0">
              <a:buNone/>
            </a:pPr>
            <a:r>
              <a:rPr lang="ru-RU" dirty="0">
                <a:solidFill>
                  <a:schemeClr val="tx1"/>
                </a:solidFill>
              </a:rPr>
              <a:t>Диаграмма классов модуля представления информации в нотации UML 2.0</a:t>
            </a:r>
            <a:endParaRPr lang="ru-RU" dirty="0">
              <a:solidFill>
                <a:schemeClr val="tx1"/>
              </a:solidFill>
              <a:effectLst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16</a:t>
            </a:fld>
            <a:endParaRPr lang="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037" y="572700"/>
            <a:ext cx="4318942" cy="3856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060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-14137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 dirty="0">
                <a:latin typeface="Times New Roman"/>
                <a:ea typeface="Times New Roman"/>
                <a:cs typeface="Times New Roman"/>
                <a:sym typeface="Times New Roman"/>
              </a:rPr>
              <a:t>Актуальность баз </a:t>
            </a:r>
            <a:r>
              <a:rPr lang="ru" sz="322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данных с </a:t>
            </a:r>
            <a:r>
              <a:rPr lang="ru" sz="3220" b="1" dirty="0">
                <a:latin typeface="Times New Roman"/>
                <a:ea typeface="Times New Roman"/>
                <a:cs typeface="Times New Roman"/>
                <a:sym typeface="Times New Roman"/>
              </a:rPr>
              <a:t>недвижимостью</a:t>
            </a:r>
            <a:endParaRPr sz="32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1"/>
          </p:nvPr>
        </p:nvSpPr>
        <p:spPr>
          <a:xfrm>
            <a:off x="311700" y="791973"/>
            <a:ext cx="8224500" cy="351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45720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5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База </a:t>
            </a:r>
            <a:r>
              <a:rPr lang="ru-RU" sz="205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данных</a:t>
            </a:r>
            <a:r>
              <a:rPr lang="ru" sz="205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(БД)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– хранилище</a:t>
            </a:r>
            <a:r>
              <a:rPr lang="en-US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данных, содержащее информацию в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структурированном</a:t>
            </a:r>
            <a:r>
              <a:rPr lang="ru-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виде по определенной предметной области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5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877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Char char="-"/>
            </a:pP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Рынок 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недвижимости растет. </a:t>
            </a:r>
            <a:r>
              <a:rPr lang="ru" sz="205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Турция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входит в 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ТОП-</a:t>
            </a:r>
            <a:r>
              <a:rPr lang="en-US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 соответствующей 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БД нет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877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Char char="-"/>
            </a:pP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Базы </a:t>
            </a:r>
            <a:r>
              <a:rPr lang="ru-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данных 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 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недвижимости 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необходим</a:t>
            </a:r>
            <a:r>
              <a:rPr lang="ru-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ы для пользователей, для бизнеса и для науки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35877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50"/>
              <a:buFont typeface="Times New Roman"/>
              <a:buChar char="-"/>
            </a:pP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Составление </a:t>
            </a:r>
            <a:r>
              <a:rPr lang="ru" sz="205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БД </a:t>
            </a:r>
            <a:r>
              <a:rPr lang="ru" sz="205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 турецкой недвижимости является актуальной задачей.</a:t>
            </a: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021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50215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endParaRPr sz="205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>
            <a:spLocks noGrp="1"/>
          </p:cNvSpPr>
          <p:nvPr>
            <p:ph type="title"/>
          </p:nvPr>
        </p:nvSpPr>
        <p:spPr>
          <a:xfrm>
            <a:off x="311700" y="-183917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 dirty="0">
                <a:latin typeface="Times New Roman"/>
                <a:ea typeface="Times New Roman"/>
                <a:cs typeface="Times New Roman"/>
                <a:sym typeface="Times New Roman"/>
              </a:rPr>
              <a:t>Проблема поиска готовой базы знаний</a:t>
            </a:r>
            <a:endParaRPr sz="32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>
            <a:spLocks noGrp="1"/>
          </p:cNvSpPr>
          <p:nvPr>
            <p:ph type="body" idx="1"/>
          </p:nvPr>
        </p:nvSpPr>
        <p:spPr>
          <a:xfrm>
            <a:off x="311700" y="685609"/>
            <a:ext cx="8520600" cy="4220346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449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(Источники инфы про недвижимость.)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Ручной сбор информации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значительные временные затраты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опечатки.</a:t>
            </a:r>
            <a:endParaRPr lang="en-US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" sz="2000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Автоматизированный сбор </a:t>
            </a:r>
            <a:r>
              <a:rPr lang="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информации (Парсинг) </a:t>
            </a:r>
            <a:r>
              <a:rPr lang="ru-RU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быстрее и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точнее.</a:t>
            </a:r>
            <a:endParaRPr lang="ru" sz="2000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Популярные сайты с недвижимостью </a:t>
            </a:r>
            <a:r>
              <a:rPr lang="ru-RU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турции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: … (1 место </a:t>
            </a:r>
            <a:r>
              <a:rPr lang="en-US" sz="2000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vartur.com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r>
              <a:rPr lang="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449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-152350"/>
            <a:ext cx="8520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>
                <a:latin typeface="Times New Roman"/>
                <a:ea typeface="Times New Roman"/>
                <a:cs typeface="Times New Roman"/>
                <a:sym typeface="Times New Roman"/>
              </a:rPr>
              <a:t>Цель и задачи работы</a:t>
            </a:r>
            <a:endParaRPr sz="322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0600" y="543750"/>
            <a:ext cx="9082800" cy="43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9580" algn="just">
              <a:lnSpc>
                <a:spcPct val="150000"/>
              </a:lnSpc>
              <a:buNone/>
            </a:pPr>
            <a:r>
              <a:rPr lang="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Цель:</a:t>
            </a: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совершенствование системы для автоматизированного сбора информации о турецкой недвижимости, а также сокращение времени на сбор данных о турецкой недвижимости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Задачи</a:t>
            </a: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анализ актуальности баз данных с зарубежной недвижимостью, обзор </a:t>
            </a:r>
            <a:r>
              <a:rPr lang="ru-RU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парсеров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веб-сайтов с зарубежной недвижимостью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доработка системы автоматизированного сбора информации о турецкой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недвижимости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оработка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админ-панели для отображения информации о </a:t>
            </a:r>
            <a:r>
              <a:rPr lang="ru-RU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парсерах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тестирование разработанного системы, проверка эффективности работы</a:t>
            </a:r>
            <a:r>
              <a:rPr lang="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2400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-152350"/>
            <a:ext cx="8520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-RU" sz="3220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Объект и предмет исследования</a:t>
            </a:r>
            <a:endParaRPr sz="32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0600" y="543750"/>
            <a:ext cx="9082800" cy="43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9580" algn="just">
              <a:lnSpc>
                <a:spcPct val="150000"/>
              </a:lnSpc>
              <a:buNone/>
            </a:pP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Объектом исследования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веб-сайт с турецкой недвижимостью</a:t>
            </a:r>
            <a:endParaRPr lang="en-US" dirty="0" smtClean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endParaRPr lang="en-US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-RU" b="1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Предметом </a:t>
            </a:r>
            <a:r>
              <a:rPr lang="ru-RU" b="1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исследования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 автоматизированного сбора информации с веб-сайта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240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275425" y="-165004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ru-RU" sz="3220" b="1" dirty="0">
                <a:latin typeface="Times New Roman"/>
                <a:ea typeface="Times New Roman"/>
                <a:cs typeface="Times New Roman"/>
                <a:sym typeface="Times New Roman"/>
              </a:rPr>
              <a:t>Существующее решение и процесс решения задачи</a:t>
            </a:r>
            <a:endParaRPr sz="32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p17"/>
          <p:cNvSpPr txBox="1">
            <a:spLocks noGrp="1"/>
          </p:cNvSpPr>
          <p:nvPr>
            <p:ph type="body" idx="1"/>
          </p:nvPr>
        </p:nvSpPr>
        <p:spPr>
          <a:xfrm>
            <a:off x="275425" y="1085629"/>
            <a:ext cx="8520600" cy="357758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Получить информацию о турецкой недвижимости можно разными способами. Через буклеты, брошюры или каталоги, видеоролики или веб-сайты.</a:t>
            </a:r>
            <a:endParaRPr lang="ru-RU"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Наполнить БД информацией о веб-сайте можно разными способами, например, ручной сбор информации,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API, 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веб-</a:t>
            </a:r>
            <a:r>
              <a:rPr lang="ru-RU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скрэйпинг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готовые БД, </a:t>
            </a:r>
            <a:r>
              <a:rPr lang="ru-RU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парсинг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Наилучшим является </a:t>
            </a:r>
            <a:r>
              <a:rPr lang="ru-RU" sz="2000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парсинг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который состоит из следующих этапов: получение</a:t>
            </a:r>
            <a:r>
              <a:rPr lang="en-US" sz="20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HTML-</a:t>
            </a: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страницы, предобработка, формирование необходимой информации, передача данных на выход (сохранение в БД).</a:t>
            </a:r>
          </a:p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>
            <a:spLocks noGrp="1"/>
          </p:cNvSpPr>
          <p:nvPr>
            <p:ph type="title"/>
          </p:nvPr>
        </p:nvSpPr>
        <p:spPr>
          <a:xfrm>
            <a:off x="311700" y="-101075"/>
            <a:ext cx="8520600" cy="6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220" b="1" dirty="0">
                <a:latin typeface="Times New Roman"/>
                <a:ea typeface="Times New Roman"/>
                <a:cs typeface="Times New Roman"/>
                <a:sym typeface="Times New Roman"/>
              </a:rPr>
              <a:t>Анализ аналогов систем сбора информации</a:t>
            </a:r>
            <a:endParaRPr sz="3220"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97" name="Google Shape;97;p19"/>
          <p:cNvGraphicFramePr/>
          <p:nvPr>
            <p:extLst>
              <p:ext uri="{D42A27DB-BD31-4B8C-83A1-F6EECF244321}">
                <p14:modId xmlns:p14="http://schemas.microsoft.com/office/powerpoint/2010/main" val="2851683757"/>
              </p:ext>
            </p:extLst>
          </p:nvPr>
        </p:nvGraphicFramePr>
        <p:xfrm>
          <a:off x="712063" y="466463"/>
          <a:ext cx="7719025" cy="4096422"/>
        </p:xfrm>
        <a:graphic>
          <a:graphicData uri="http://schemas.openxmlformats.org/drawingml/2006/table">
            <a:tbl>
              <a:tblPr>
                <a:noFill/>
                <a:tableStyleId>{01D9338E-52AE-4C59-8494-489DF97D703B}</a:tableStyleId>
              </a:tblPr>
              <a:tblGrid>
                <a:gridCol w="3216500"/>
                <a:gridCol w="877193"/>
                <a:gridCol w="1175658"/>
                <a:gridCol w="2449674"/>
              </a:tblGrid>
              <a:tr h="614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000" dirty="0"/>
                    </a:p>
                  </a:txBody>
                  <a:tcPr marL="91425" marR="91425" marT="91425" marB="91425"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AviParser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Octoparse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«Зарубежная</a:t>
                      </a:r>
                      <a:r>
                        <a:rPr lang="ru-RU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недвижимость</a:t>
                      </a: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»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725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Возможность расширения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-</a:t>
                      </a:r>
                      <a:endParaRPr sz="2000" dirty="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-</a:t>
                      </a:r>
                      <a:endParaRPr sz="2000" dirty="0"/>
                    </a:p>
                  </a:txBody>
                  <a:tcPr marL="91425" marR="91425" marT="91425" marB="91425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/>
                        <a:t>+</a:t>
                      </a:r>
                      <a:endParaRPr sz="2000" dirty="0"/>
                    </a:p>
                  </a:txBody>
                  <a:tcPr marL="91425" marR="91425" marT="91425" marB="91425"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</a:tr>
              <a:tr h="4725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Парсинг</a:t>
                      </a:r>
                      <a:r>
                        <a:rPr lang="ru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сайта </a:t>
                      </a:r>
                      <a:r>
                        <a:rPr lang="en-US" sz="2000" baseline="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vartur</a:t>
                      </a:r>
                      <a:r>
                        <a:rPr lang="en-US" sz="2000" dirty="0" smtClean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.com</a:t>
                      </a:r>
                      <a:endParaRPr sz="20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-</a:t>
                      </a:r>
                      <a:endParaRPr sz="2000" dirty="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-</a:t>
                      </a:r>
                      <a:endParaRPr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-</a:t>
                      </a:r>
                      <a:endParaRPr sz="2000" dirty="0"/>
                    </a:p>
                  </a:txBody>
                  <a:tcPr marL="91425" marR="91425" marT="91425" marB="91425"/>
                </a:tc>
              </a:tr>
              <a:tr h="4146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-RU" sz="200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Логирование</a:t>
                      </a:r>
                      <a:r>
                        <a:rPr lang="ru-RU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запусков </a:t>
                      </a:r>
                      <a:r>
                        <a:rPr lang="ru-RU" sz="2000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парсеров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0</a:t>
                      </a:r>
                      <a:endParaRPr sz="2000" dirty="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5</a:t>
                      </a:r>
                      <a:endParaRPr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/>
                        <a:t>неограниченно</a:t>
                      </a:r>
                      <a:endParaRPr sz="2000" dirty="0"/>
                    </a:p>
                  </a:txBody>
                  <a:tcPr marL="91425" marR="91425" marT="91425" marB="91425"/>
                </a:tc>
              </a:tr>
              <a:tr h="414650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-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Количество</a:t>
                      </a:r>
                      <a:r>
                        <a:rPr lang="ru-RU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-RU" sz="2000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парсеров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 smtClean="0"/>
                        <a:t>1</a:t>
                      </a:r>
                      <a:endParaRPr sz="2000" dirty="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 smtClean="0"/>
                        <a:t>10</a:t>
                      </a:r>
                      <a:endParaRPr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 sz="2000" dirty="0" smtClean="0"/>
                        <a:t>неограниченно</a:t>
                      </a:r>
                      <a:endParaRPr sz="2000" dirty="0"/>
                    </a:p>
                  </a:txBody>
                  <a:tcPr marL="91425" marR="91425" marT="91425" marB="91425"/>
                </a:tc>
              </a:tr>
              <a:tr h="61407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-US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GUI</a:t>
                      </a:r>
                      <a:r>
                        <a:rPr lang="en-US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r>
                        <a:rPr lang="ru-RU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 информацией о </a:t>
                      </a:r>
                      <a:r>
                        <a:rPr lang="ru-RU" sz="2000" baseline="0" dirty="0" err="1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парсерах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 smtClean="0"/>
                        <a:t>+</a:t>
                      </a:r>
                      <a:endParaRPr sz="2000" dirty="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 smtClean="0"/>
                        <a:t>+</a:t>
                      </a:r>
                      <a:endParaRPr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 smtClean="0"/>
                        <a:t>+</a:t>
                      </a:r>
                      <a:endParaRPr sz="2000" dirty="0"/>
                    </a:p>
                  </a:txBody>
                  <a:tcPr marL="91425" marR="91425" marT="91425" marB="91425"/>
                </a:tc>
              </a:tr>
              <a:tr h="472525">
                <a:tc>
                  <a:txBody>
                    <a:bodyPr/>
                    <a:lstStyle/>
                    <a:p>
                      <a:pPr marL="0" lvl="0" indent="0" algn="just" rtl="0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ru" sz="200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Сохранение</a:t>
                      </a:r>
                      <a:r>
                        <a:rPr lang="ru" sz="2000" baseline="0" dirty="0" smtClean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изображений и их сопостовление к БД</a:t>
                      </a:r>
                      <a:endParaRPr sz="20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0" marB="0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-</a:t>
                      </a:r>
                      <a:endParaRPr sz="2000" dirty="0"/>
                    </a:p>
                  </a:txBody>
                  <a:tcPr marL="91425" marR="91425" marT="91425" marB="91425">
                    <a:lnL w="635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 smtClean="0"/>
                        <a:t>-</a:t>
                      </a:r>
                      <a:endParaRPr sz="2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" sz="2000" dirty="0"/>
                        <a:t>+</a:t>
                      </a:r>
                      <a:endParaRPr sz="2000" dirty="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6" name="Google Shape;82;p17"/>
          <p:cNvSpPr txBox="1">
            <a:spLocks noGrp="1"/>
          </p:cNvSpPr>
          <p:nvPr>
            <p:ph type="body" idx="1"/>
          </p:nvPr>
        </p:nvSpPr>
        <p:spPr>
          <a:xfrm>
            <a:off x="712063" y="4392167"/>
            <a:ext cx="7719025" cy="5467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101600" marR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0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Взята за основу для доработки веб-приложение «Зарубежная недвижимость»</a:t>
            </a:r>
            <a:endParaRPr sz="20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-152350"/>
            <a:ext cx="8520600" cy="55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>
              <a:buSzPts val="990"/>
            </a:pPr>
            <a:r>
              <a:rPr lang="ru-RU" sz="322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Практическая</a:t>
            </a:r>
            <a:r>
              <a:rPr lang="ru-RU" sz="3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значимость </a:t>
            </a:r>
            <a:endParaRPr sz="3220" b="1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30600" y="543750"/>
            <a:ext cx="9082800" cy="438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449580" algn="just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Результаты </a:t>
            </a:r>
            <a:r>
              <a:rPr lang="ru-RU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исследования будут применяться для автоматизации сбора данных о турецкой недвижимости, что значительно упростит анализ рынка и принятие 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решений. Также будет улучшена админ-панель, для более эффективного управления </a:t>
            </a:r>
            <a:r>
              <a:rPr lang="ru-RU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парсерами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Пользователи смогут оперативно находить актуальную информацию об объектах недвижимости, экономя время и снижая вероятность ошибок.</a:t>
            </a: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Бизнес сможет прогнозировать рыночные тенденции, оптимизируя работу </a:t>
            </a:r>
            <a:r>
              <a:rPr lang="ru-RU" dirty="0" err="1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агенств</a:t>
            </a: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недвижимости.</a:t>
            </a:r>
          </a:p>
          <a:p>
            <a:pPr marL="0" lvl="0" indent="449580" algn="just">
              <a:lnSpc>
                <a:spcPct val="150000"/>
              </a:lnSpc>
              <a:buNone/>
            </a:pPr>
            <a:r>
              <a:rPr lang="ru-RU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Наука сможет использовать базы данных для проведения исследований в области урбанизации, экономики а также аналитики.</a:t>
            </a:r>
          </a:p>
          <a:p>
            <a:pPr marL="0" lvl="0" indent="449580" algn="just">
              <a:lnSpc>
                <a:spcPct val="150000"/>
              </a:lnSpc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6" name="Google Shape;7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smtClean="0"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598543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</p:spPr>
        <p:txBody>
          <a:bodyPr>
            <a:noAutofit/>
          </a:bodyPr>
          <a:lstStyle/>
          <a:p>
            <a:pPr algn="ctr"/>
            <a:r>
              <a:rPr lang="ru-RU" sz="322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 сбора информации с сайта в модуле </a:t>
            </a:r>
            <a:r>
              <a:rPr lang="ru-RU" sz="322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парсера</a:t>
            </a:r>
            <a:endParaRPr lang="ru-RU" sz="322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 smtClean="0"/>
              <a:t>9</a:t>
            </a:fld>
            <a:endParaRPr lang="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9301"/>
            <a:ext cx="9144000" cy="2084898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79700" y="4154180"/>
            <a:ext cx="72165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Диаграмма активности </a:t>
            </a:r>
            <a:r>
              <a:rPr lang="ru-RU" sz="18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процесса сбора информации с веб-сайта в </a:t>
            </a:r>
            <a:r>
              <a:rPr lang="ru-RU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нотации UML 2.0</a:t>
            </a:r>
          </a:p>
        </p:txBody>
      </p:sp>
    </p:spTree>
    <p:extLst>
      <p:ext uri="{BB962C8B-B14F-4D97-AF65-F5344CB8AC3E}">
        <p14:creationId xmlns:p14="http://schemas.microsoft.com/office/powerpoint/2010/main" val="193873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581</TotalTime>
  <Words>689</Words>
  <Application>Microsoft Office PowerPoint</Application>
  <PresentationFormat>Экран (16:9)</PresentationFormat>
  <Paragraphs>121</Paragraphs>
  <Slides>16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9" baseType="lpstr">
      <vt:lpstr>Arial</vt:lpstr>
      <vt:lpstr>Times New Roman</vt:lpstr>
      <vt:lpstr>Simple Light</vt:lpstr>
      <vt:lpstr>Волгоградский Государственный Технический Университет Факультет «Электроники и вычислительной техники» Кафедра «Программное обеспечение автоматизированных систем»  Совершенствование программного сервиса для автоматизированного сбора информации о турецкой недвижимости</vt:lpstr>
      <vt:lpstr>Актуальность баз данных с недвижимостью</vt:lpstr>
      <vt:lpstr>Проблема поиска готовой базы знаний</vt:lpstr>
      <vt:lpstr>Цель и задачи работы</vt:lpstr>
      <vt:lpstr>Объект и предмет исследования</vt:lpstr>
      <vt:lpstr>Существующее решение и процесс решения задачи</vt:lpstr>
      <vt:lpstr>Анализ аналогов систем сбора информации</vt:lpstr>
      <vt:lpstr>Практическая значимость </vt:lpstr>
      <vt:lpstr>Процесс сбора информации с сайта в модуле парсера</vt:lpstr>
      <vt:lpstr>Презентация PowerPoint</vt:lpstr>
      <vt:lpstr>Варианты использования системы автоматизированного сбора информации </vt:lpstr>
      <vt:lpstr>Презентация PowerPoint</vt:lpstr>
      <vt:lpstr>Программный средства используемые в разработке </vt:lpstr>
      <vt:lpstr>Процесс сбора информации об одном объекте недвижимости </vt:lpstr>
      <vt:lpstr>Архитектура модуля парсера</vt:lpstr>
      <vt:lpstr>Архитектура модуля представление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Волгоградский Государственный Технический Университет Факультет «Электроники и вычислительной техники» Кафедра «Программное обеспечение автоматизированных систем»  Совершенствование веб-сервиса для автоматизированного сбора информации о турецкой недвижимости</dc:title>
  <dc:creator>okejo .</dc:creator>
  <cp:lastModifiedBy>Учетная запись Майкрософт</cp:lastModifiedBy>
  <cp:revision>79</cp:revision>
  <dcterms:modified xsi:type="dcterms:W3CDTF">2025-04-26T12:57:06Z</dcterms:modified>
</cp:coreProperties>
</file>