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8" r:id="rId14"/>
    <p:sldId id="278" r:id="rId15"/>
    <p:sldId id="267" r:id="rId16"/>
    <p:sldId id="276" r:id="rId17"/>
    <p:sldId id="277" r:id="rId18"/>
    <p:sldId id="269" r:id="rId19"/>
    <p:sldId id="273" r:id="rId20"/>
    <p:sldId id="275" r:id="rId21"/>
    <p:sldId id="274" r:id="rId22"/>
  </p:sldIdLst>
  <p:sldSz cx="9144000" cy="6858000" type="screen4x3"/>
  <p:notesSz cx="6858000" cy="9144000"/>
  <p:embeddedFontLst>
    <p:embeddedFont>
      <p:font typeface="Century Gothic" panose="020B050202020202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3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ata.world/lpetrocelli/czech-financial-dataset-real-anonymized-transact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world/lpetrocelli/czech-financial-dataset-real-anonymized-transac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c19dbd783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c19dbd783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30c19dbd783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c19dbd783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c19dbd783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30c19dbd783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137798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c19dbd783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0c19dbd783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30c19dbd783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203230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c19dbd783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c19dbd783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30c19dbd783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c19dbd783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c19dbd783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30c19dbd783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494509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c19dbd783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c19dbd783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30c19dbd783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5270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ce602f12df2b9a9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ce602f12df2b9a9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Link: https://sorry.vse.cz/~berka/challenge/PAST/</a:t>
            </a:r>
            <a:endParaRPr/>
          </a:p>
        </p:txBody>
      </p:sp>
      <p:sp>
        <p:nvSpPr>
          <p:cNvPr id="185" name="Google Shape;185;g3ce602f12df2b9a9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0c19dbd783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0c19dbd783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30c19dbd783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ce602f12df2b9a9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ce602f12df2b9a9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3ce602f12df2b9a9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0c19dbd783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0c19dbd783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30c19dbd783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3082212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ce602f12df2b9a9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ce602f12df2b9a9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3ce602f12df2b9a9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ce602f12df2b9a9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ce602f12df2b9a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dataset can be found </a:t>
            </a:r>
            <a:r>
              <a:rPr lang="en-US" u="sng">
                <a:solidFill>
                  <a:schemeClr val="hlink"/>
                </a:solidFill>
                <a:hlinkClick r:id="rId3"/>
              </a:rPr>
              <a:t>here</a:t>
            </a:r>
            <a:r>
              <a:rPr lang="en-US"/>
              <a:t>.</a:t>
            </a:r>
            <a:endParaRPr/>
          </a:p>
        </p:txBody>
      </p:sp>
      <p:sp>
        <p:nvSpPr>
          <p:cNvPr id="108" name="Google Shape;108;g3ce602f12df2b9a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0c19dbd783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0c19dbd783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dataset can be found </a:t>
            </a:r>
            <a:r>
              <a:rPr lang="en-US" u="sng">
                <a:solidFill>
                  <a:schemeClr val="hlink"/>
                </a:solidFill>
                <a:hlinkClick r:id="rId3"/>
              </a:rPr>
              <a:t>here</a:t>
            </a:r>
            <a:r>
              <a:rPr lang="en-US"/>
              <a:t>.</a:t>
            </a:r>
            <a:endParaRPr/>
          </a:p>
        </p:txBody>
      </p:sp>
      <p:sp>
        <p:nvSpPr>
          <p:cNvPr id="115" name="Google Shape;115;g30c19dbd783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c19dbd78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c19dbd7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30c19dbd78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c19dbd783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c19dbd783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0c19dbd783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0c19dbd783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0c19dbd783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30c19dbd783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ce602f12df2b9a9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ce602f12df2b9a9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3ce602f12df2b9a9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ce602f12df2b9a9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ce602f12df2b9a9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3ce602f12df2b9a9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sldNum" idx="12"/>
          </p:nvPr>
        </p:nvSpPr>
        <p:spPr>
          <a:xfrm>
            <a:off x="6019800" y="6188075"/>
            <a:ext cx="2133600" cy="4413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1</a:t>
            </a:r>
            <a:fld id="{00000000-1234-1234-1234-123412341234}" type="slidenum">
              <a:rPr lang="en-US"/>
              <a:t>‹#›</a:t>
            </a:fld>
            <a:endParaRPr/>
          </a:p>
        </p:txBody>
      </p:sp>
      <p:sp>
        <p:nvSpPr>
          <p:cNvPr id="19" name="Google Shape;19;p2"/>
          <p:cNvSpPr/>
          <p:nvPr/>
        </p:nvSpPr>
        <p:spPr>
          <a:xfrm>
            <a:off x="245076" y="6183072"/>
            <a:ext cx="2133600" cy="598800"/>
          </a:xfrm>
          <a:prstGeom prst="rect">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09600" y="6205611"/>
            <a:ext cx="1085850" cy="4115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2308951"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rot="5400000">
            <a:off x="4732351" y="2171689"/>
            <a:ext cx="58515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541350" y="190487"/>
            <a:ext cx="58515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381000"/>
            <a:ext cx="8077200" cy="369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02060"/>
              </a:buClr>
              <a:buSzPts val="3600"/>
              <a:buFont typeface="Arial"/>
              <a:buNone/>
              <a:defRPr sz="3600" b="1">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121900"/>
            <a:ext cx="8229600" cy="49812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rgbClr val="000000"/>
              </a:buClr>
              <a:buSzPts val="2400"/>
              <a:buFont typeface="Lato"/>
              <a:buChar char="❑"/>
              <a:defRPr sz="2400">
                <a:solidFill>
                  <a:srgbClr val="000000"/>
                </a:solidFill>
                <a:latin typeface="Lato"/>
                <a:ea typeface="Lato"/>
                <a:cs typeface="Lato"/>
                <a:sym typeface="Lato"/>
              </a:defRPr>
            </a:lvl1pPr>
            <a:lvl2pPr marL="914400" lvl="1" indent="-368300" algn="l">
              <a:lnSpc>
                <a:spcPct val="100000"/>
              </a:lnSpc>
              <a:spcBef>
                <a:spcPts val="440"/>
              </a:spcBef>
              <a:spcAft>
                <a:spcPts val="0"/>
              </a:spcAft>
              <a:buClr>
                <a:srgbClr val="0070C0"/>
              </a:buClr>
              <a:buSzPts val="2200"/>
              <a:buFont typeface="Lato"/>
              <a:buChar char="⮚"/>
              <a:defRPr sz="2200">
                <a:solidFill>
                  <a:srgbClr val="0070C0"/>
                </a:solidFill>
                <a:latin typeface="Lato"/>
                <a:ea typeface="Lato"/>
                <a:cs typeface="Lato"/>
                <a:sym typeface="Lato"/>
              </a:defRPr>
            </a:lvl2pPr>
            <a:lvl3pPr marL="1371600" lvl="2" indent="-355600" algn="l">
              <a:lnSpc>
                <a:spcPct val="100000"/>
              </a:lnSpc>
              <a:spcBef>
                <a:spcPts val="400"/>
              </a:spcBef>
              <a:spcAft>
                <a:spcPts val="0"/>
              </a:spcAft>
              <a:buClr>
                <a:srgbClr val="000000"/>
              </a:buClr>
              <a:buSzPts val="2000"/>
              <a:buFont typeface="Lato"/>
              <a:buChar char="❖"/>
              <a:defRPr sz="2000">
                <a:solidFill>
                  <a:srgbClr val="000000"/>
                </a:solidFill>
                <a:latin typeface="Lato"/>
                <a:ea typeface="Lato"/>
                <a:cs typeface="Lato"/>
                <a:sym typeface="Lato"/>
              </a:defRPr>
            </a:lvl3pPr>
            <a:lvl4pPr marL="1828800" lvl="3" indent="-330200" algn="l">
              <a:lnSpc>
                <a:spcPct val="100000"/>
              </a:lnSpc>
              <a:spcBef>
                <a:spcPts val="320"/>
              </a:spcBef>
              <a:spcAft>
                <a:spcPts val="0"/>
              </a:spcAft>
              <a:buClr>
                <a:srgbClr val="434343"/>
              </a:buClr>
              <a:buSzPts val="1600"/>
              <a:buFont typeface="Lato"/>
              <a:buChar char="o"/>
              <a:defRPr sz="1600" b="1">
                <a:solidFill>
                  <a:srgbClr val="434343"/>
                </a:solidFill>
                <a:latin typeface="Lato"/>
                <a:ea typeface="Lato"/>
                <a:cs typeface="Lato"/>
                <a:sym typeface="Lato"/>
              </a:defRPr>
            </a:lvl4pPr>
            <a:lvl5pPr marL="2286000" lvl="4" indent="-317500" algn="l">
              <a:lnSpc>
                <a:spcPct val="100000"/>
              </a:lnSpc>
              <a:spcBef>
                <a:spcPts val="280"/>
              </a:spcBef>
              <a:spcAft>
                <a:spcPts val="0"/>
              </a:spcAft>
              <a:buClr>
                <a:srgbClr val="434343"/>
              </a:buClr>
              <a:buSzPts val="1400"/>
              <a:buFont typeface="Lato"/>
              <a:buChar char="»"/>
              <a:defRPr sz="1400" b="1">
                <a:solidFill>
                  <a:srgbClr val="434343"/>
                </a:solidFill>
                <a:latin typeface="Lato"/>
                <a:ea typeface="Lato"/>
                <a:cs typeface="Lato"/>
                <a:sym typeface="Lato"/>
              </a:defRPr>
            </a:lvl5pPr>
            <a:lvl6pPr marL="2743200" lvl="5" indent="-3429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6pPr>
            <a:lvl7pPr marL="3200400" lvl="6" indent="-3429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7pPr>
            <a:lvl8pPr marL="3657600" lvl="7" indent="-3429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8pPr>
            <a:lvl9pPr marL="4114800" lvl="8" indent="-3429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9pPr>
          </a:lstStyle>
          <a:p>
            <a:endParaRPr/>
          </a:p>
        </p:txBody>
      </p:sp>
      <p:sp>
        <p:nvSpPr>
          <p:cNvPr id="24" name="Google Shape;24;p3"/>
          <p:cNvSpPr/>
          <p:nvPr/>
        </p:nvSpPr>
        <p:spPr>
          <a:xfrm>
            <a:off x="245076" y="6183072"/>
            <a:ext cx="2133600" cy="598800"/>
          </a:xfrm>
          <a:prstGeom prst="rect">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3"/>
          <p:cNvSpPr txBox="1"/>
          <p:nvPr/>
        </p:nvSpPr>
        <p:spPr>
          <a:xfrm>
            <a:off x="7458750" y="6188100"/>
            <a:ext cx="1085700" cy="441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fld id="{00000000-1234-1234-1234-123412341234}" type="slidenum">
              <a:rPr lang="en-US" sz="2400" b="0" i="0" u="none" strike="noStrike" cap="none">
                <a:solidFill>
                  <a:srgbClr val="888888"/>
                </a:solidFill>
                <a:latin typeface="Calibri"/>
                <a:ea typeface="Calibri"/>
                <a:cs typeface="Calibri"/>
                <a:sym typeface="Calibri"/>
              </a:rPr>
              <a:t>‹#›</a:t>
            </a:fld>
            <a:endParaRPr sz="2000" b="0" i="0" u="none" strike="noStrike" cap="none">
              <a:solidFill>
                <a:srgbClr val="888888"/>
              </a:solidFill>
              <a:latin typeface="Calibri"/>
              <a:ea typeface="Calibri"/>
              <a:cs typeface="Calibri"/>
              <a:sym typeface="Calibri"/>
            </a:endParaRPr>
          </a:p>
        </p:txBody>
      </p:sp>
      <p:sp>
        <p:nvSpPr>
          <p:cNvPr id="26" name="Google Shape;26;p3"/>
          <p:cNvSpPr/>
          <p:nvPr/>
        </p:nvSpPr>
        <p:spPr>
          <a:xfrm>
            <a:off x="457200" y="274639"/>
            <a:ext cx="8229600" cy="5988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7642795" y="6099588"/>
            <a:ext cx="717600" cy="618300"/>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28" name="Google Shape;28;p3"/>
          <p:cNvPicPr preferRelativeResize="0"/>
          <p:nvPr/>
        </p:nvPicPr>
        <p:blipFill rotWithShape="1">
          <a:blip r:embed="rId2">
            <a:alphaModFix/>
          </a:blip>
          <a:srcRect/>
          <a:stretch/>
        </p:blipFill>
        <p:spPr>
          <a:xfrm>
            <a:off x="609600" y="6205611"/>
            <a:ext cx="1085850" cy="4115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2906713"/>
            <a:ext cx="7772400" cy="1500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6477000" y="6187002"/>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
          <p:cNvSpPr/>
          <p:nvPr/>
        </p:nvSpPr>
        <p:spPr>
          <a:xfrm>
            <a:off x="228600" y="6226635"/>
            <a:ext cx="2133600" cy="598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6" name="Google Shape;36;p4"/>
          <p:cNvPicPr preferRelativeResize="0"/>
          <p:nvPr/>
        </p:nvPicPr>
        <p:blipFill rotWithShape="1">
          <a:blip r:embed="rId2">
            <a:alphaModFix/>
          </a:blip>
          <a:srcRect/>
          <a:stretch/>
        </p:blipFill>
        <p:spPr>
          <a:xfrm>
            <a:off x="609600" y="6205611"/>
            <a:ext cx="1085850" cy="41152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5"/>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5"/>
          <p:cNvSpPr txBox="1">
            <a:spLocks noGrp="1"/>
          </p:cNvSpPr>
          <p:nvPr>
            <p:ph type="dt" idx="10"/>
          </p:nvPr>
        </p:nvSpPr>
        <p:spPr>
          <a:xfrm>
            <a:off x="15240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6576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5"/>
          <p:cNvPicPr preferRelativeResize="0"/>
          <p:nvPr/>
        </p:nvPicPr>
        <p:blipFill rotWithShape="1">
          <a:blip r:embed="rId2">
            <a:alphaModFix/>
          </a:blip>
          <a:srcRect/>
          <a:stretch/>
        </p:blipFill>
        <p:spPr>
          <a:xfrm>
            <a:off x="-76200" y="6205611"/>
            <a:ext cx="1085850" cy="4115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00" cy="6396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6"/>
          <p:cNvSpPr txBox="1">
            <a:spLocks noGrp="1"/>
          </p:cNvSpPr>
          <p:nvPr>
            <p:ph type="body" idx="3"/>
          </p:nvPr>
        </p:nvSpPr>
        <p:spPr>
          <a:xfrm>
            <a:off x="4645025" y="1535113"/>
            <a:ext cx="4041900" cy="6396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6"/>
          <p:cNvSpPr txBox="1">
            <a:spLocks noGrp="1"/>
          </p:cNvSpPr>
          <p:nvPr>
            <p:ph type="dt" idx="10"/>
          </p:nvPr>
        </p:nvSpPr>
        <p:spPr>
          <a:xfrm>
            <a:off x="1620946"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767684"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6"/>
          <p:cNvPicPr preferRelativeResize="0"/>
          <p:nvPr/>
        </p:nvPicPr>
        <p:blipFill rotWithShape="1">
          <a:blip r:embed="rId2">
            <a:alphaModFix/>
          </a:blip>
          <a:srcRect/>
          <a:stretch/>
        </p:blipFill>
        <p:spPr>
          <a:xfrm>
            <a:off x="76200" y="6205611"/>
            <a:ext cx="1085850" cy="41152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1584434" y="6356349"/>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37338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0" name="Google Shape;60;p7"/>
          <p:cNvPicPr preferRelativeResize="0"/>
          <p:nvPr/>
        </p:nvPicPr>
        <p:blipFill rotWithShape="1">
          <a:blip r:embed="rId2">
            <a:alphaModFix/>
          </a:blip>
          <a:srcRect/>
          <a:stretch/>
        </p:blipFill>
        <p:spPr>
          <a:xfrm>
            <a:off x="0" y="6205611"/>
            <a:ext cx="1085850" cy="41152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a:spLocks noGrp="1"/>
          </p:cNvSpPr>
          <p:nvPr>
            <p:ph type="pic" idx="2"/>
          </p:nvPr>
        </p:nvSpPr>
        <p:spPr>
          <a:xfrm>
            <a:off x="1792288" y="612775"/>
            <a:ext cx="5486400" cy="4114800"/>
          </a:xfrm>
          <a:prstGeom prst="rect">
            <a:avLst/>
          </a:prstGeom>
          <a:noFill/>
          <a:ln>
            <a:noFill/>
          </a:ln>
        </p:spPr>
      </p:sp>
      <p:sp>
        <p:nvSpPr>
          <p:cNvPr id="75" name="Google Shape;75;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dpi.com/2076-3417/12/21/10927"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enjoyalgorithms.com/blog/life-expectancy-prediction-using-linear-regress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p:nvPr/>
        </p:nvSpPr>
        <p:spPr>
          <a:xfrm>
            <a:off x="533400" y="686082"/>
            <a:ext cx="8229600" cy="2269600"/>
          </a:xfrm>
          <a:prstGeom prst="rect">
            <a:avLst/>
          </a:prstGeom>
          <a:noFill/>
          <a:ln>
            <a:noFill/>
          </a:ln>
        </p:spPr>
        <p:txBody>
          <a:bodyPr spcFirstLastPara="1" wrap="square" lIns="91425" tIns="45700" rIns="91425" bIns="45700" anchor="t" anchorCtr="0">
            <a:noAutofit/>
          </a:bodyPr>
          <a:lstStyle/>
          <a:p>
            <a:pPr marL="0" marR="0" algn="ctr">
              <a:lnSpc>
                <a:spcPct val="107000"/>
              </a:lnSpc>
              <a:spcBef>
                <a:spcPts val="0"/>
              </a:spcBef>
              <a:spcAft>
                <a:spcPts val="800"/>
              </a:spcAft>
            </a:pPr>
            <a:r>
              <a:rPr lang="en-US" sz="3200" b="1" kern="100" dirty="0">
                <a:effectLst/>
                <a:latin typeface="Century Gothic" panose="020B0502020202020204" pitchFamily="34" charset="0"/>
                <a:ea typeface="Aptos" panose="020B0004020202020204" pitchFamily="34" charset="0"/>
                <a:cs typeface="Times New Roman" panose="02020603050405020304" pitchFamily="18" charset="0"/>
              </a:rPr>
              <a:t>A </a:t>
            </a:r>
            <a:r>
              <a:rPr lang="en-US" sz="3200" b="1" kern="100" dirty="0">
                <a:latin typeface="Century Gothic" panose="020B0502020202020204" pitchFamily="34" charset="0"/>
                <a:ea typeface="Aptos" panose="020B0004020202020204" pitchFamily="34" charset="0"/>
                <a:cs typeface="Times New Roman" panose="02020603050405020304" pitchFamily="18" charset="0"/>
              </a:rPr>
              <a:t>Multi-Model</a:t>
            </a:r>
            <a:r>
              <a:rPr lang="en-US" sz="3200" b="1" kern="100" dirty="0">
                <a:effectLst/>
                <a:latin typeface="Century Gothic" panose="020B0502020202020204" pitchFamily="34" charset="0"/>
                <a:ea typeface="Aptos" panose="020B0004020202020204" pitchFamily="34" charset="0"/>
                <a:cs typeface="Times New Roman" panose="02020603050405020304" pitchFamily="18" charset="0"/>
              </a:rPr>
              <a:t> Approach to Life Expectancy Prediction: Balancing Interpretability and Accuracy with Multiple Linear Regression, Random Forests and </a:t>
            </a:r>
            <a:r>
              <a:rPr lang="en-US" sz="3200" b="1" kern="100" dirty="0" err="1">
                <a:effectLst/>
                <a:latin typeface="Century Gothic" panose="020B0502020202020204" pitchFamily="34" charset="0"/>
                <a:ea typeface="Aptos" panose="020B0004020202020204" pitchFamily="34" charset="0"/>
                <a:cs typeface="Times New Roman" panose="02020603050405020304" pitchFamily="18" charset="0"/>
              </a:rPr>
              <a:t>XGBoost</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6" name="Google Shape;96;p13"/>
          <p:cNvSpPr/>
          <p:nvPr/>
        </p:nvSpPr>
        <p:spPr>
          <a:xfrm>
            <a:off x="533400" y="3162850"/>
            <a:ext cx="4038600" cy="184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1800" b="1" i="0" u="none" strike="noStrike" cap="none" dirty="0">
                <a:solidFill>
                  <a:schemeClr val="dk1"/>
                </a:solidFill>
                <a:latin typeface="Lato"/>
                <a:ea typeface="Lato"/>
                <a:cs typeface="Lato"/>
                <a:sym typeface="Lato"/>
              </a:rPr>
              <a:t>Authors:</a:t>
            </a:r>
            <a:endParaRPr lang="en-US" sz="1800" b="1" i="0" u="none" strike="noStrike" cap="none" dirty="0">
              <a:solidFill>
                <a:srgbClr val="000000"/>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200"/>
              <a:buFont typeface="Arial"/>
              <a:buNone/>
            </a:pPr>
            <a:r>
              <a:rPr lang="en-US" sz="1800" b="1" dirty="0">
                <a:solidFill>
                  <a:schemeClr val="dk1"/>
                </a:solidFill>
                <a:latin typeface="Lato"/>
                <a:ea typeface="Lato"/>
                <a:cs typeface="Lato"/>
                <a:sym typeface="Lato"/>
              </a:rPr>
              <a:t>1. Okello Andrew Peters 2024/HD05/21944U </a:t>
            </a:r>
          </a:p>
          <a:p>
            <a:pPr marL="457200" marR="0" lvl="0" indent="0" algn="l" rtl="0">
              <a:lnSpc>
                <a:spcPct val="100000"/>
              </a:lnSpc>
              <a:spcBef>
                <a:spcPts val="0"/>
              </a:spcBef>
              <a:spcAft>
                <a:spcPts val="0"/>
              </a:spcAft>
              <a:buClr>
                <a:srgbClr val="000000"/>
              </a:buClr>
              <a:buSzPts val="2200"/>
              <a:buFont typeface="Arial"/>
              <a:buNone/>
            </a:pPr>
            <a:endParaRPr lang="en-US" sz="1800" b="1" dirty="0">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200"/>
              <a:buFont typeface="Arial"/>
              <a:buNone/>
            </a:pPr>
            <a:r>
              <a:rPr lang="en-US" sz="1800" b="1" dirty="0">
                <a:solidFill>
                  <a:schemeClr val="dk1"/>
                </a:solidFill>
                <a:latin typeface="Lato"/>
                <a:ea typeface="Lato"/>
                <a:cs typeface="Lato"/>
                <a:sym typeface="Lato"/>
              </a:rPr>
              <a:t>2. Nalikka Joan Deborah</a:t>
            </a:r>
          </a:p>
          <a:p>
            <a:pPr marL="457200">
              <a:buSzPts val="2200"/>
            </a:pPr>
            <a:r>
              <a:rPr lang="en-US" altLang="en-GB" sz="1800" b="1" dirty="0">
                <a:latin typeface="Lato" panose="020F0502020204030203" pitchFamily="34" charset="0"/>
                <a:ea typeface="Lato" panose="020F0502020204030203" pitchFamily="34" charset="0"/>
                <a:cs typeface="Lato" panose="020F0502020204030203" pitchFamily="34" charset="0"/>
              </a:rPr>
              <a:t>2024/HD05/26060U</a:t>
            </a:r>
          </a:p>
          <a:p>
            <a:pPr marL="457200" marR="0" lvl="0" indent="0" algn="l" rtl="0">
              <a:lnSpc>
                <a:spcPct val="100000"/>
              </a:lnSpc>
              <a:spcBef>
                <a:spcPts val="0"/>
              </a:spcBef>
              <a:spcAft>
                <a:spcPts val="0"/>
              </a:spcAft>
              <a:buClr>
                <a:srgbClr val="000000"/>
              </a:buClr>
              <a:buSzPts val="2200"/>
              <a:buFont typeface="Arial"/>
              <a:buNone/>
            </a:pPr>
            <a:endParaRPr lang="en-US" sz="1800" b="1" dirty="0">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200"/>
              <a:buFont typeface="Arial"/>
              <a:buNone/>
            </a:pPr>
            <a:endParaRPr lang="en-US" sz="1800" b="1" dirty="0">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200"/>
              <a:buFont typeface="Arial"/>
              <a:buNone/>
            </a:pPr>
            <a:endParaRPr lang="en-US" sz="1800" b="1" dirty="0">
              <a:solidFill>
                <a:schemeClr val="dk1"/>
              </a:solidFill>
              <a:latin typeface="Lato"/>
              <a:ea typeface="Lato"/>
              <a:cs typeface="Lato"/>
              <a:sym typeface="Lato"/>
            </a:endParaRPr>
          </a:p>
        </p:txBody>
      </p:sp>
      <p:sp>
        <p:nvSpPr>
          <p:cNvPr id="97" name="Google Shape;97;p13"/>
          <p:cNvSpPr/>
          <p:nvPr/>
        </p:nvSpPr>
        <p:spPr>
          <a:xfrm>
            <a:off x="4667300" y="3332200"/>
            <a:ext cx="4343400" cy="150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600"/>
              <a:buFont typeface="Arial"/>
              <a:buNone/>
            </a:pPr>
            <a:r>
              <a:rPr lang="en-US" sz="1800" b="1" i="0" u="none" strike="noStrike" cap="none" dirty="0">
                <a:solidFill>
                  <a:schemeClr val="dk1"/>
                </a:solidFill>
                <a:latin typeface="Lato"/>
                <a:ea typeface="Lato"/>
                <a:cs typeface="Lato"/>
                <a:sym typeface="Lato"/>
              </a:rPr>
              <a:t>Presented by –</a:t>
            </a:r>
            <a:r>
              <a:rPr lang="en-US" sz="1800" b="1" dirty="0">
                <a:latin typeface="Lato"/>
                <a:ea typeface="Lato"/>
                <a:cs typeface="Lato"/>
                <a:sym typeface="Lato"/>
              </a:rPr>
              <a:t> Andrew &amp; Joan</a:t>
            </a: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US" sz="1800" b="1" i="0" u="none" strike="noStrike" cap="none" dirty="0">
                <a:solidFill>
                  <a:schemeClr val="dk1"/>
                </a:solidFill>
                <a:latin typeface="Lato"/>
                <a:ea typeface="Lato"/>
                <a:cs typeface="Lato"/>
                <a:sym typeface="Lato"/>
              </a:rPr>
              <a:t>Affiliation: </a:t>
            </a:r>
            <a:r>
              <a:rPr lang="en-US" sz="1800" b="1" dirty="0">
                <a:solidFill>
                  <a:schemeClr val="dk1"/>
                </a:solidFill>
                <a:latin typeface="Lato"/>
                <a:ea typeface="Lato"/>
                <a:cs typeface="Lato"/>
                <a:sym typeface="Lato"/>
              </a:rPr>
              <a:t>Makerere University</a:t>
            </a: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US" sz="1800" b="1" dirty="0">
                <a:solidFill>
                  <a:schemeClr val="dk1"/>
                </a:solidFill>
                <a:latin typeface="Lato"/>
                <a:ea typeface="Lato"/>
                <a:cs typeface="Lato"/>
                <a:sym typeface="Lato"/>
              </a:rPr>
              <a:t>Uganda</a:t>
            </a:r>
            <a:endParaRPr sz="1800" b="1" i="0" u="none" strike="noStrike" cap="none" dirty="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a:t>Dataset Description</a:t>
            </a:r>
            <a:endParaRPr/>
          </a:p>
        </p:txBody>
      </p:sp>
      <p:sp>
        <p:nvSpPr>
          <p:cNvPr id="160" name="Google Shape;160;p22"/>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fontScale="92500"/>
          </a:bodyPr>
          <a:lstStyle/>
          <a:p>
            <a:pPr marL="0" lvl="0" indent="0" algn="l" rtl="0">
              <a:spcBef>
                <a:spcPts val="480"/>
              </a:spcBef>
              <a:spcAft>
                <a:spcPts val="0"/>
              </a:spcAft>
              <a:buNone/>
            </a:pPr>
            <a:r>
              <a:rPr lang="en-US" sz="2800" kern="0" dirty="0">
                <a:effectLst/>
                <a:latin typeface="Lato" panose="020F0502020204030203" pitchFamily="34" charset="0"/>
                <a:ea typeface="Lato" panose="020F0502020204030203" pitchFamily="34" charset="0"/>
                <a:cs typeface="Lato" panose="020F0502020204030203" pitchFamily="34" charset="0"/>
              </a:rPr>
              <a:t>The Global Health Observatory (GHO) data repository under World Health Organization (WHO) keeps track of the health status as well as many other related factors for all countries The datasets are made available to public for the purpose of health data analysis. The dataset related to life expectancy, health factors for 193 countries has been collected from the same WHO data repository website and its corresponding economic data was collected from United Nation website. Among all categories of health-related factors only those critical factors were chosen which are more representative.</a:t>
            </a:r>
            <a:endParaRPr sz="36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Dataset Features and Shape</a:t>
            </a:r>
            <a:endParaRPr dirty="0"/>
          </a:p>
        </p:txBody>
      </p:sp>
      <p:pic>
        <p:nvPicPr>
          <p:cNvPr id="5" name="Picture 4" descr="A screenshot of a computer&#10;&#10;Description automatically generated">
            <a:extLst>
              <a:ext uri="{FF2B5EF4-FFF2-40B4-BE49-F238E27FC236}">
                <a16:creationId xmlns:a16="http://schemas.microsoft.com/office/drawing/2014/main" id="{DDAC3AD3-44FD-D6E6-FDB9-E06DC7D10CC8}"/>
              </a:ext>
            </a:extLst>
          </p:cNvPr>
          <p:cNvPicPr>
            <a:picLocks noChangeAspect="1"/>
          </p:cNvPicPr>
          <p:nvPr/>
        </p:nvPicPr>
        <p:blipFill>
          <a:blip r:embed="rId3"/>
          <a:stretch>
            <a:fillRect/>
          </a:stretch>
        </p:blipFill>
        <p:spPr>
          <a:xfrm>
            <a:off x="633410" y="1165457"/>
            <a:ext cx="4974014" cy="4098308"/>
          </a:xfrm>
          <a:prstGeom prst="rect">
            <a:avLst/>
          </a:prstGeom>
        </p:spPr>
      </p:pic>
      <p:sp>
        <p:nvSpPr>
          <p:cNvPr id="6" name="TextBox 5">
            <a:extLst>
              <a:ext uri="{FF2B5EF4-FFF2-40B4-BE49-F238E27FC236}">
                <a16:creationId xmlns:a16="http://schemas.microsoft.com/office/drawing/2014/main" id="{C1B6F5F1-3A6F-DE88-D913-1C2082BD309E}"/>
              </a:ext>
            </a:extLst>
          </p:cNvPr>
          <p:cNvSpPr txBox="1"/>
          <p:nvPr/>
        </p:nvSpPr>
        <p:spPr>
          <a:xfrm>
            <a:off x="5919816" y="2325628"/>
            <a:ext cx="2590774" cy="523220"/>
          </a:xfrm>
          <a:prstGeom prst="rect">
            <a:avLst/>
          </a:prstGeom>
          <a:noFill/>
        </p:spPr>
        <p:txBody>
          <a:bodyPr wrap="none" rtlCol="0">
            <a:spAutoFit/>
          </a:bodyPr>
          <a:lstStyle/>
          <a:p>
            <a:r>
              <a:rPr lang="en-US" b="1" dirty="0">
                <a:latin typeface="Lato" panose="020F0502020204030203" pitchFamily="34" charset="0"/>
                <a:ea typeface="Lato" panose="020F0502020204030203" pitchFamily="34" charset="0"/>
                <a:cs typeface="Lato" panose="020F0502020204030203" pitchFamily="34" charset="0"/>
              </a:rPr>
              <a:t>The Dataset has 2938 records</a:t>
            </a:r>
            <a:br>
              <a:rPr lang="en-US" b="1" dirty="0">
                <a:latin typeface="Lato" panose="020F0502020204030203" pitchFamily="34" charset="0"/>
                <a:ea typeface="Lato" panose="020F0502020204030203" pitchFamily="34" charset="0"/>
                <a:cs typeface="Lato" panose="020F0502020204030203" pitchFamily="34" charset="0"/>
              </a:rPr>
            </a:br>
            <a:r>
              <a:rPr lang="en-US" b="1" dirty="0">
                <a:latin typeface="Lato" panose="020F0502020204030203" pitchFamily="34" charset="0"/>
                <a:ea typeface="Lato" panose="020F0502020204030203" pitchFamily="34" charset="0"/>
                <a:cs typeface="Lato" panose="020F0502020204030203" pitchFamily="34" charset="0"/>
              </a:rPr>
              <a:t>and 22 features</a:t>
            </a:r>
          </a:p>
        </p:txBody>
      </p:sp>
    </p:spTree>
    <p:extLst>
      <p:ext uri="{BB962C8B-B14F-4D97-AF65-F5344CB8AC3E}">
        <p14:creationId xmlns:p14="http://schemas.microsoft.com/office/powerpoint/2010/main" val="374901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Methodology</a:t>
            </a:r>
            <a:endParaRPr/>
          </a:p>
        </p:txBody>
      </p:sp>
      <p:pic>
        <p:nvPicPr>
          <p:cNvPr id="5" name="Picture 4" descr="A diagram of data processing&#10;&#10;Description automatically generated">
            <a:extLst>
              <a:ext uri="{FF2B5EF4-FFF2-40B4-BE49-F238E27FC236}">
                <a16:creationId xmlns:a16="http://schemas.microsoft.com/office/drawing/2014/main" id="{E6276C8F-D37E-1F28-8687-887FBB00EE4D}"/>
              </a:ext>
            </a:extLst>
          </p:cNvPr>
          <p:cNvPicPr>
            <a:picLocks noChangeAspect="1"/>
          </p:cNvPicPr>
          <p:nvPr/>
        </p:nvPicPr>
        <p:blipFill>
          <a:blip r:embed="rId3"/>
          <a:stretch>
            <a:fillRect/>
          </a:stretch>
        </p:blipFill>
        <p:spPr>
          <a:xfrm>
            <a:off x="2287712" y="473475"/>
            <a:ext cx="4568576" cy="5911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Data Cleaning and Preprocessing</a:t>
            </a:r>
            <a:endParaRPr dirty="0"/>
          </a:p>
        </p:txBody>
      </p:sp>
      <p:sp>
        <p:nvSpPr>
          <p:cNvPr id="181" name="Google Shape;181;p25"/>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dirty="0"/>
          </a:p>
          <a:p>
            <a:pPr marL="0" lvl="0" indent="0" algn="l" rtl="0">
              <a:spcBef>
                <a:spcPts val="480"/>
              </a:spcBef>
              <a:spcAft>
                <a:spcPts val="0"/>
              </a:spcAft>
              <a:buNone/>
            </a:pPr>
            <a:endParaRPr dirty="0"/>
          </a:p>
          <a:p>
            <a:pPr marL="457200" lvl="0" indent="0" algn="l" rtl="0">
              <a:spcBef>
                <a:spcPts val="480"/>
              </a:spcBef>
              <a:spcAft>
                <a:spcPts val="0"/>
              </a:spcAft>
              <a:buNone/>
            </a:pPr>
            <a:endParaRPr dirty="0"/>
          </a:p>
        </p:txBody>
      </p:sp>
      <p:pic>
        <p:nvPicPr>
          <p:cNvPr id="2" name="Picture 1" descr="A screenshot of a computer&#10;&#10;Description automatically generated">
            <a:extLst>
              <a:ext uri="{FF2B5EF4-FFF2-40B4-BE49-F238E27FC236}">
                <a16:creationId xmlns:a16="http://schemas.microsoft.com/office/drawing/2014/main" id="{2A3DF0A2-48B9-47D2-0FEC-AB509D425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01" y="1121900"/>
            <a:ext cx="3792572" cy="1876794"/>
          </a:xfrm>
          <a:prstGeom prst="rect">
            <a:avLst/>
          </a:prstGeom>
        </p:spPr>
      </p:pic>
      <p:pic>
        <p:nvPicPr>
          <p:cNvPr id="3" name="Picture 2" descr="A screenshot of a computer code&#10;&#10;Description automatically generated">
            <a:extLst>
              <a:ext uri="{FF2B5EF4-FFF2-40B4-BE49-F238E27FC236}">
                <a16:creationId xmlns:a16="http://schemas.microsoft.com/office/drawing/2014/main" id="{DC5C7404-6E96-2AFD-D91A-A957B98E68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02" y="3381862"/>
            <a:ext cx="4179234" cy="1924695"/>
          </a:xfrm>
          <a:prstGeom prst="rect">
            <a:avLst/>
          </a:prstGeom>
        </p:spPr>
      </p:pic>
      <p:pic>
        <p:nvPicPr>
          <p:cNvPr id="4" name="Picture 3" descr="A graph with a line graph&#10;&#10;Description automatically generated with medium confidence">
            <a:extLst>
              <a:ext uri="{FF2B5EF4-FFF2-40B4-BE49-F238E27FC236}">
                <a16:creationId xmlns:a16="http://schemas.microsoft.com/office/drawing/2014/main" id="{AE0E6D53-3981-435D-3C13-4AFF3647B9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9238" y="1280673"/>
            <a:ext cx="3550024" cy="2101189"/>
          </a:xfrm>
          <a:prstGeom prst="rect">
            <a:avLst/>
          </a:prstGeom>
        </p:spPr>
      </p:pic>
      <p:pic>
        <p:nvPicPr>
          <p:cNvPr id="5" name="Picture 4" descr="A graph with a line graph&#10;&#10;Description automatically generated">
            <a:extLst>
              <a:ext uri="{FF2B5EF4-FFF2-40B4-BE49-F238E27FC236}">
                <a16:creationId xmlns:a16="http://schemas.microsoft.com/office/drawing/2014/main" id="{A238C100-C863-F311-807B-239AD2674D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7964" y="3569764"/>
            <a:ext cx="3792572" cy="24599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Data Cleaning and Preprocessing…</a:t>
            </a:r>
            <a:endParaRPr dirty="0"/>
          </a:p>
        </p:txBody>
      </p:sp>
      <p:sp>
        <p:nvSpPr>
          <p:cNvPr id="181" name="Google Shape;181;p25"/>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dirty="0"/>
          </a:p>
          <a:p>
            <a:pPr marL="0" lvl="0" indent="0" algn="l" rtl="0">
              <a:spcBef>
                <a:spcPts val="480"/>
              </a:spcBef>
              <a:spcAft>
                <a:spcPts val="0"/>
              </a:spcAft>
              <a:buNone/>
            </a:pPr>
            <a:endParaRPr dirty="0"/>
          </a:p>
          <a:p>
            <a:pPr marL="457200" lvl="0" indent="0" algn="l" rtl="0">
              <a:spcBef>
                <a:spcPts val="480"/>
              </a:spcBef>
              <a:spcAft>
                <a:spcPts val="0"/>
              </a:spcAft>
              <a:buNone/>
            </a:pPr>
            <a:endParaRPr dirty="0"/>
          </a:p>
        </p:txBody>
      </p:sp>
      <p:pic>
        <p:nvPicPr>
          <p:cNvPr id="6" name="Picture 5" descr="A screenshot of a computer code&#10;&#10;Description automatically generated">
            <a:extLst>
              <a:ext uri="{FF2B5EF4-FFF2-40B4-BE49-F238E27FC236}">
                <a16:creationId xmlns:a16="http://schemas.microsoft.com/office/drawing/2014/main" id="{3203001E-8690-B128-D2E5-6CB41E96F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64600"/>
            <a:ext cx="4944110" cy="224790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9F924C1E-99EA-A7F2-D63B-13F801434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744" y="3855200"/>
            <a:ext cx="3724275" cy="2915920"/>
          </a:xfrm>
          <a:prstGeom prst="rect">
            <a:avLst/>
          </a:prstGeom>
        </p:spPr>
      </p:pic>
    </p:spTree>
    <p:extLst>
      <p:ext uri="{BB962C8B-B14F-4D97-AF65-F5344CB8AC3E}">
        <p14:creationId xmlns:p14="http://schemas.microsoft.com/office/powerpoint/2010/main" val="2834528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Univariate Analysis Visuals</a:t>
            </a:r>
            <a:endParaRPr dirty="0"/>
          </a:p>
        </p:txBody>
      </p:sp>
      <p:pic>
        <p:nvPicPr>
          <p:cNvPr id="5" name="Picture 4" descr="A group of blue and white graphs&#10;&#10;Description automatically generated">
            <a:extLst>
              <a:ext uri="{FF2B5EF4-FFF2-40B4-BE49-F238E27FC236}">
                <a16:creationId xmlns:a16="http://schemas.microsoft.com/office/drawing/2014/main" id="{B09F6B28-B8F2-EC20-04DB-7AA933FBFDA5}"/>
              </a:ext>
            </a:extLst>
          </p:cNvPr>
          <p:cNvPicPr>
            <a:picLocks noChangeAspect="1"/>
          </p:cNvPicPr>
          <p:nvPr/>
        </p:nvPicPr>
        <p:blipFill>
          <a:blip r:embed="rId3"/>
          <a:stretch>
            <a:fillRect/>
          </a:stretch>
        </p:blipFill>
        <p:spPr>
          <a:xfrm>
            <a:off x="920172" y="1201132"/>
            <a:ext cx="6604727" cy="46886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Bivariate Analysis Visuals</a:t>
            </a:r>
            <a:endParaRPr dirty="0"/>
          </a:p>
        </p:txBody>
      </p:sp>
      <p:pic>
        <p:nvPicPr>
          <p:cNvPr id="3" name="Picture 2" descr="A screenshot of a computer screen&#10;&#10;Description automatically generated">
            <a:extLst>
              <a:ext uri="{FF2B5EF4-FFF2-40B4-BE49-F238E27FC236}">
                <a16:creationId xmlns:a16="http://schemas.microsoft.com/office/drawing/2014/main" id="{E547C5BE-C794-63BB-C049-F872AB81707C}"/>
              </a:ext>
            </a:extLst>
          </p:cNvPr>
          <p:cNvPicPr>
            <a:picLocks noChangeAspect="1"/>
          </p:cNvPicPr>
          <p:nvPr/>
        </p:nvPicPr>
        <p:blipFill>
          <a:blip r:embed="rId3"/>
          <a:stretch>
            <a:fillRect/>
          </a:stretch>
        </p:blipFill>
        <p:spPr>
          <a:xfrm>
            <a:off x="359058" y="1385894"/>
            <a:ext cx="4743741" cy="3508836"/>
          </a:xfrm>
          <a:prstGeom prst="rect">
            <a:avLst/>
          </a:prstGeom>
        </p:spPr>
      </p:pic>
      <p:pic>
        <p:nvPicPr>
          <p:cNvPr id="6" name="Picture 5" descr="A group of blue and white graphs&#10;&#10;Description automatically generated">
            <a:extLst>
              <a:ext uri="{FF2B5EF4-FFF2-40B4-BE49-F238E27FC236}">
                <a16:creationId xmlns:a16="http://schemas.microsoft.com/office/drawing/2014/main" id="{F55DA342-F68C-F7C8-FD51-49621AF24DC6}"/>
              </a:ext>
            </a:extLst>
          </p:cNvPr>
          <p:cNvPicPr>
            <a:picLocks noChangeAspect="1"/>
          </p:cNvPicPr>
          <p:nvPr/>
        </p:nvPicPr>
        <p:blipFill>
          <a:blip r:embed="rId4"/>
          <a:stretch>
            <a:fillRect/>
          </a:stretch>
        </p:blipFill>
        <p:spPr>
          <a:xfrm>
            <a:off x="4733581" y="2437870"/>
            <a:ext cx="4410419" cy="3034236"/>
          </a:xfrm>
          <a:prstGeom prst="rect">
            <a:avLst/>
          </a:prstGeom>
        </p:spPr>
      </p:pic>
    </p:spTree>
    <p:extLst>
      <p:ext uri="{BB962C8B-B14F-4D97-AF65-F5344CB8AC3E}">
        <p14:creationId xmlns:p14="http://schemas.microsoft.com/office/powerpoint/2010/main" val="1286399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Multivariate Analysis Visuals</a:t>
            </a:r>
            <a:endParaRPr dirty="0"/>
          </a:p>
        </p:txBody>
      </p:sp>
      <p:pic>
        <p:nvPicPr>
          <p:cNvPr id="4" name="Picture 3" descr="A screenshot of a computer screen&#10;&#10;Description automatically generated">
            <a:extLst>
              <a:ext uri="{FF2B5EF4-FFF2-40B4-BE49-F238E27FC236}">
                <a16:creationId xmlns:a16="http://schemas.microsoft.com/office/drawing/2014/main" id="{F3EE7133-35DB-15B3-2964-81C43E0BF7F0}"/>
              </a:ext>
            </a:extLst>
          </p:cNvPr>
          <p:cNvPicPr>
            <a:picLocks noChangeAspect="1"/>
          </p:cNvPicPr>
          <p:nvPr/>
        </p:nvPicPr>
        <p:blipFill>
          <a:blip r:embed="rId3"/>
          <a:stretch>
            <a:fillRect/>
          </a:stretch>
        </p:blipFill>
        <p:spPr>
          <a:xfrm>
            <a:off x="339365" y="989417"/>
            <a:ext cx="4156435" cy="4496983"/>
          </a:xfrm>
          <a:prstGeom prst="rect">
            <a:avLst/>
          </a:prstGeom>
        </p:spPr>
      </p:pic>
      <p:pic>
        <p:nvPicPr>
          <p:cNvPr id="7" name="Picture 6" descr="A screenshot of a graph&#10;&#10;Description automatically generated">
            <a:extLst>
              <a:ext uri="{FF2B5EF4-FFF2-40B4-BE49-F238E27FC236}">
                <a16:creationId xmlns:a16="http://schemas.microsoft.com/office/drawing/2014/main" id="{4318B63D-B027-EC73-6799-3D8AC55D4525}"/>
              </a:ext>
            </a:extLst>
          </p:cNvPr>
          <p:cNvPicPr>
            <a:picLocks noChangeAspect="1"/>
          </p:cNvPicPr>
          <p:nvPr/>
        </p:nvPicPr>
        <p:blipFill>
          <a:blip r:embed="rId4"/>
          <a:stretch>
            <a:fillRect/>
          </a:stretch>
        </p:blipFill>
        <p:spPr>
          <a:xfrm rot="5400000">
            <a:off x="3782088" y="2659644"/>
            <a:ext cx="5513294" cy="2172841"/>
          </a:xfrm>
          <a:prstGeom prst="rect">
            <a:avLst/>
          </a:prstGeom>
        </p:spPr>
      </p:pic>
    </p:spTree>
    <p:extLst>
      <p:ext uri="{BB962C8B-B14F-4D97-AF65-F5344CB8AC3E}">
        <p14:creationId xmlns:p14="http://schemas.microsoft.com/office/powerpoint/2010/main" val="279124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Model Results</a:t>
            </a:r>
            <a:endParaRPr dirty="0"/>
          </a:p>
        </p:txBody>
      </p:sp>
      <p:graphicFrame>
        <p:nvGraphicFramePr>
          <p:cNvPr id="2" name="Table 1">
            <a:extLst>
              <a:ext uri="{FF2B5EF4-FFF2-40B4-BE49-F238E27FC236}">
                <a16:creationId xmlns:a16="http://schemas.microsoft.com/office/drawing/2014/main" id="{448EE2F4-C7F9-034C-123F-9277F4AE08A7}"/>
              </a:ext>
            </a:extLst>
          </p:cNvPr>
          <p:cNvGraphicFramePr>
            <a:graphicFrameLocks noGrp="1"/>
          </p:cNvGraphicFramePr>
          <p:nvPr>
            <p:extLst>
              <p:ext uri="{D42A27DB-BD31-4B8C-83A1-F6EECF244321}">
                <p14:modId xmlns:p14="http://schemas.microsoft.com/office/powerpoint/2010/main" val="3137867498"/>
              </p:ext>
            </p:extLst>
          </p:nvPr>
        </p:nvGraphicFramePr>
        <p:xfrm>
          <a:off x="463924" y="1344705"/>
          <a:ext cx="8216151" cy="4180753"/>
        </p:xfrm>
        <a:graphic>
          <a:graphicData uri="http://schemas.openxmlformats.org/drawingml/2006/table">
            <a:tbl>
              <a:tblPr firstRow="1" bandRow="1">
                <a:tableStyleId>{5C22544A-7EE6-4342-B048-85BDC9FD1C3A}</a:tableStyleId>
              </a:tblPr>
              <a:tblGrid>
                <a:gridCol w="2738717">
                  <a:extLst>
                    <a:ext uri="{9D8B030D-6E8A-4147-A177-3AD203B41FA5}">
                      <a16:colId xmlns:a16="http://schemas.microsoft.com/office/drawing/2014/main" val="576396415"/>
                    </a:ext>
                  </a:extLst>
                </a:gridCol>
                <a:gridCol w="2738717">
                  <a:extLst>
                    <a:ext uri="{9D8B030D-6E8A-4147-A177-3AD203B41FA5}">
                      <a16:colId xmlns:a16="http://schemas.microsoft.com/office/drawing/2014/main" val="1916780997"/>
                    </a:ext>
                  </a:extLst>
                </a:gridCol>
                <a:gridCol w="2738717">
                  <a:extLst>
                    <a:ext uri="{9D8B030D-6E8A-4147-A177-3AD203B41FA5}">
                      <a16:colId xmlns:a16="http://schemas.microsoft.com/office/drawing/2014/main" val="3129781217"/>
                    </a:ext>
                  </a:extLst>
                </a:gridCol>
              </a:tblGrid>
              <a:tr h="880719">
                <a:tc>
                  <a:txBody>
                    <a:bodyPr/>
                    <a:lstStyle/>
                    <a:p>
                      <a:r>
                        <a:rPr lang="en-US" sz="2400" dirty="0"/>
                        <a:t>Model</a:t>
                      </a:r>
                    </a:p>
                  </a:txBody>
                  <a:tcPr/>
                </a:tc>
                <a:tc>
                  <a:txBody>
                    <a:bodyPr/>
                    <a:lstStyle/>
                    <a:p>
                      <a:r>
                        <a:rPr lang="en-US" sz="2400" dirty="0"/>
                        <a:t>R Squared</a:t>
                      </a:r>
                    </a:p>
                  </a:txBody>
                  <a:tcPr/>
                </a:tc>
                <a:tc>
                  <a:txBody>
                    <a:bodyPr/>
                    <a:lstStyle/>
                    <a:p>
                      <a:r>
                        <a:rPr lang="en-US" sz="2400" dirty="0"/>
                        <a:t>Mean Squared Error</a:t>
                      </a:r>
                    </a:p>
                  </a:txBody>
                  <a:tcPr/>
                </a:tc>
                <a:extLst>
                  <a:ext uri="{0D108BD9-81ED-4DB2-BD59-A6C34878D82A}">
                    <a16:rowId xmlns:a16="http://schemas.microsoft.com/office/drawing/2014/main" val="3331757095"/>
                  </a:ext>
                </a:extLst>
              </a:tr>
              <a:tr h="880719">
                <a:tc>
                  <a:txBody>
                    <a:bodyPr/>
                    <a:lstStyle/>
                    <a:p>
                      <a:r>
                        <a:rPr lang="en-US" sz="2400" dirty="0"/>
                        <a:t>Linear Regression (</a:t>
                      </a:r>
                      <a:r>
                        <a:rPr lang="en-US" sz="2400" dirty="0" err="1"/>
                        <a:t>lr</a:t>
                      </a:r>
                      <a:r>
                        <a:rPr lang="en-US" sz="2400" dirty="0"/>
                        <a:t>)</a:t>
                      </a:r>
                    </a:p>
                  </a:txBody>
                  <a:tcPr/>
                </a:tc>
                <a:tc>
                  <a:txBody>
                    <a:bodyPr/>
                    <a:lstStyle/>
                    <a:p>
                      <a:r>
                        <a:rPr lang="en-US" sz="2400" dirty="0"/>
                        <a:t>0.8595</a:t>
                      </a:r>
                    </a:p>
                  </a:txBody>
                  <a:tcPr/>
                </a:tc>
                <a:tc>
                  <a:txBody>
                    <a:bodyPr/>
                    <a:lstStyle/>
                    <a:p>
                      <a:r>
                        <a:rPr lang="en-US" sz="2400" dirty="0"/>
                        <a:t>12.1511</a:t>
                      </a:r>
                    </a:p>
                  </a:txBody>
                  <a:tcPr/>
                </a:tc>
                <a:extLst>
                  <a:ext uri="{0D108BD9-81ED-4DB2-BD59-A6C34878D82A}">
                    <a16:rowId xmlns:a16="http://schemas.microsoft.com/office/drawing/2014/main" val="2321093060"/>
                  </a:ext>
                </a:extLst>
              </a:tr>
              <a:tr h="8807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Random Forest Regressor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400" dirty="0"/>
                    </a:p>
                  </a:txBody>
                  <a:tcPr/>
                </a:tc>
                <a:tc>
                  <a:txBody>
                    <a:bodyPr/>
                    <a:lstStyle/>
                    <a:p>
                      <a:r>
                        <a:rPr lang="en-US" sz="2400" dirty="0"/>
                        <a:t>0.967</a:t>
                      </a:r>
                    </a:p>
                  </a:txBody>
                  <a:tcPr/>
                </a:tc>
                <a:tc>
                  <a:txBody>
                    <a:bodyPr/>
                    <a:lstStyle/>
                    <a:p>
                      <a:r>
                        <a:rPr lang="en-US" sz="2400" dirty="0"/>
                        <a:t>2.84</a:t>
                      </a:r>
                    </a:p>
                  </a:txBody>
                  <a:tcPr/>
                </a:tc>
                <a:extLst>
                  <a:ext uri="{0D108BD9-81ED-4DB2-BD59-A6C34878D82A}">
                    <a16:rowId xmlns:a16="http://schemas.microsoft.com/office/drawing/2014/main" val="226887592"/>
                  </a:ext>
                </a:extLst>
              </a:tr>
              <a:tr h="1230595">
                <a:tc>
                  <a:txBody>
                    <a:bodyPr/>
                    <a:lstStyle/>
                    <a:p>
                      <a:r>
                        <a:rPr lang="en-US" sz="2400" b="0" i="0" u="none" strike="noStrike" cap="none" dirty="0" err="1">
                          <a:solidFill>
                            <a:schemeClr val="dk1"/>
                          </a:solidFill>
                          <a:effectLst/>
                          <a:latin typeface="+mn-lt"/>
                          <a:ea typeface="+mn-ea"/>
                          <a:cs typeface="+mn-cs"/>
                          <a:sym typeface="Arial"/>
                        </a:rPr>
                        <a:t>XGBRegressor</a:t>
                      </a:r>
                      <a:endParaRPr lang="en-US" sz="4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0.967</a:t>
                      </a:r>
                    </a:p>
                    <a:p>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2.84</a:t>
                      </a:r>
                    </a:p>
                    <a:p>
                      <a:endParaRPr lang="en-US" sz="2400" dirty="0"/>
                    </a:p>
                  </a:txBody>
                  <a:tcPr/>
                </a:tc>
                <a:extLst>
                  <a:ext uri="{0D108BD9-81ED-4DB2-BD59-A6C34878D82A}">
                    <a16:rowId xmlns:a16="http://schemas.microsoft.com/office/drawing/2014/main" val="36900857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Conclusion</a:t>
            </a:r>
            <a:endParaRPr dirty="0"/>
          </a:p>
        </p:txBody>
      </p:sp>
      <p:sp>
        <p:nvSpPr>
          <p:cNvPr id="216" name="Google Shape;216;p30"/>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r>
              <a:rPr lang="en-US" sz="2000" dirty="0"/>
              <a:t>This study employed a multi-model approach combining Multiple Linear Regression, Random Forests, and </a:t>
            </a:r>
            <a:r>
              <a:rPr lang="en-US" sz="2000" dirty="0" err="1"/>
              <a:t>XGBoost</a:t>
            </a:r>
            <a:r>
              <a:rPr lang="en-US" sz="2000" dirty="0"/>
              <a:t> to predict life expectancy based on socioeconomic, health, and environmental data. This study supports SDG 3, offering actionable insights for reducing health disparities and improving global well-being:</a:t>
            </a:r>
          </a:p>
          <a:p>
            <a:pPr marL="0" lvl="0" indent="0" algn="l" rtl="0">
              <a:spcBef>
                <a:spcPts val="480"/>
              </a:spcBef>
              <a:spcAft>
                <a:spcPts val="0"/>
              </a:spcAft>
              <a:buNone/>
            </a:pPr>
            <a:r>
              <a:rPr lang="en-US" dirty="0"/>
              <a:t>1. </a:t>
            </a:r>
            <a:r>
              <a:rPr lang="en-US" sz="1800" dirty="0"/>
              <a:t>The study successfully demonstrated the influence of critical factors like GDP, healthcare access, and mortality indicators on life expectancy. However, the exclusion of environmental variables and non-communicable diseases (NCDs) limits the scope of actionable insights.</a:t>
            </a:r>
          </a:p>
          <a:p>
            <a:pPr marL="0" lvl="0" indent="0" algn="l" rtl="0">
              <a:spcBef>
                <a:spcPts val="480"/>
              </a:spcBef>
              <a:spcAft>
                <a:spcPts val="0"/>
              </a:spcAft>
              <a:buNone/>
            </a:pPr>
            <a:r>
              <a:rPr lang="en-US" sz="1800" dirty="0"/>
              <a:t>2. The focus on global datasets provided a broad perspective but lacked region-specific insights, particularly for emerging economies, which may face unique determinants of life expectancy. </a:t>
            </a:r>
          </a:p>
          <a:p>
            <a:pPr marL="0" lvl="0" indent="0" algn="l" rtl="0">
              <a:spcBef>
                <a:spcPts val="480"/>
              </a:spcBef>
              <a:spcAft>
                <a:spcPts val="0"/>
              </a:spcAft>
              <a:buNone/>
            </a:pPr>
            <a:r>
              <a:rPr lang="en-US" sz="1800" dirty="0"/>
              <a:t>3. Though SHAP and LIME were applied for interpretability, the models’ capacity to dynamically capture interactions between predictors over time remains an area for enhancement</a:t>
            </a:r>
            <a:endParaRPr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340659"/>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Introduction</a:t>
            </a:r>
            <a:endParaRPr dirty="0"/>
          </a:p>
        </p:txBody>
      </p:sp>
      <p:sp>
        <p:nvSpPr>
          <p:cNvPr id="104" name="Google Shape;104;p14"/>
          <p:cNvSpPr txBox="1">
            <a:spLocks noGrp="1"/>
          </p:cNvSpPr>
          <p:nvPr>
            <p:ph type="body" idx="1"/>
          </p:nvPr>
        </p:nvSpPr>
        <p:spPr>
          <a:xfrm>
            <a:off x="457200" y="914400"/>
            <a:ext cx="8229600" cy="4760259"/>
          </a:xfrm>
          <a:prstGeom prst="rect">
            <a:avLst/>
          </a:prstGeom>
        </p:spPr>
        <p:txBody>
          <a:bodyPr spcFirstLastPara="1" wrap="square" lIns="91425" tIns="45700" rIns="91425" bIns="45700" anchor="t" anchorCtr="0">
            <a:normAutofit fontScale="92500" lnSpcReduction="10000"/>
          </a:bodyPr>
          <a:lstStyle/>
          <a:p>
            <a:pPr marL="76200" lvl="0" indent="0" algn="just" rtl="0">
              <a:spcBef>
                <a:spcPts val="480"/>
              </a:spcBef>
              <a:spcAft>
                <a:spcPts val="0"/>
              </a:spcAft>
              <a:buSzPts val="2400"/>
              <a:buNone/>
            </a:pPr>
            <a:r>
              <a:rPr lang="en-US" dirty="0"/>
              <a:t>This study contributes to Sustainable Development Goal 3 (Good Health and Well-being) by providing predictive insights into factors affecting life expectancy, enabling policymakers to make data-driven decisions for improving health outcomes Life expectancy is a critical health indicator, shaped by a wide range of factors such as socioeconomic status, healthcare access, and environmental conditions. Accurately predicting life expectancy is essential for shaping policies aimed at reducing health disparities and improving public health outcomes. However, existing predictive models face significant challenges: while linear models, such as Multiple Linear Regression (MLR), offer valuable interpretability, they often fail to capture the complex, non-linear relationships inherent in life expectancy data. On the other hand, ensemble methods like Random Forest and </a:t>
            </a:r>
            <a:r>
              <a:rPr lang="en-US" dirty="0" err="1"/>
              <a:t>XGBoost</a:t>
            </a:r>
            <a:r>
              <a:rPr lang="en-US" dirty="0"/>
              <a:t> enhance predictive accuracy but sacrifice interpretability.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Future Work</a:t>
            </a:r>
            <a:endParaRPr dirty="0"/>
          </a:p>
        </p:txBody>
      </p:sp>
      <p:sp>
        <p:nvSpPr>
          <p:cNvPr id="216" name="Google Shape;216;p30"/>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fontScale="92500" lnSpcReduction="20000"/>
          </a:bodyPr>
          <a:lstStyle/>
          <a:p>
            <a:pPr marL="0" indent="0">
              <a:buNone/>
            </a:pPr>
            <a:r>
              <a:rPr lang="en-US" sz="2000" dirty="0"/>
              <a:t>To address these limitations and expand upon the research gaps, the following directions are recommended: </a:t>
            </a:r>
          </a:p>
          <a:p>
            <a:pPr indent="-457200">
              <a:buAutoNum type="arabicPeriod"/>
            </a:pPr>
            <a:r>
              <a:rPr lang="en-US" sz="2000" dirty="0"/>
              <a:t>Incorporate Environmental and Climate Factors Integrate variables such as air pollution levels, climate metrics, and ecological degradation to assess their impact on health and life expectancy, especially in vulnerable regions such as sub-Saharan Africa.</a:t>
            </a:r>
          </a:p>
          <a:p>
            <a:pPr indent="-457200">
              <a:buAutoNum type="arabicPeriod"/>
            </a:pPr>
            <a:r>
              <a:rPr lang="en-US" sz="2000" dirty="0"/>
              <a:t> Including Non-Communicable Diseases (NCDs) Extend the model’s scope to include predictors related to NCDs, such as cardiovascular diseases and diabetes, which significantly affect life expectancy in developing regions. </a:t>
            </a:r>
          </a:p>
          <a:p>
            <a:pPr indent="-457200">
              <a:buAutoNum type="arabicPeriod"/>
            </a:pPr>
            <a:r>
              <a:rPr lang="en-US" sz="2000" dirty="0"/>
              <a:t>Modeling Interactions and Longitudinal Data Develop advanced models capable of capturing dynamic interactions among variables over time. Incorporating recurrent neural networks (RNNs) or time-series analysis can better predict long-term trends. 4. </a:t>
            </a:r>
          </a:p>
          <a:p>
            <a:pPr indent="-457200">
              <a:buAutoNum type="arabicPeriod"/>
            </a:pPr>
            <a:r>
              <a:rPr lang="en-US" sz="2000" dirty="0"/>
              <a:t>Policy Translation Framework Establish a clear methodology to translate predictive insights into actionable policy recommendations, focusing on reducing health disparities and improving resource allocation in underserved regions</a:t>
            </a:r>
            <a:endParaRPr dirty="0"/>
          </a:p>
        </p:txBody>
      </p:sp>
    </p:spTree>
    <p:extLst>
      <p:ext uri="{BB962C8B-B14F-4D97-AF65-F5344CB8AC3E}">
        <p14:creationId xmlns:p14="http://schemas.microsoft.com/office/powerpoint/2010/main" val="147082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References</a:t>
            </a:r>
            <a:endParaRPr/>
          </a:p>
        </p:txBody>
      </p:sp>
      <p:sp>
        <p:nvSpPr>
          <p:cNvPr id="223" name="Google Shape;223;p31"/>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indent="0">
              <a:buNone/>
            </a:pPr>
            <a:r>
              <a:rPr lang="en-US" dirty="0"/>
              <a:t>1. </a:t>
            </a:r>
            <a:r>
              <a:rPr lang="en-US" sz="1800" u="sng" dirty="0">
                <a:solidFill>
                  <a:srgbClr val="467886"/>
                </a:solidFill>
                <a:effectLst/>
                <a:latin typeface="Century Gothic" panose="020B0502020202020204" pitchFamily="34" charset="0"/>
                <a:ea typeface="Verdana" panose="020B0604030504040204" pitchFamily="34" charset="0"/>
                <a:cs typeface="Verdana" panose="020B0604030504040204" pitchFamily="34" charset="0"/>
                <a:hlinkClick r:id="rId3"/>
              </a:rPr>
              <a:t>https://www.mdpi.com/2076-3417/12/21/10927</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p>
            <a:pPr indent="0">
              <a:buNone/>
            </a:pPr>
            <a:r>
              <a:rPr lang="en-US" dirty="0"/>
              <a:t>2. </a:t>
            </a:r>
            <a:r>
              <a:rPr lang="en-US" sz="1800" u="sng" dirty="0">
                <a:solidFill>
                  <a:srgbClr val="467886"/>
                </a:solidFill>
                <a:effectLst/>
                <a:latin typeface="Century Gothic" panose="020B0502020202020204" pitchFamily="34" charset="0"/>
                <a:ea typeface="Verdana" panose="020B0604030504040204" pitchFamily="34" charset="0"/>
                <a:cs typeface="Verdana" panose="020B0604030504040204" pitchFamily="34" charset="0"/>
                <a:hlinkClick r:id="rId4"/>
              </a:rPr>
              <a:t>https://www.enjoyalgorithms.com/blog/life-expectancy-prediction-using-linear-regression</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p>
            <a:pPr marL="457200" lvl="0" indent="0" algn="l" rtl="0">
              <a:spcBef>
                <a:spcPts val="48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Background</a:t>
            </a:r>
            <a:endParaRPr/>
          </a:p>
        </p:txBody>
      </p:sp>
      <p:sp>
        <p:nvSpPr>
          <p:cNvPr id="111" name="Google Shape;111;p15"/>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fontScale="92500" lnSpcReduction="20000"/>
          </a:bodyPr>
          <a:lstStyle/>
          <a:p>
            <a:pPr marL="76200" lvl="0" indent="0" algn="just" rtl="0">
              <a:lnSpc>
                <a:spcPct val="115000"/>
              </a:lnSpc>
              <a:spcBef>
                <a:spcPts val="0"/>
              </a:spcBef>
              <a:spcAft>
                <a:spcPts val="1000"/>
              </a:spcAft>
              <a:buSzPts val="2400"/>
              <a:buNone/>
            </a:pPr>
            <a:r>
              <a:rPr lang="en-US" sz="2000" dirty="0"/>
              <a:t>Life expectancy serves as a key indicator of health and wellbeing, directly aligning with SDG 3, which aims to ensure healthy lives and promote well-being for all at all ages. Life expectancy is a vital indicator of the overall health and wellbeing of populations worldwide, reflecting the effectiveness of healthcare systems, socioeconomic conditions, and environmental factors. It is shaped by a complex interplay of elements, including economic conditions, healthcare access, and lifestyle behaviors, which vary significantly across countries and regions. Understanding these factors is crucial for governments and international organizations seeking to design policies that improve public health outcomes and address health disparities. The dataset used in this study provides a comprehensive view of life expectancy trends across various countries from 2000 to 2015. It includes key indicators such as adult mortality rates, infant deaths, access to healthcare services (e.g., immunization rates and healthcare expenditures), economic factors (e.g., GDP), and lifestyle behaviors (e.g., alcohol consumption)</a:t>
            </a:r>
            <a:endParaRPr sz="2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Literature Review</a:t>
            </a:r>
            <a:endParaRPr/>
          </a:p>
        </p:txBody>
      </p:sp>
      <p:sp>
        <p:nvSpPr>
          <p:cNvPr id="118" name="Google Shape;118;p16"/>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Autofit/>
          </a:bodyPr>
          <a:lstStyle/>
          <a:p>
            <a:pPr marL="76200" lvl="0" indent="0" algn="l" rtl="0">
              <a:lnSpc>
                <a:spcPct val="115000"/>
              </a:lnSpc>
              <a:spcBef>
                <a:spcPts val="0"/>
              </a:spcBef>
              <a:spcAft>
                <a:spcPts val="1000"/>
              </a:spcAft>
              <a:buSzPts val="2400"/>
              <a:buNone/>
            </a:pPr>
            <a:r>
              <a:rPr lang="en-US" sz="2000" dirty="0"/>
              <a:t>Research consistently shows that socioeconomic status (SES) plays a significant role in determining life expectancy. Lower SES often correlates with poorer health outcomes, higher mortality rates, and limited access to quality healthcare. Studies indicate that as much as 30-55% of health outcomes can be attributed to social determinants such as income, education, and housing. </a:t>
            </a:r>
          </a:p>
          <a:p>
            <a:pPr marL="76200" lvl="0" indent="0" algn="l" rtl="0">
              <a:lnSpc>
                <a:spcPct val="115000"/>
              </a:lnSpc>
              <a:spcBef>
                <a:spcPts val="0"/>
              </a:spcBef>
              <a:spcAft>
                <a:spcPts val="1000"/>
              </a:spcAft>
              <a:buSzPts val="2400"/>
              <a:buNone/>
            </a:pPr>
            <a:r>
              <a:rPr lang="en-US" sz="2000" dirty="0"/>
              <a:t>[1] </a:t>
            </a:r>
            <a:r>
              <a:rPr lang="en-US" sz="2000" kern="0" dirty="0">
                <a:effectLst/>
                <a:latin typeface="Lato" panose="020F0502020204030203" pitchFamily="34" charset="0"/>
                <a:ea typeface="Lato" panose="020F0502020204030203" pitchFamily="34" charset="0"/>
                <a:cs typeface="Lato" panose="020F0502020204030203" pitchFamily="34" charset="0"/>
              </a:rPr>
              <a:t>One example is a study that used a hybrid Genetic Algorithm-Support Vector Machine (GA-SVM) model to predict life expectancy following thoracic surgeries for cancer patients [1].</a:t>
            </a:r>
            <a:endParaRPr lang="en-US" sz="2000" dirty="0">
              <a:latin typeface="Lato" panose="020F0502020204030203" pitchFamily="34" charset="0"/>
              <a:ea typeface="Lato" panose="020F0502020204030203" pitchFamily="34" charset="0"/>
              <a:cs typeface="Lato" panose="020F0502020204030203" pitchFamily="34" charset="0"/>
            </a:endParaRPr>
          </a:p>
          <a:p>
            <a:pPr marL="76200" lvl="0" indent="0" algn="l" rtl="0">
              <a:lnSpc>
                <a:spcPct val="115000"/>
              </a:lnSpc>
              <a:spcBef>
                <a:spcPts val="0"/>
              </a:spcBef>
              <a:spcAft>
                <a:spcPts val="1000"/>
              </a:spcAft>
              <a:buSzPts val="2400"/>
              <a:buNone/>
            </a:pPr>
            <a:r>
              <a:rPr lang="en-US" sz="2000" kern="0" dirty="0">
                <a:effectLst/>
                <a:latin typeface="Lato" panose="020F0502020204030203" pitchFamily="34" charset="0"/>
                <a:ea typeface="Lato" panose="020F0502020204030203" pitchFamily="34" charset="0"/>
                <a:cs typeface="Lato" panose="020F0502020204030203" pitchFamily="34" charset="0"/>
              </a:rPr>
              <a:t>Some researchers have integrated machine learning into multivariate regression techniques, using datasets with multiple socioeconomic and healthcare indicators to analyze life expectancy trends across continents [2].</a:t>
            </a:r>
            <a:endParaRPr lang="en-US" sz="20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Gaps in Related work </a:t>
            </a:r>
            <a:endParaRPr dirty="0"/>
          </a:p>
        </p:txBody>
      </p:sp>
      <p:sp>
        <p:nvSpPr>
          <p:cNvPr id="125" name="Google Shape;125;p17"/>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457200" lvl="0" indent="-381000" algn="l" rtl="0">
              <a:spcBef>
                <a:spcPts val="480"/>
              </a:spcBef>
              <a:spcAft>
                <a:spcPts val="0"/>
              </a:spcAft>
              <a:buSzPts val="2400"/>
              <a:buChar char="❏"/>
            </a:pPr>
            <a:endParaRPr sz="2800" dirty="0"/>
          </a:p>
          <a:p>
            <a:pPr marL="971550" indent="-514350">
              <a:spcBef>
                <a:spcPts val="1000"/>
              </a:spcBef>
              <a:buAutoNum type="arabicPeriod"/>
            </a:pPr>
            <a:r>
              <a:rPr lang="en-US" sz="2800" b="1" dirty="0">
                <a:effectLst/>
                <a:latin typeface="Lato" panose="020F0502020204030203" pitchFamily="34" charset="0"/>
                <a:ea typeface="Lato" panose="020F0502020204030203" pitchFamily="34" charset="0"/>
                <a:cs typeface="Lato" panose="020F0502020204030203" pitchFamily="34" charset="0"/>
              </a:rPr>
              <a:t>G</a:t>
            </a:r>
            <a:r>
              <a:rPr lang="en-US" sz="2800" b="1" dirty="0"/>
              <a:t>eneralizability Across Diverse Populations and Conditions</a:t>
            </a:r>
          </a:p>
          <a:p>
            <a:pPr marL="971550" indent="-514350">
              <a:spcBef>
                <a:spcPts val="1000"/>
              </a:spcBef>
              <a:buAutoNum type="arabicPeriod"/>
            </a:pPr>
            <a:r>
              <a:rPr lang="en-US" sz="2800" b="1" kern="0" dirty="0">
                <a:effectLst/>
                <a:latin typeface="Lato" panose="020F0502020204030203" pitchFamily="34" charset="0"/>
                <a:ea typeface="Lato" panose="020F0502020204030203" pitchFamily="34" charset="0"/>
                <a:cs typeface="Lato" panose="020F0502020204030203" pitchFamily="34" charset="0"/>
              </a:rPr>
              <a:t>Limited Focus on Emerging Economies</a:t>
            </a:r>
            <a:r>
              <a:rPr lang="en-US" sz="2800" b="1" dirty="0">
                <a:latin typeface="Lato" panose="020F0502020204030203" pitchFamily="34" charset="0"/>
                <a:ea typeface="Lato" panose="020F0502020204030203" pitchFamily="34" charset="0"/>
                <a:cs typeface="Lato" panose="020F0502020204030203" pitchFamily="34" charset="0"/>
              </a:rPr>
              <a:t>.</a:t>
            </a:r>
          </a:p>
          <a:p>
            <a:pPr indent="0">
              <a:spcBef>
                <a:spcPts val="1000"/>
              </a:spcBef>
              <a:buNone/>
            </a:pPr>
            <a:r>
              <a:rPr lang="en-US" sz="2800" b="1" dirty="0">
                <a:effectLst/>
                <a:latin typeface="Lato" panose="020F0502020204030203" pitchFamily="34" charset="0"/>
                <a:ea typeface="Lato" panose="020F0502020204030203" pitchFamily="34" charset="0"/>
                <a:cs typeface="Lato" panose="020F0502020204030203" pitchFamily="34" charset="0"/>
              </a:rPr>
              <a:t>3. </a:t>
            </a:r>
            <a:r>
              <a:rPr lang="en-US" sz="2800" b="1" kern="0" dirty="0">
                <a:effectLst/>
                <a:latin typeface="Lato" panose="020F0502020204030203" pitchFamily="34" charset="0"/>
                <a:ea typeface="Lato" panose="020F0502020204030203" pitchFamily="34" charset="0"/>
                <a:cs typeface="Lato" panose="020F0502020204030203" pitchFamily="34" charset="0"/>
              </a:rPr>
              <a:t>Role of Environmental Factors.</a:t>
            </a:r>
          </a:p>
          <a:p>
            <a:pPr indent="0">
              <a:spcBef>
                <a:spcPts val="1000"/>
              </a:spcBef>
              <a:buNone/>
            </a:pPr>
            <a:r>
              <a:rPr lang="en-US" sz="2800" b="1" dirty="0">
                <a:latin typeface="Lato" panose="020F0502020204030203" pitchFamily="34" charset="0"/>
                <a:ea typeface="Lato" panose="020F0502020204030203" pitchFamily="34" charset="0"/>
                <a:cs typeface="Lato" panose="020F0502020204030203" pitchFamily="34" charset="0"/>
              </a:rPr>
              <a:t>4. </a:t>
            </a:r>
            <a:r>
              <a:rPr lang="en-US" sz="2800" b="1" kern="0" dirty="0">
                <a:effectLst/>
                <a:latin typeface="Lato" panose="020F0502020204030203" pitchFamily="34" charset="0"/>
                <a:ea typeface="Lato" panose="020F0502020204030203" pitchFamily="34" charset="0"/>
                <a:cs typeface="Lato" panose="020F0502020204030203" pitchFamily="34" charset="0"/>
              </a:rPr>
              <a:t>Dynamic Interactions Between Variables</a:t>
            </a:r>
            <a:r>
              <a:rPr lang="en-US" sz="2800" b="1" dirty="0">
                <a:latin typeface="Lato" panose="020F0502020204030203" pitchFamily="34" charset="0"/>
                <a:ea typeface="Lato" panose="020F0502020204030203" pitchFamily="34" charset="0"/>
                <a:cs typeface="Lato" panose="020F0502020204030203" pitchFamily="34" charset="0"/>
              </a:rPr>
              <a:t>.</a:t>
            </a:r>
          </a:p>
          <a:p>
            <a:pPr indent="0">
              <a:spcBef>
                <a:spcPts val="1000"/>
              </a:spcBef>
              <a:buNone/>
            </a:pPr>
            <a:r>
              <a:rPr lang="en-US" sz="2800" b="1" dirty="0">
                <a:effectLst/>
                <a:latin typeface="Lato" panose="020F0502020204030203" pitchFamily="34" charset="0"/>
                <a:ea typeface="Lato" panose="020F0502020204030203" pitchFamily="34" charset="0"/>
                <a:cs typeface="Lato" panose="020F0502020204030203" pitchFamily="34" charset="0"/>
              </a:rPr>
              <a:t>5. </a:t>
            </a:r>
            <a:r>
              <a:rPr lang="en-US" sz="2800" b="1" kern="0" dirty="0">
                <a:effectLst/>
                <a:latin typeface="Lato" panose="020F0502020204030203" pitchFamily="34" charset="0"/>
                <a:ea typeface="Lato" panose="020F0502020204030203" pitchFamily="34" charset="0"/>
                <a:cs typeface="Lato" panose="020F0502020204030203" pitchFamily="34" charset="0"/>
              </a:rPr>
              <a:t>Data Limitations in Developing Countries</a:t>
            </a:r>
          </a:p>
          <a:p>
            <a:pPr indent="0">
              <a:spcBef>
                <a:spcPts val="1000"/>
              </a:spcBef>
              <a:buNone/>
            </a:pPr>
            <a:r>
              <a:rPr lang="en-US" sz="2800" b="1" dirty="0">
                <a:latin typeface="Lato" panose="020F0502020204030203" pitchFamily="34" charset="0"/>
                <a:ea typeface="Lato" panose="020F0502020204030203" pitchFamily="34" charset="0"/>
                <a:cs typeface="Lato" panose="020F0502020204030203" pitchFamily="34" charset="0"/>
              </a:rPr>
              <a:t>6. </a:t>
            </a:r>
            <a:r>
              <a:rPr lang="en-US" sz="2800" b="1" dirty="0">
                <a:effectLst/>
                <a:latin typeface="Lato" panose="020F0502020204030203" pitchFamily="34" charset="0"/>
                <a:ea typeface="Lato" panose="020F0502020204030203" pitchFamily="34" charset="0"/>
                <a:cs typeface="Lato" panose="020F0502020204030203" pitchFamily="34" charset="0"/>
              </a:rPr>
              <a:t>Over fitting in Linear Regression Models</a:t>
            </a:r>
            <a:endParaRPr lang="en-US" sz="2800" dirty="0">
              <a:effectLst/>
              <a:latin typeface="Lato" panose="020F0502020204030203" pitchFamily="34" charset="0"/>
              <a:ea typeface="Lato" panose="020F0502020204030203" pitchFamily="34" charset="0"/>
              <a:cs typeface="Lato" panose="020F0502020204030203" pitchFamily="34" charset="0"/>
            </a:endParaRPr>
          </a:p>
          <a:p>
            <a:pPr indent="0">
              <a:spcBef>
                <a:spcPts val="1000"/>
              </a:spcBef>
              <a:buNone/>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L="457200" lvl="0" indent="0" algn="l" rtl="0">
              <a:spcBef>
                <a:spcPts val="1000"/>
              </a:spcBef>
              <a:spcAft>
                <a:spcPts val="0"/>
              </a:spcAft>
              <a:buNone/>
            </a:pP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Problem Statement</a:t>
            </a:r>
            <a:endParaRPr/>
          </a:p>
        </p:txBody>
      </p:sp>
      <p:sp>
        <p:nvSpPr>
          <p:cNvPr id="132" name="Google Shape;132;p18"/>
          <p:cNvSpPr txBox="1">
            <a:spLocks noGrp="1"/>
          </p:cNvSpPr>
          <p:nvPr>
            <p:ph type="body" idx="1"/>
          </p:nvPr>
        </p:nvSpPr>
        <p:spPr>
          <a:xfrm>
            <a:off x="457200" y="1650162"/>
            <a:ext cx="8229600" cy="3557676"/>
          </a:xfrm>
          <a:prstGeom prst="rect">
            <a:avLst/>
          </a:prstGeom>
        </p:spPr>
        <p:txBody>
          <a:bodyPr spcFirstLastPara="1" wrap="square" lIns="91425" tIns="45700" rIns="91425" bIns="45700" anchor="t" anchorCtr="0">
            <a:normAutofit/>
          </a:bodyPr>
          <a:lstStyle/>
          <a:p>
            <a:pPr marL="0" indent="0">
              <a:buNone/>
            </a:pPr>
            <a:r>
              <a:rPr lang="en-US" sz="2000" dirty="0"/>
              <a:t>Life expectancy prediction involves complex relationships among socioeconomic, healthcare, and environmental factors. Traditional models like Linear Regression (LR) are interpretable but prone to overfitting, while ensemble methods like Random Forests and </a:t>
            </a:r>
            <a:r>
              <a:rPr lang="en-US" sz="2000" dirty="0" err="1"/>
              <a:t>XGBoost</a:t>
            </a:r>
            <a:r>
              <a:rPr lang="en-US" sz="2000" dirty="0"/>
              <a:t> improve accuracy but lack transparency. This study tackles these challenges using a multi-model approach to balance interpretability and accuracy. By integrating LR, Random Forest, and </a:t>
            </a:r>
            <a:r>
              <a:rPr lang="en-US" sz="2000" dirty="0" err="1"/>
              <a:t>XGBoost</a:t>
            </a:r>
            <a:r>
              <a:rPr lang="en-US" sz="2000" dirty="0"/>
              <a:t>, and employing LIME and SHAP for explainability, it enhances model transparency while addressing overfitting. The research aims to uncover key determinants of life expectancy and provide actionable insights, especially for underrepresented regions like emerging economies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Significance of the Project</a:t>
            </a:r>
            <a:endParaRPr dirty="0"/>
          </a:p>
        </p:txBody>
      </p:sp>
      <p:sp>
        <p:nvSpPr>
          <p:cNvPr id="139" name="Google Shape;139;p19"/>
          <p:cNvSpPr txBox="1">
            <a:spLocks noGrp="1"/>
          </p:cNvSpPr>
          <p:nvPr>
            <p:ph type="body" idx="1"/>
          </p:nvPr>
        </p:nvSpPr>
        <p:spPr>
          <a:xfrm>
            <a:off x="457200" y="1943206"/>
            <a:ext cx="8229600" cy="2649070"/>
          </a:xfrm>
          <a:prstGeom prst="rect">
            <a:avLst/>
          </a:prstGeom>
        </p:spPr>
        <p:txBody>
          <a:bodyPr spcFirstLastPara="1" wrap="square" lIns="91425" tIns="45700" rIns="91425" bIns="45700" anchor="t" anchorCtr="0">
            <a:normAutofit/>
          </a:bodyPr>
          <a:lstStyle/>
          <a:p>
            <a:pPr marL="76200" indent="0">
              <a:buNone/>
            </a:pPr>
            <a:r>
              <a:rPr lang="en-US" dirty="0"/>
              <a:t>The significance of this study lies in its potential to utilize a multi-model approach that addresses the overfitting issue in linear regression while also demystifying the black-box nature of models like Random Forests and </a:t>
            </a:r>
            <a:r>
              <a:rPr lang="en-US" dirty="0" err="1"/>
              <a:t>XGBoost</a:t>
            </a:r>
            <a:r>
              <a:rPr lang="en-US" dirty="0"/>
              <a:t>. This is achieved by employing libraries such as LIME to explain how these models generate their outputs.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ML Research Objective</a:t>
            </a:r>
            <a:endParaRPr dirty="0"/>
          </a:p>
        </p:txBody>
      </p:sp>
      <p:sp>
        <p:nvSpPr>
          <p:cNvPr id="146" name="Google Shape;146;p20"/>
          <p:cNvSpPr txBox="1">
            <a:spLocks noGrp="1"/>
          </p:cNvSpPr>
          <p:nvPr>
            <p:ph type="body" idx="1"/>
          </p:nvPr>
        </p:nvSpPr>
        <p:spPr>
          <a:xfrm>
            <a:off x="457200" y="938400"/>
            <a:ext cx="8229600" cy="4981200"/>
          </a:xfrm>
          <a:prstGeom prst="rect">
            <a:avLst/>
          </a:prstGeom>
        </p:spPr>
        <p:txBody>
          <a:bodyPr spcFirstLastPara="1" wrap="square" lIns="91425" tIns="45700" rIns="91425" bIns="45700" anchor="t" anchorCtr="0">
            <a:normAutofit/>
          </a:bodyPr>
          <a:lstStyle/>
          <a:p>
            <a:pPr marL="457200" lvl="0" indent="-381000" algn="l" rtl="0">
              <a:spcBef>
                <a:spcPts val="480"/>
              </a:spcBef>
              <a:spcAft>
                <a:spcPts val="0"/>
              </a:spcAft>
              <a:buClr>
                <a:schemeClr val="dk1"/>
              </a:buClr>
              <a:buSzPts val="2400"/>
              <a:buChar char="❏"/>
            </a:pPr>
            <a:endParaRPr sz="3600" dirty="0">
              <a:solidFill>
                <a:schemeClr val="dk1"/>
              </a:solidFill>
              <a:latin typeface="Lato" panose="020F0502020204030203" pitchFamily="34" charset="0"/>
              <a:ea typeface="Lato" panose="020F0502020204030203" pitchFamily="34" charset="0"/>
              <a:cs typeface="Lato" panose="020F0502020204030203" pitchFamily="34" charset="0"/>
            </a:endParaRPr>
          </a:p>
          <a:p>
            <a:pPr marL="0" marR="0" indent="0">
              <a:buNone/>
            </a:pPr>
            <a:r>
              <a:rPr lang="en-US" sz="2000" b="1" dirty="0">
                <a:effectLst/>
                <a:latin typeface="Lato" panose="020F0502020204030203" pitchFamily="34" charset="0"/>
                <a:ea typeface="Lato" panose="020F0502020204030203" pitchFamily="34" charset="0"/>
                <a:cs typeface="Lato" panose="020F0502020204030203" pitchFamily="34" charset="0"/>
              </a:rPr>
              <a:t>This project aims to develop a multi-model approach to predict life expectancy by utilizing Linear Regression, Random Forest model and </a:t>
            </a:r>
            <a:r>
              <a:rPr lang="en-US" sz="2000" b="1" dirty="0" err="1">
                <a:effectLst/>
                <a:latin typeface="Lato" panose="020F0502020204030203" pitchFamily="34" charset="0"/>
                <a:ea typeface="Lato" panose="020F0502020204030203" pitchFamily="34" charset="0"/>
                <a:cs typeface="Lato" panose="020F0502020204030203" pitchFamily="34" charset="0"/>
              </a:rPr>
              <a:t>XGBoost</a:t>
            </a:r>
            <a:r>
              <a:rPr lang="en-US" sz="2000" b="1" dirty="0">
                <a:effectLst/>
                <a:latin typeface="Lato" panose="020F0502020204030203" pitchFamily="34" charset="0"/>
                <a:ea typeface="Lato" panose="020F0502020204030203" pitchFamily="34" charset="0"/>
                <a:cs typeface="Lato" panose="020F0502020204030203" pitchFamily="34" charset="0"/>
              </a:rPr>
              <a:t>.</a:t>
            </a:r>
          </a:p>
          <a:p>
            <a:pPr marL="457200" lvl="0" indent="0" algn="l" rtl="0">
              <a:spcBef>
                <a:spcPts val="1000"/>
              </a:spcBef>
              <a:spcAft>
                <a:spcPts val="0"/>
              </a:spcAft>
              <a:buNone/>
            </a:pPr>
            <a:endParaRPr lang="en-US" sz="2000" kern="0" dirty="0">
              <a:effectLst/>
              <a:latin typeface="Lato" panose="020F0502020204030203" pitchFamily="34" charset="0"/>
              <a:ea typeface="Lato" panose="020F0502020204030203" pitchFamily="34" charset="0"/>
              <a:cs typeface="Lato" panose="020F0502020204030203" pitchFamily="34" charset="0"/>
            </a:endParaRPr>
          </a:p>
          <a:p>
            <a:pPr marL="800100" lvl="1" indent="-342900">
              <a:lnSpc>
                <a:spcPct val="107000"/>
              </a:lnSpc>
              <a:spcBef>
                <a:spcPts val="0"/>
              </a:spcBef>
              <a:spcAft>
                <a:spcPts val="800"/>
              </a:spcAft>
              <a:buFont typeface="+mj-lt"/>
              <a:buAutoNum type="romanUcPeriod"/>
            </a:pPr>
            <a:r>
              <a:rPr lang="en-US" sz="2000" b="1" dirty="0">
                <a:solidFill>
                  <a:schemeClr val="tx1"/>
                </a:solidFill>
                <a:effectLst/>
                <a:latin typeface="Lato" panose="020F0502020204030203" pitchFamily="34" charset="0"/>
                <a:ea typeface="Lato" panose="020F0502020204030203" pitchFamily="34" charset="0"/>
                <a:cs typeface="Lato" panose="020F0502020204030203" pitchFamily="34" charset="0"/>
              </a:rPr>
              <a:t>Linear Regression</a:t>
            </a:r>
            <a:r>
              <a:rPr lang="en-US" sz="2000" dirty="0">
                <a:solidFill>
                  <a:schemeClr val="tx1"/>
                </a:solidFill>
                <a:effectLst/>
                <a:latin typeface="Lato" panose="020F0502020204030203" pitchFamily="34" charset="0"/>
                <a:ea typeface="Lato" panose="020F0502020204030203" pitchFamily="34" charset="0"/>
                <a:cs typeface="Lato" panose="020F0502020204030203" pitchFamily="34" charset="0"/>
              </a:rPr>
              <a:t> will provide a baseline, interpretable model that highlights direct relationships between variables such as GDP, healthcare expenditure, and immunization rates with life expectancy.</a:t>
            </a:r>
          </a:p>
          <a:p>
            <a:pPr marL="800100" lvl="1" indent="-342900">
              <a:lnSpc>
                <a:spcPct val="107000"/>
              </a:lnSpc>
              <a:spcBef>
                <a:spcPts val="0"/>
              </a:spcBef>
              <a:spcAft>
                <a:spcPts val="800"/>
              </a:spcAft>
              <a:buFont typeface="+mj-lt"/>
              <a:buAutoNum type="romanUcPeriod"/>
            </a:pPr>
            <a:r>
              <a:rPr lang="en-US" sz="2000" b="1" dirty="0">
                <a:solidFill>
                  <a:schemeClr val="tx1"/>
                </a:solidFill>
                <a:effectLst/>
                <a:latin typeface="Lato" panose="020F0502020204030203" pitchFamily="34" charset="0"/>
                <a:ea typeface="Lato" panose="020F0502020204030203" pitchFamily="34" charset="0"/>
                <a:cs typeface="Lato" panose="020F0502020204030203" pitchFamily="34" charset="0"/>
              </a:rPr>
              <a:t>Random Forest and </a:t>
            </a:r>
            <a:r>
              <a:rPr lang="en-US" sz="2000" b="1" dirty="0" err="1">
                <a:solidFill>
                  <a:schemeClr val="tx1"/>
                </a:solidFill>
                <a:effectLst/>
                <a:latin typeface="Lato" panose="020F0502020204030203" pitchFamily="34" charset="0"/>
                <a:ea typeface="Lato" panose="020F0502020204030203" pitchFamily="34" charset="0"/>
                <a:cs typeface="Lato" panose="020F0502020204030203" pitchFamily="34" charset="0"/>
              </a:rPr>
              <a:t>XGBoost</a:t>
            </a:r>
            <a:r>
              <a:rPr lang="en-US" sz="2000" dirty="0">
                <a:solidFill>
                  <a:schemeClr val="tx1"/>
                </a:solidFill>
                <a:effectLst/>
                <a:latin typeface="Lato" panose="020F0502020204030203" pitchFamily="34" charset="0"/>
                <a:ea typeface="Lato" panose="020F0502020204030203" pitchFamily="34" charset="0"/>
                <a:cs typeface="Lato" panose="020F0502020204030203" pitchFamily="34" charset="0"/>
              </a:rPr>
              <a:t> will complement this by capturing complex, non-linear interactions between variables, improving predictive accuracy, and ranking the importance of each feature.</a:t>
            </a:r>
          </a:p>
          <a:p>
            <a:pPr marL="457200" lvl="0" indent="0" algn="l" rtl="0">
              <a:spcBef>
                <a:spcPts val="1000"/>
              </a:spcBef>
              <a:spcAft>
                <a:spcPts val="0"/>
              </a:spcAft>
              <a:buNone/>
            </a:pPr>
            <a:endParaRPr sz="3600" dirty="0">
              <a:solidFill>
                <a:schemeClr val="dk1"/>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48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Research Questions</a:t>
            </a:r>
            <a:endParaRPr dirty="0"/>
          </a:p>
        </p:txBody>
      </p:sp>
      <p:sp>
        <p:nvSpPr>
          <p:cNvPr id="153" name="Google Shape;153;p21"/>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lnSpcReduction="10000"/>
          </a:bodyPr>
          <a:lstStyle/>
          <a:p>
            <a:pPr marL="457200" lvl="0" indent="-381000" algn="l" rtl="0">
              <a:spcBef>
                <a:spcPts val="480"/>
              </a:spcBef>
              <a:spcAft>
                <a:spcPts val="0"/>
              </a:spcAft>
              <a:buClr>
                <a:schemeClr val="dk1"/>
              </a:buClr>
              <a:buSzPts val="2400"/>
              <a:buChar char="❑"/>
            </a:pPr>
            <a:endParaRPr sz="2800" dirty="0">
              <a:solidFill>
                <a:schemeClr val="dk1"/>
              </a:solidFill>
            </a:endParaRPr>
          </a:p>
          <a:p>
            <a:pPr indent="0">
              <a:spcBef>
                <a:spcPts val="1000"/>
              </a:spcBef>
              <a:buNone/>
            </a:pPr>
            <a:r>
              <a:rPr lang="en-US" sz="3200" dirty="0">
                <a:solidFill>
                  <a:schemeClr val="dk1"/>
                </a:solidFill>
                <a:latin typeface="Lato" panose="020F0502020204030203" pitchFamily="34" charset="0"/>
                <a:ea typeface="Lato" panose="020F0502020204030203" pitchFamily="34" charset="0"/>
                <a:cs typeface="Lato" panose="020F0502020204030203" pitchFamily="34" charset="0"/>
              </a:rPr>
              <a:t>1. </a:t>
            </a:r>
            <a:r>
              <a:rPr lang="en-US" dirty="0">
                <a:effectLst/>
                <a:latin typeface="Lato" panose="020F0502020204030203" pitchFamily="34" charset="0"/>
                <a:ea typeface="Lato" panose="020F0502020204030203" pitchFamily="34" charset="0"/>
                <a:cs typeface="Lato" panose="020F0502020204030203" pitchFamily="34" charset="0"/>
              </a:rPr>
              <a:t>How do socioeconomic, healthcare, and environmental factors contribute to predicting life expectancy, and can a linear regression model effectively capture these relationships?</a:t>
            </a:r>
          </a:p>
          <a:p>
            <a:pPr indent="0">
              <a:spcBef>
                <a:spcPts val="1000"/>
              </a:spcBef>
              <a:buNone/>
            </a:pPr>
            <a:r>
              <a:rPr lang="en-US" sz="3200" dirty="0">
                <a:solidFill>
                  <a:schemeClr val="dk1"/>
                </a:solidFill>
                <a:latin typeface="Lato" panose="020F0502020204030203" pitchFamily="34" charset="0"/>
                <a:ea typeface="Lato" panose="020F0502020204030203" pitchFamily="34" charset="0"/>
                <a:cs typeface="Lato" panose="020F0502020204030203" pitchFamily="34" charset="0"/>
              </a:rPr>
              <a:t>2. </a:t>
            </a:r>
            <a:r>
              <a:rPr lang="en-US" dirty="0">
                <a:effectLst/>
                <a:latin typeface="Lato" panose="020F0502020204030203" pitchFamily="34" charset="0"/>
                <a:ea typeface="Lato" panose="020F0502020204030203" pitchFamily="34" charset="0"/>
                <a:cs typeface="Lato" panose="020F0502020204030203" pitchFamily="34" charset="0"/>
              </a:rPr>
              <a:t>Can Random Forests improve the predictive accuracy of life expectancy models by capturing non-linear relationships between healthcare, demographic, and socioeconomic factors?</a:t>
            </a:r>
          </a:p>
          <a:p>
            <a:pPr indent="0">
              <a:spcBef>
                <a:spcPts val="1000"/>
              </a:spcBef>
              <a:buNone/>
            </a:pPr>
            <a:r>
              <a:rPr lang="en-US" sz="3200" dirty="0">
                <a:solidFill>
                  <a:schemeClr val="dk1"/>
                </a:solidFill>
                <a:latin typeface="Lato" panose="020F0502020204030203" pitchFamily="34" charset="0"/>
                <a:ea typeface="Lato" panose="020F0502020204030203" pitchFamily="34" charset="0"/>
                <a:cs typeface="Lato" panose="020F0502020204030203" pitchFamily="34" charset="0"/>
              </a:rPr>
              <a:t>3. </a:t>
            </a:r>
            <a:r>
              <a:rPr lang="en-US" dirty="0">
                <a:effectLst/>
                <a:latin typeface="Lato" panose="020F0502020204030203" pitchFamily="34" charset="0"/>
                <a:ea typeface="Lato" panose="020F0502020204030203" pitchFamily="34" charset="0"/>
                <a:cs typeface="Lato" panose="020F0502020204030203" pitchFamily="34" charset="0"/>
              </a:rPr>
              <a:t>Which factors are most important in predicting life expectancy, and how do their contributions vary between linear regression and Random Forest models?</a:t>
            </a:r>
          </a:p>
          <a:p>
            <a:pPr marL="457200" lvl="0" indent="0" algn="l" rtl="0">
              <a:spcBef>
                <a:spcPts val="1000"/>
              </a:spcBef>
              <a:spcAft>
                <a:spcPts val="0"/>
              </a:spcAft>
              <a:buNone/>
            </a:pPr>
            <a:endParaRPr sz="2800" dirty="0">
              <a:solidFill>
                <a:schemeClr val="dk1"/>
              </a:solidFill>
            </a:endParaRPr>
          </a:p>
          <a:p>
            <a:pPr marL="457200" lvl="0" indent="0" algn="l" rtl="0">
              <a:spcBef>
                <a:spcPts val="1000"/>
              </a:spcBef>
              <a:spcAft>
                <a:spcPts val="1000"/>
              </a:spcAft>
              <a:buNone/>
            </a:pPr>
            <a:endParaRPr sz="2800"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1420</Words>
  <Application>Microsoft Office PowerPoint</Application>
  <PresentationFormat>On-screen Show (4:3)</PresentationFormat>
  <Paragraphs>103</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Lato</vt:lpstr>
      <vt:lpstr>Verdana</vt:lpstr>
      <vt:lpstr>Century Gothic</vt:lpstr>
      <vt:lpstr>Calibri</vt:lpstr>
      <vt:lpstr>Arial</vt:lpstr>
      <vt:lpstr>Office Theme</vt:lpstr>
      <vt:lpstr>PowerPoint Presentation</vt:lpstr>
      <vt:lpstr>Introduction</vt:lpstr>
      <vt:lpstr>Background</vt:lpstr>
      <vt:lpstr>Literature Review</vt:lpstr>
      <vt:lpstr>Gaps in Related work </vt:lpstr>
      <vt:lpstr>Problem Statement</vt:lpstr>
      <vt:lpstr>Significance of the Project</vt:lpstr>
      <vt:lpstr>ML Research Objective</vt:lpstr>
      <vt:lpstr>Research Questions</vt:lpstr>
      <vt:lpstr>Dataset Description</vt:lpstr>
      <vt:lpstr>Dataset Features and Shape</vt:lpstr>
      <vt:lpstr>Methodology</vt:lpstr>
      <vt:lpstr>Data Cleaning and Preprocessing</vt:lpstr>
      <vt:lpstr>Data Cleaning and Preprocessing…</vt:lpstr>
      <vt:lpstr>Univariate Analysis Visuals</vt:lpstr>
      <vt:lpstr>Bivariate Analysis Visuals</vt:lpstr>
      <vt:lpstr>Multivariate Analysis Visuals</vt:lpstr>
      <vt:lpstr>Model Results</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Andrew Peters Okello</dc:creator>
  <cp:lastModifiedBy>Andrew  Peters Okello</cp:lastModifiedBy>
  <cp:revision>33</cp:revision>
  <dcterms:modified xsi:type="dcterms:W3CDTF">2024-12-10T16:15:12Z</dcterms:modified>
</cp:coreProperties>
</file>