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sldIdLst>
    <p:sldId id="256" r:id="rId2"/>
    <p:sldId id="257" r:id="rId3"/>
    <p:sldId id="279" r:id="rId4"/>
    <p:sldId id="274" r:id="rId5"/>
    <p:sldId id="275" r:id="rId6"/>
    <p:sldId id="276" r:id="rId7"/>
    <p:sldId id="295" r:id="rId8"/>
    <p:sldId id="267" r:id="rId9"/>
    <p:sldId id="301" r:id="rId10"/>
    <p:sldId id="260" r:id="rId11"/>
    <p:sldId id="293" r:id="rId12"/>
    <p:sldId id="284" r:id="rId13"/>
    <p:sldId id="292" r:id="rId14"/>
    <p:sldId id="300" r:id="rId15"/>
    <p:sldId id="298" r:id="rId16"/>
    <p:sldId id="270" r:id="rId17"/>
    <p:sldId id="29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bg2">
        <a:lumMod val="50000"/>
      </a:schemeClr>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p:cViewPr varScale="1">
        <p:scale>
          <a:sx n="84" d="100"/>
          <a:sy n="84" d="100"/>
        </p:scale>
        <p:origin x="1416"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EEB2E-221C-4A4E-9F92-05CC208391FB}" type="datetimeFigureOut">
              <a:rPr lang="en-US" smtClean="0"/>
              <a:t>9/25/2021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3D74A-14E7-41EA-9A0D-A48D68BFC9E0}" type="slidenum">
              <a:rPr lang="en-US" smtClean="0"/>
              <a:t>‹#›</a:t>
            </a:fld>
            <a:endParaRPr lang="en-US"/>
          </a:p>
        </p:txBody>
      </p:sp>
    </p:spTree>
    <p:extLst>
      <p:ext uri="{BB962C8B-B14F-4D97-AF65-F5344CB8AC3E}">
        <p14:creationId xmlns:p14="http://schemas.microsoft.com/office/powerpoint/2010/main" val="7731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9/25/2021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9/25/2021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0"/>
            <a:ext cx="8458200" cy="5867399"/>
          </a:xfrm>
        </p:spPr>
        <p:txBody>
          <a:bodyPr>
            <a:normAutofit fontScale="90000"/>
          </a:bodyPr>
          <a:lstStyle/>
          <a:p>
            <a:pPr lvl="0" algn="l"/>
            <a:r>
              <a:rPr lang="en-US" sz="4400" b="1" dirty="0" smtClean="0">
                <a:solidFill>
                  <a:schemeClr val="bg1"/>
                </a:solidFill>
              </a:rPr>
              <a:t>Project Title:</a:t>
            </a:r>
            <a:r>
              <a:rPr lang="en-US" b="1" dirty="0" smtClean="0">
                <a:solidFill>
                  <a:schemeClr val="bg1"/>
                </a:solidFill>
              </a:rPr>
              <a:t/>
            </a:r>
            <a:br>
              <a:rPr lang="en-US" b="1" dirty="0" smtClean="0">
                <a:solidFill>
                  <a:schemeClr val="bg1"/>
                </a:solidFill>
              </a:rPr>
            </a:br>
            <a:r>
              <a:rPr lang="en-US" sz="3600" b="1" dirty="0" smtClean="0">
                <a:solidFill>
                  <a:srgbClr val="0070C0"/>
                </a:solidFill>
              </a:rPr>
              <a:t>“</a:t>
            </a:r>
            <a:r>
              <a:rPr lang="en-US" sz="3600" dirty="0">
                <a:solidFill>
                  <a:srgbClr val="002060"/>
                </a:solidFill>
                <a:effectLst/>
              </a:rPr>
              <a:t>Online Password </a:t>
            </a:r>
            <a:r>
              <a:rPr lang="en-US" sz="3600" dirty="0" smtClean="0">
                <a:solidFill>
                  <a:srgbClr val="002060"/>
                </a:solidFill>
                <a:effectLst/>
              </a:rPr>
              <a:t>Management System</a:t>
            </a:r>
            <a:r>
              <a:rPr lang="en-US" sz="3600" b="1" dirty="0" smtClean="0">
                <a:solidFill>
                  <a:srgbClr val="0070C0"/>
                </a:solidFill>
              </a:rPr>
              <a:t>”</a:t>
            </a:r>
            <a:r>
              <a:rPr lang="en-US" sz="2000" b="1" dirty="0" smtClean="0">
                <a:solidFill>
                  <a:srgbClr val="0070C0"/>
                </a:solidFill>
              </a:rPr>
              <a:t/>
            </a:r>
            <a:br>
              <a:rPr lang="en-US" sz="2000" b="1" dirty="0" smtClean="0">
                <a:solidFill>
                  <a:srgbClr val="0070C0"/>
                </a:solidFill>
              </a:rPr>
            </a:br>
            <a:r>
              <a:rPr lang="en-US" sz="1300" b="1" dirty="0" smtClean="0">
                <a:solidFill>
                  <a:srgbClr val="0070C0"/>
                </a:solidFill>
              </a:rPr>
              <a:t/>
            </a:r>
            <a:br>
              <a:rPr lang="en-US" sz="1300" b="1" dirty="0" smtClean="0">
                <a:solidFill>
                  <a:srgbClr val="0070C0"/>
                </a:solidFill>
              </a:rPr>
            </a:br>
            <a:r>
              <a:rPr lang="en-US" sz="2800" b="1" dirty="0" smtClean="0">
                <a:solidFill>
                  <a:schemeClr val="bg1"/>
                </a:solidFill>
              </a:rPr>
              <a:t>Submitted By:</a:t>
            </a:r>
            <a:r>
              <a:rPr lang="en-US" sz="2800" dirty="0">
                <a:solidFill>
                  <a:schemeClr val="bg1"/>
                </a:solidFill>
              </a:rPr>
              <a:t/>
            </a:r>
            <a:br>
              <a:rPr lang="en-US" sz="2800" dirty="0">
                <a:solidFill>
                  <a:schemeClr val="bg1"/>
                </a:solidFill>
              </a:rPr>
            </a:br>
            <a:r>
              <a:rPr lang="en-US" sz="2800" dirty="0" smtClean="0">
                <a:solidFill>
                  <a:schemeClr val="bg1"/>
                </a:solidFill>
              </a:rPr>
              <a:t>1. </a:t>
            </a:r>
            <a:r>
              <a:rPr lang="en-US" sz="2800" dirty="0" err="1" smtClean="0">
                <a:solidFill>
                  <a:schemeClr val="bg1"/>
                </a:solidFill>
              </a:rPr>
              <a:t>Naorem</a:t>
            </a:r>
            <a:r>
              <a:rPr lang="en-US" sz="2800" dirty="0" smtClean="0">
                <a:solidFill>
                  <a:schemeClr val="bg1"/>
                </a:solidFill>
              </a:rPr>
              <a:t> </a:t>
            </a:r>
            <a:r>
              <a:rPr lang="en-US" sz="2800" dirty="0" err="1" smtClean="0">
                <a:solidFill>
                  <a:schemeClr val="bg1"/>
                </a:solidFill>
              </a:rPr>
              <a:t>Tamphasana</a:t>
            </a:r>
            <a:r>
              <a:rPr lang="en-US" sz="2800" dirty="0" smtClean="0">
                <a:solidFill>
                  <a:schemeClr val="bg1"/>
                </a:solidFill>
              </a:rPr>
              <a:t> (Roll no. 1097)</a:t>
            </a:r>
            <a:br>
              <a:rPr lang="en-US" sz="2800" dirty="0" smtClean="0">
                <a:solidFill>
                  <a:schemeClr val="bg1"/>
                </a:solidFill>
              </a:rPr>
            </a:br>
            <a:r>
              <a:rPr lang="en-US" sz="2800" dirty="0" smtClean="0">
                <a:solidFill>
                  <a:schemeClr val="bg1"/>
                </a:solidFill>
              </a:rPr>
              <a:t>2. </a:t>
            </a:r>
            <a:r>
              <a:rPr lang="en-US" sz="2800" dirty="0" err="1" smtClean="0">
                <a:solidFill>
                  <a:schemeClr val="bg1"/>
                </a:solidFill>
              </a:rPr>
              <a:t>Keithellakpam</a:t>
            </a:r>
            <a:r>
              <a:rPr lang="en-US" sz="2800" dirty="0" smtClean="0">
                <a:solidFill>
                  <a:schemeClr val="bg1"/>
                </a:solidFill>
              </a:rPr>
              <a:t> Oken (Roll </a:t>
            </a:r>
            <a:r>
              <a:rPr lang="en-US" sz="2800" dirty="0">
                <a:solidFill>
                  <a:schemeClr val="bg1"/>
                </a:solidFill>
              </a:rPr>
              <a:t>no. </a:t>
            </a:r>
            <a:r>
              <a:rPr lang="en-US" sz="2800" dirty="0" smtClean="0">
                <a:solidFill>
                  <a:schemeClr val="bg1"/>
                </a:solidFill>
              </a:rPr>
              <a:t>1098)</a:t>
            </a:r>
            <a:br>
              <a:rPr lang="en-US" sz="2800" dirty="0" smtClean="0">
                <a:solidFill>
                  <a:schemeClr val="bg1"/>
                </a:solidFill>
              </a:rPr>
            </a:br>
            <a:r>
              <a:rPr lang="en-US" sz="2800" dirty="0" smtClean="0">
                <a:solidFill>
                  <a:schemeClr val="bg1"/>
                </a:solidFill>
              </a:rPr>
              <a:t>3. </a:t>
            </a:r>
            <a:r>
              <a:rPr lang="en-US" sz="2800" dirty="0" err="1" smtClean="0">
                <a:solidFill>
                  <a:schemeClr val="bg1"/>
                </a:solidFill>
              </a:rPr>
              <a:t>Wigabou</a:t>
            </a:r>
            <a:r>
              <a:rPr lang="en-US" sz="2800" dirty="0" smtClean="0">
                <a:solidFill>
                  <a:schemeClr val="bg1"/>
                </a:solidFill>
              </a:rPr>
              <a:t> </a:t>
            </a:r>
            <a:r>
              <a:rPr lang="en-US" sz="2800" dirty="0" err="1" smtClean="0">
                <a:solidFill>
                  <a:schemeClr val="bg1"/>
                </a:solidFill>
              </a:rPr>
              <a:t>Abonmei</a:t>
            </a:r>
            <a:r>
              <a:rPr lang="en-US" sz="2800" dirty="0" smtClean="0">
                <a:solidFill>
                  <a:schemeClr val="bg1"/>
                </a:solidFill>
              </a:rPr>
              <a:t> (Roll no. 1099)</a:t>
            </a:r>
            <a:r>
              <a:rPr lang="en-US" sz="2800" dirty="0">
                <a:solidFill>
                  <a:schemeClr val="bg1"/>
                </a:solidFill>
              </a:rPr>
              <a:t/>
            </a:r>
            <a:br>
              <a:rPr lang="en-US" sz="2800" dirty="0">
                <a:solidFill>
                  <a:schemeClr val="bg1"/>
                </a:solidFill>
              </a:rPr>
            </a:br>
            <a:r>
              <a:rPr lang="en-US" sz="2800" dirty="0" smtClean="0">
                <a:solidFill>
                  <a:schemeClr val="bg1"/>
                </a:solidFill>
              </a:rPr>
              <a:t>4. </a:t>
            </a:r>
            <a:r>
              <a:rPr lang="en-US" sz="2800" dirty="0" err="1" smtClean="0">
                <a:solidFill>
                  <a:schemeClr val="bg1"/>
                </a:solidFill>
              </a:rPr>
              <a:t>Phanjoubam</a:t>
            </a:r>
            <a:r>
              <a:rPr lang="en-US" sz="2800" dirty="0" smtClean="0">
                <a:solidFill>
                  <a:schemeClr val="bg1"/>
                </a:solidFill>
              </a:rPr>
              <a:t> </a:t>
            </a:r>
            <a:r>
              <a:rPr lang="en-US" sz="2800" dirty="0" err="1" smtClean="0">
                <a:solidFill>
                  <a:schemeClr val="bg1"/>
                </a:solidFill>
              </a:rPr>
              <a:t>Manjit</a:t>
            </a:r>
            <a:r>
              <a:rPr lang="en-US" sz="2800" dirty="0" smtClean="0">
                <a:solidFill>
                  <a:schemeClr val="bg1"/>
                </a:solidFill>
              </a:rPr>
              <a:t> (Roll no. 1100)</a:t>
            </a:r>
            <a:br>
              <a:rPr lang="en-US" sz="2800" dirty="0" smtClean="0">
                <a:solidFill>
                  <a:schemeClr val="bg1"/>
                </a:solidFill>
              </a:rPr>
            </a:br>
            <a:r>
              <a:rPr lang="en-US" sz="2800" dirty="0" smtClean="0">
                <a:solidFill>
                  <a:schemeClr val="bg1"/>
                </a:solidFill>
              </a:rPr>
              <a:t>5. Jackson </a:t>
            </a:r>
            <a:r>
              <a:rPr lang="en-US" sz="2800" dirty="0" err="1" smtClean="0">
                <a:solidFill>
                  <a:schemeClr val="bg1"/>
                </a:solidFill>
              </a:rPr>
              <a:t>Yanglem</a:t>
            </a:r>
            <a:r>
              <a:rPr lang="en-US" sz="2800" dirty="0" smtClean="0">
                <a:solidFill>
                  <a:schemeClr val="bg1"/>
                </a:solidFill>
              </a:rPr>
              <a:t> (Roll no. 1101)</a:t>
            </a:r>
            <a:br>
              <a:rPr lang="en-US" sz="2800" dirty="0" smtClean="0">
                <a:solidFill>
                  <a:schemeClr val="bg1"/>
                </a:solidFill>
              </a:rPr>
            </a:br>
            <a:r>
              <a:rPr lang="en-US" dirty="0" smtClean="0">
                <a:solidFill>
                  <a:schemeClr val="bg1"/>
                </a:solidFill>
              </a:rPr>
              <a:t>Guided by: </a:t>
            </a:r>
            <a:br>
              <a:rPr lang="en-US" dirty="0" smtClean="0">
                <a:solidFill>
                  <a:schemeClr val="bg1"/>
                </a:solidFill>
              </a:rPr>
            </a:br>
            <a:r>
              <a:rPr lang="en-US" sz="3600" dirty="0" err="1" smtClean="0">
                <a:solidFill>
                  <a:schemeClr val="bg1"/>
                </a:solidFill>
              </a:rPr>
              <a:t>Lairenjam</a:t>
            </a:r>
            <a:r>
              <a:rPr lang="en-US" sz="3600" dirty="0" smtClean="0">
                <a:solidFill>
                  <a:schemeClr val="bg1"/>
                </a:solidFill>
              </a:rPr>
              <a:t> </a:t>
            </a:r>
            <a:r>
              <a:rPr lang="en-US" sz="3600" dirty="0" err="1" smtClean="0">
                <a:solidFill>
                  <a:schemeClr val="bg1"/>
                </a:solidFill>
              </a:rPr>
              <a:t>Ithoi</a:t>
            </a:r>
            <a:r>
              <a:rPr lang="en-US" sz="3600" dirty="0" smtClean="0">
                <a:solidFill>
                  <a:schemeClr val="bg1"/>
                </a:solidFill>
              </a:rPr>
              <a:t> </a:t>
            </a:r>
            <a:r>
              <a:rPr lang="en-US" sz="3600" dirty="0" err="1" smtClean="0">
                <a:solidFill>
                  <a:schemeClr val="bg1"/>
                </a:solidFill>
              </a:rPr>
              <a:t>Chanu</a:t>
            </a:r>
            <a:r>
              <a:rPr lang="en-US" sz="3600" dirty="0" smtClean="0">
                <a:solidFill>
                  <a:schemeClr val="bg1"/>
                </a:solidFill>
              </a:rPr>
              <a:t/>
            </a:r>
            <a:br>
              <a:rPr lang="en-US" sz="3600" dirty="0" smtClean="0">
                <a:solidFill>
                  <a:schemeClr val="bg1"/>
                </a:solidFill>
              </a:rPr>
            </a:br>
            <a:r>
              <a:rPr lang="en-US" sz="3600" dirty="0" smtClean="0">
                <a:solidFill>
                  <a:schemeClr val="bg1"/>
                </a:solidFill>
              </a:rPr>
              <a:t>Scientist-C, </a:t>
            </a:r>
            <a:r>
              <a:rPr lang="en-US" sz="3600" dirty="0" err="1" smtClean="0">
                <a:solidFill>
                  <a:schemeClr val="bg1"/>
                </a:solidFill>
              </a:rPr>
              <a:t>Nielit</a:t>
            </a:r>
            <a:r>
              <a:rPr lang="en-US" sz="3600" dirty="0" smtClean="0">
                <a:solidFill>
                  <a:schemeClr val="bg1"/>
                </a:solidFill>
              </a:rPr>
              <a:t> </a:t>
            </a:r>
            <a:r>
              <a:rPr lang="en-US" sz="3600" dirty="0" err="1" smtClean="0">
                <a:solidFill>
                  <a:schemeClr val="bg1"/>
                </a:solidFill>
              </a:rPr>
              <a:t>Imphal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988"/>
    </mc:Choice>
    <mc:Fallback xmlns="">
      <p:transition spd="slow" advTm="698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838200"/>
            <a:ext cx="2286000" cy="369332"/>
          </a:xfrm>
          <a:prstGeom prst="rect">
            <a:avLst/>
          </a:prstGeom>
          <a:noFill/>
        </p:spPr>
        <p:txBody>
          <a:bodyPr wrap="square" rtlCol="0">
            <a:spAutoFit/>
          </a:bodyPr>
          <a:lstStyle/>
          <a:p>
            <a:r>
              <a:rPr lang="en-US" dirty="0" smtClean="0">
                <a:solidFill>
                  <a:schemeClr val="bg1"/>
                </a:solidFill>
              </a:rPr>
              <a:t>Context Diagram</a:t>
            </a:r>
            <a:endParaRPr lang="en-US" dirty="0">
              <a:solidFill>
                <a:schemeClr val="bg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14400" y="1371600"/>
            <a:ext cx="7086600" cy="4495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914400"/>
            <a:ext cx="2286000" cy="369332"/>
          </a:xfrm>
          <a:prstGeom prst="rect">
            <a:avLst/>
          </a:prstGeom>
          <a:noFill/>
        </p:spPr>
        <p:txBody>
          <a:bodyPr wrap="square" rtlCol="0">
            <a:spAutoFit/>
          </a:bodyPr>
          <a:lstStyle/>
          <a:p>
            <a:r>
              <a:rPr lang="en-US" dirty="0" smtClean="0"/>
              <a:t>Data Flow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83732"/>
            <a:ext cx="7086600" cy="5181076"/>
          </a:xfrm>
          <a:prstGeom prst="rect">
            <a:avLst/>
          </a:prstGeom>
        </p:spPr>
      </p:pic>
    </p:spTree>
    <p:extLst>
      <p:ext uri="{BB962C8B-B14F-4D97-AF65-F5344CB8AC3E}">
        <p14:creationId xmlns:p14="http://schemas.microsoft.com/office/powerpoint/2010/main" val="2873301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838200"/>
            <a:ext cx="1600200" cy="381000"/>
          </a:xfrm>
          <a:prstGeom prst="rect">
            <a:avLst/>
          </a:prstGeom>
          <a:noFill/>
        </p:spPr>
        <p:txBody>
          <a:bodyPr wrap="square" rtlCol="0">
            <a:spAutoFit/>
          </a:bodyPr>
          <a:lstStyle/>
          <a:p>
            <a:r>
              <a:rPr lang="en-US" dirty="0" smtClean="0"/>
              <a:t>ER-Diagram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71600"/>
            <a:ext cx="8371417" cy="4800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2971800" y="685800"/>
            <a:ext cx="3083986"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Database Design-Table Structures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533400" y="1115574"/>
            <a:ext cx="1371466" cy="369332"/>
          </a:xfrm>
          <a:prstGeom prst="rect">
            <a:avLst/>
          </a:prstGeom>
          <a:noFill/>
        </p:spPr>
        <p:txBody>
          <a:bodyPr wrap="none" rtlCol="0">
            <a:spAutoFit/>
          </a:bodyPr>
          <a:lstStyle/>
          <a:p>
            <a:r>
              <a:rPr lang="en-US" dirty="0" smtClean="0"/>
              <a:t>Table1: User</a:t>
            </a:r>
            <a:endParaRPr lang="en-US" dirty="0"/>
          </a:p>
        </p:txBody>
      </p:sp>
      <p:pic>
        <p:nvPicPr>
          <p:cNvPr id="4" name="Picture 3"/>
          <p:cNvPicPr>
            <a:picLocks noChangeAspect="1"/>
          </p:cNvPicPr>
          <p:nvPr/>
        </p:nvPicPr>
        <p:blipFill>
          <a:blip r:embed="rId2"/>
          <a:stretch>
            <a:fillRect/>
          </a:stretch>
        </p:blipFill>
        <p:spPr>
          <a:xfrm>
            <a:off x="323257" y="1976235"/>
            <a:ext cx="8497486" cy="290553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115574"/>
            <a:ext cx="1978042" cy="369332"/>
          </a:xfrm>
          <a:prstGeom prst="rect">
            <a:avLst/>
          </a:prstGeom>
          <a:noFill/>
        </p:spPr>
        <p:txBody>
          <a:bodyPr wrap="none" rtlCol="0">
            <a:spAutoFit/>
          </a:bodyPr>
          <a:lstStyle/>
          <a:p>
            <a:r>
              <a:rPr lang="en-US" dirty="0" smtClean="0"/>
              <a:t>Table2: Passwords</a:t>
            </a:r>
            <a:endParaRPr lang="en-US" dirty="0"/>
          </a:p>
        </p:txBody>
      </p:sp>
      <p:pic>
        <p:nvPicPr>
          <p:cNvPr id="6" name="Picture 5"/>
          <p:cNvPicPr>
            <a:picLocks noChangeAspect="1"/>
          </p:cNvPicPr>
          <p:nvPr/>
        </p:nvPicPr>
        <p:blipFill>
          <a:blip r:embed="rId2"/>
          <a:stretch>
            <a:fillRect/>
          </a:stretch>
        </p:blipFill>
        <p:spPr>
          <a:xfrm>
            <a:off x="304800" y="1447800"/>
            <a:ext cx="8668960" cy="5029902"/>
          </a:xfrm>
          <a:prstGeom prst="rect">
            <a:avLst/>
          </a:prstGeom>
        </p:spPr>
      </p:pic>
    </p:spTree>
    <p:extLst>
      <p:ext uri="{BB962C8B-B14F-4D97-AF65-F5344CB8AC3E}">
        <p14:creationId xmlns:p14="http://schemas.microsoft.com/office/powerpoint/2010/main" val="2084641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1028343"/>
            <a:ext cx="8077200" cy="3416320"/>
          </a:xfrm>
          <a:prstGeom prst="rect">
            <a:avLst/>
          </a:prstGeom>
        </p:spPr>
        <p:txBody>
          <a:bodyPr wrap="square">
            <a:spAutoFit/>
          </a:bodyPr>
          <a:lstStyle/>
          <a:p>
            <a:r>
              <a:rPr lang="en-US" sz="3600" dirty="0" smtClean="0">
                <a:solidFill>
                  <a:schemeClr val="bg1"/>
                </a:solidFill>
              </a:rPr>
              <a:t>Conclusion</a:t>
            </a:r>
            <a:r>
              <a:rPr lang="en-US" dirty="0" smtClean="0">
                <a:solidFill>
                  <a:schemeClr val="bg1"/>
                </a:solidFill>
              </a:rPr>
              <a:t/>
            </a:r>
            <a:br>
              <a:rPr lang="en-US" dirty="0" smtClean="0">
                <a:solidFill>
                  <a:schemeClr val="bg1"/>
                </a:solidFill>
              </a:rPr>
            </a:br>
            <a:r>
              <a:rPr lang="en-US" dirty="0" smtClean="0">
                <a:solidFill>
                  <a:schemeClr val="bg1"/>
                </a:solidFill>
              </a:rPr>
              <a:t>	</a:t>
            </a:r>
            <a:r>
              <a:rPr lang="en-IN" dirty="0"/>
              <a:t> </a:t>
            </a:r>
            <a:r>
              <a:rPr lang="en-IN" dirty="0" smtClean="0">
                <a:solidFill>
                  <a:srgbClr val="002060"/>
                </a:solidFill>
              </a:rPr>
              <a:t>“</a:t>
            </a:r>
            <a:r>
              <a:rPr lang="en-US" dirty="0">
                <a:solidFill>
                  <a:schemeClr val="accent1">
                    <a:lumMod val="75000"/>
                  </a:schemeClr>
                </a:solidFill>
              </a:rPr>
              <a:t>We strongly believe that, due to its high security standard impact, research has to look and come up with the ideas of “password management system ”,for it has a function that not only provides complete </a:t>
            </a:r>
            <a:r>
              <a:rPr lang="en-US" dirty="0" smtClean="0">
                <a:solidFill>
                  <a:schemeClr val="accent1">
                    <a:lumMod val="75000"/>
                  </a:schemeClr>
                </a:solidFill>
              </a:rPr>
              <a:t>authenticity, </a:t>
            </a:r>
            <a:r>
              <a:rPr lang="en-US" dirty="0">
                <a:solidFill>
                  <a:schemeClr val="accent1">
                    <a:lumMod val="75000"/>
                  </a:schemeClr>
                </a:solidFill>
              </a:rPr>
              <a:t>but it also provides </a:t>
            </a:r>
            <a:r>
              <a:rPr lang="en-US" dirty="0" smtClean="0">
                <a:solidFill>
                  <a:schemeClr val="accent1">
                    <a:lumMod val="75000"/>
                  </a:schemeClr>
                </a:solidFill>
              </a:rPr>
              <a:t>secure, safe and </a:t>
            </a:r>
            <a:r>
              <a:rPr lang="en-US" dirty="0">
                <a:solidFill>
                  <a:schemeClr val="accent1">
                    <a:lumMod val="75000"/>
                  </a:schemeClr>
                </a:solidFill>
              </a:rPr>
              <a:t>avoid transparent in any fraudulent security also lot of convince than the old system of hand written records.</a:t>
            </a:r>
            <a:endParaRPr lang="en-IN" dirty="0">
              <a:solidFill>
                <a:schemeClr val="accent1">
                  <a:lumMod val="75000"/>
                </a:schemeClr>
              </a:solidFill>
            </a:endParaRPr>
          </a:p>
          <a:p>
            <a:r>
              <a:rPr lang="en-US" dirty="0">
                <a:solidFill>
                  <a:schemeClr val="accent1">
                    <a:lumMod val="75000"/>
                  </a:schemeClr>
                </a:solidFill>
              </a:rPr>
              <a:t>Implementation of this system is one of the most effective ways for people with multiple or with many accounts that need security and private in a way that helps save on way power, makes managing passwords proficient and decreases the amount of insecurities and risk</a:t>
            </a:r>
            <a:r>
              <a:rPr lang="en-US" dirty="0" smtClean="0">
                <a:solidFill>
                  <a:schemeClr val="accent1">
                    <a:lumMod val="75000"/>
                  </a:schemeClr>
                </a:solidFill>
              </a:rPr>
              <a:t>.”</a:t>
            </a:r>
            <a:endParaRPr lang="en-IN" dirty="0">
              <a:solidFill>
                <a:schemeClr val="accent1">
                  <a:lumMod val="75000"/>
                </a:schemeClr>
              </a:solidFill>
            </a:endParaRPr>
          </a:p>
          <a:p>
            <a:pPr algn="just"/>
            <a:r>
              <a:rPr lang="en-IN" dirty="0" smtClean="0">
                <a:solidFill>
                  <a:srgbClr val="002060"/>
                </a:solidFill>
              </a:rPr>
              <a:t>.</a:t>
            </a:r>
            <a:endParaRPr lang="en-US" dirty="0">
              <a:solidFill>
                <a:srgbClr val="002060"/>
              </a:solidFill>
            </a:endParaRPr>
          </a:p>
        </p:txBody>
      </p:sp>
    </p:spTree>
    <p:extLst>
      <p:ext uri="{BB962C8B-B14F-4D97-AF65-F5344CB8AC3E}">
        <p14:creationId xmlns:p14="http://schemas.microsoft.com/office/powerpoint/2010/main" val="2023577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524000"/>
          </a:xfrm>
        </p:spPr>
        <p:txBody>
          <a:bodyPr>
            <a:normAutofit fontScale="90000"/>
          </a:bodyPr>
          <a:lstStyle/>
          <a:p>
            <a:pPr lvl="0"/>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100" b="1" dirty="0" smtClean="0"/>
              <a:t>References</a:t>
            </a:r>
            <a:r>
              <a:rPr lang="en-US" sz="2000" b="1" dirty="0" smtClean="0"/>
              <a:t/>
            </a:r>
            <a:br>
              <a:rPr lang="en-US" sz="2000" b="1" dirty="0" smtClean="0"/>
            </a:br>
            <a:r>
              <a:rPr lang="en-US" sz="1200" dirty="0" smtClean="0"/>
              <a:t/>
            </a:r>
            <a:br>
              <a:rPr lang="en-US" sz="1200" dirty="0" smtClean="0"/>
            </a:br>
            <a:r>
              <a:rPr lang="en-US" sz="2000" dirty="0" smtClean="0"/>
              <a:t>1. Websites:-</a:t>
            </a:r>
            <a:br>
              <a:rPr lang="en-US" sz="2000" dirty="0" smtClean="0"/>
            </a:br>
            <a:r>
              <a:rPr lang="en-US" sz="2000" dirty="0" smtClean="0"/>
              <a:t>https://www.google.com</a:t>
            </a:r>
            <a:br>
              <a:rPr lang="en-US" sz="2000" dirty="0" smtClean="0"/>
            </a:br>
            <a:r>
              <a:rPr lang="en-US" sz="2000" dirty="0" smtClean="0"/>
              <a:t>https://www.youtube.com</a:t>
            </a:r>
            <a:r>
              <a:rPr lang="en-US" sz="2000" dirty="0"/>
              <a:t/>
            </a:r>
            <a:br>
              <a:rPr lang="en-US" sz="2000" dirty="0"/>
            </a:br>
            <a:r>
              <a:rPr lang="en-US" sz="2000" dirty="0" smtClean="0"/>
              <a:t>https://www.github.com</a:t>
            </a:r>
            <a:r>
              <a:rPr lang="en-US" sz="2000" dirty="0"/>
              <a:t/>
            </a:r>
            <a:br>
              <a:rPr lang="en-US" sz="2000" dirty="0"/>
            </a:br>
            <a:r>
              <a:rPr lang="en-US" sz="2000" dirty="0" smtClean="0"/>
              <a:t>https://www.stackoverflow.com</a:t>
            </a:r>
            <a:br>
              <a:rPr lang="en-US" sz="2000" dirty="0" smtClean="0"/>
            </a:br>
            <a:r>
              <a:rPr lang="en-US" sz="1400" dirty="0"/>
              <a:t/>
            </a:r>
            <a:br>
              <a:rPr lang="en-US" sz="1400" dirty="0"/>
            </a:br>
            <a:r>
              <a:rPr lang="en-US" sz="1400" dirty="0" smtClean="0"/>
              <a:t/>
            </a:r>
            <a:br>
              <a:rPr lang="en-US" sz="1400" dirty="0" smtClean="0"/>
            </a:br>
            <a:r>
              <a:rPr lang="en-US" sz="1400" dirty="0"/>
              <a:t/>
            </a:r>
            <a:br>
              <a:rPr lang="en-US" sz="1400" dirty="0"/>
            </a:br>
            <a:r>
              <a:rPr lang="en-US" sz="1400" dirty="0" smtClean="0"/>
              <a:t/>
            </a:r>
            <a:br>
              <a:rPr lang="en-US" sz="1400" dirty="0" smtClean="0"/>
            </a:br>
            <a:r>
              <a:rPr lang="en-US" sz="1400" dirty="0" smtClean="0"/>
              <a:t/>
            </a:r>
            <a:br>
              <a:rPr lang="en-US" sz="1400" dirty="0" smtClean="0"/>
            </a:br>
            <a:r>
              <a:rPr lang="en-US" sz="1400" dirty="0" smtClean="0"/>
              <a:t>	</a:t>
            </a:r>
            <a:br>
              <a:rPr lang="en-US" sz="1400" dirty="0" smtClean="0"/>
            </a:br>
            <a:endParaRPr 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a:t> </a:t>
            </a:r>
            <a:r>
              <a:rPr lang="en-US" dirty="0" smtClean="0"/>
              <a:t>       	       THANK YOU</a:t>
            </a:r>
            <a:endParaRPr lang="en-US" dirty="0"/>
          </a:p>
        </p:txBody>
      </p:sp>
    </p:spTree>
    <p:extLst>
      <p:ext uri="{BB962C8B-B14F-4D97-AF65-F5344CB8AC3E}">
        <p14:creationId xmlns:p14="http://schemas.microsoft.com/office/powerpoint/2010/main" val="91967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4800599"/>
          </a:xfrm>
        </p:spPr>
        <p:txBody>
          <a:bodyPr>
            <a:normAutofit/>
          </a:bodyPr>
          <a:lstStyle/>
          <a:p>
            <a:pPr algn="just"/>
            <a:r>
              <a:rPr lang="en-US" sz="3200" b="1" dirty="0" smtClean="0">
                <a:solidFill>
                  <a:schemeClr val="bg1"/>
                </a:solidFill>
              </a:rPr>
              <a:t>Abstract</a:t>
            </a:r>
            <a:br>
              <a:rPr lang="en-US" sz="3200" b="1" dirty="0" smtClean="0">
                <a:solidFill>
                  <a:schemeClr val="bg1"/>
                </a:solidFill>
              </a:rPr>
            </a:br>
            <a:r>
              <a:rPr lang="en-US" sz="1600" dirty="0" smtClean="0">
                <a:solidFill>
                  <a:schemeClr val="bg1"/>
                </a:solidFill>
              </a:rPr>
              <a:t/>
            </a:r>
            <a:br>
              <a:rPr lang="en-US" sz="1600" dirty="0" smtClean="0">
                <a:solidFill>
                  <a:schemeClr val="bg1"/>
                </a:solidFill>
              </a:rPr>
            </a:br>
            <a:r>
              <a:rPr lang="en-US" sz="1600" dirty="0" smtClean="0">
                <a:solidFill>
                  <a:schemeClr val="bg1"/>
                </a:solidFill>
              </a:rPr>
              <a:t>	</a:t>
            </a:r>
            <a:r>
              <a:rPr lang="en-US" sz="1800" dirty="0" smtClean="0">
                <a:solidFill>
                  <a:srgbClr val="002060"/>
                </a:solidFill>
                <a:effectLst/>
              </a:rPr>
              <a:t> </a:t>
            </a:r>
            <a:r>
              <a:rPr lang="en-US" sz="1800" dirty="0">
                <a:solidFill>
                  <a:schemeClr val="bg1"/>
                </a:solidFill>
                <a:effectLst/>
              </a:rPr>
              <a:t>This project “Online Password Management System” has been developed on Python using the python framework called Django. With the use of this framework, building fast, scalable and secure websites has never been made </a:t>
            </a:r>
            <a:r>
              <a:rPr lang="en-US" sz="1800" dirty="0" smtClean="0">
                <a:solidFill>
                  <a:schemeClr val="bg1"/>
                </a:solidFill>
                <a:effectLst/>
              </a:rPr>
              <a:t>easier </a:t>
            </a:r>
            <a:r>
              <a:rPr lang="en-US" sz="1800" dirty="0">
                <a:solidFill>
                  <a:schemeClr val="bg1"/>
                </a:solidFill>
                <a:effectLst/>
              </a:rPr>
              <a:t>and </a:t>
            </a:r>
            <a:r>
              <a:rPr lang="en-US" sz="1800" dirty="0" smtClean="0">
                <a:solidFill>
                  <a:schemeClr val="bg1"/>
                </a:solidFill>
                <a:effectLst/>
              </a:rPr>
              <a:t>in addition</a:t>
            </a:r>
            <a:r>
              <a:rPr lang="en-US" sz="1800" dirty="0">
                <a:solidFill>
                  <a:schemeClr val="bg1"/>
                </a:solidFill>
                <a:effectLst/>
              </a:rPr>
              <a:t>, open source </a:t>
            </a:r>
            <a:r>
              <a:rPr lang="en-US" sz="1800" dirty="0" smtClean="0">
                <a:solidFill>
                  <a:schemeClr val="bg1"/>
                </a:solidFill>
                <a:effectLst/>
              </a:rPr>
              <a:t>which </a:t>
            </a:r>
            <a:r>
              <a:rPr lang="en-US" sz="1800" dirty="0">
                <a:solidFill>
                  <a:schemeClr val="bg1"/>
                </a:solidFill>
                <a:effectLst/>
              </a:rPr>
              <a:t>is free to </a:t>
            </a:r>
            <a:r>
              <a:rPr lang="en-US" sz="1800" dirty="0" smtClean="0">
                <a:solidFill>
                  <a:schemeClr val="bg1"/>
                </a:solidFill>
                <a:effectLst/>
              </a:rPr>
              <a:t>use and well documented! </a:t>
            </a:r>
            <a:r>
              <a:rPr lang="en-US" sz="1800" dirty="0">
                <a:solidFill>
                  <a:schemeClr val="bg1"/>
                </a:solidFill>
                <a:effectLst/>
              </a:rPr>
              <a:t>With built-in login and signup functionality and also, a option to reset password, Users can easily login, sign up and reset their password without </a:t>
            </a:r>
            <a:r>
              <a:rPr lang="en-US" sz="1800" dirty="0" smtClean="0">
                <a:solidFill>
                  <a:schemeClr val="bg1"/>
                </a:solidFill>
                <a:effectLst/>
              </a:rPr>
              <a:t>having </a:t>
            </a:r>
            <a:r>
              <a:rPr lang="en-US" sz="1800" dirty="0">
                <a:solidFill>
                  <a:schemeClr val="bg1"/>
                </a:solidFill>
                <a:effectLst/>
              </a:rPr>
              <a:t>to worry about losing their accounts. Making sure that 2FA is implemented for better security, users need to verify their login by entering the OTP that was sent to their email that was sent to verify their login attempt. And of course, all of the data are encrypted and salted by using the python cryptography library. The secret key is only know to the developer and the admin can’t do anything about it. The user’s password and the account data that they’ve stored are easily encrypted so the admin won’t have the chance to abuse their </a:t>
            </a:r>
            <a:r>
              <a:rPr lang="en-US" sz="1800" dirty="0" smtClean="0">
                <a:solidFill>
                  <a:schemeClr val="bg1"/>
                </a:solidFill>
                <a:effectLst/>
              </a:rPr>
              <a:t>privilege </a:t>
            </a:r>
            <a:r>
              <a:rPr lang="en-US" sz="1800" dirty="0">
                <a:solidFill>
                  <a:schemeClr val="bg1"/>
                </a:solidFill>
                <a:effectLst/>
              </a:rPr>
              <a:t>as an admin. It can be use anywhere online as long as </a:t>
            </a:r>
            <a:r>
              <a:rPr lang="en-US" sz="1800" dirty="0" smtClean="0">
                <a:solidFill>
                  <a:schemeClr val="bg1"/>
                </a:solidFill>
                <a:effectLst/>
              </a:rPr>
              <a:t>one </a:t>
            </a:r>
            <a:r>
              <a:rPr lang="en-US" sz="1800" dirty="0">
                <a:solidFill>
                  <a:schemeClr val="bg1"/>
                </a:solidFill>
                <a:effectLst/>
              </a:rPr>
              <a:t>has an Internet connection available to them. </a:t>
            </a:r>
            <a:endParaRPr lang="en-US" sz="1800" b="0" dirty="0">
              <a:solidFill>
                <a:schemeClr val="bg1"/>
              </a:solidFill>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457200" y="1141512"/>
            <a:ext cx="8229600"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en-US" sz="3200" b="1" i="0" u="none" strike="noStrike" cap="none" normalizeH="0" baseline="0" dirty="0" smtClean="0">
                <a:ln>
                  <a:noFill/>
                </a:ln>
                <a:solidFill>
                  <a:schemeClr val="tx1"/>
                </a:solidFill>
                <a:effectLst/>
                <a:latin typeface="+mj-lt"/>
                <a:ea typeface="Times New Roman" pitchFamily="18" charset="0"/>
                <a:cs typeface="Times New Roman" pitchFamily="18" charset="0"/>
              </a:rPr>
              <a:t>Problem of the existing system: </a:t>
            </a:r>
          </a:p>
          <a:p>
            <a:pPr algn="just"/>
            <a:r>
              <a:rPr lang="en-US" sz="2000" dirty="0" smtClean="0"/>
              <a:t>	</a:t>
            </a:r>
            <a:r>
              <a:rPr lang="en-IN" sz="2000" dirty="0" smtClean="0"/>
              <a:t>In the interconnected Internet world, people tend to be </a:t>
            </a:r>
            <a:r>
              <a:rPr lang="en-IN" sz="2000" dirty="0" smtClean="0"/>
              <a:t>unaware about </a:t>
            </a:r>
            <a:r>
              <a:rPr lang="en-IN" sz="2000" dirty="0" smtClean="0"/>
              <a:t>the way of how they manage their passwords. Password are an essential thing which gives access to a persons private or personal data. </a:t>
            </a:r>
            <a:r>
              <a:rPr lang="en-IN" sz="2000" dirty="0" smtClean="0"/>
              <a:t>In order for a password to be unique, it </a:t>
            </a:r>
            <a:r>
              <a:rPr lang="en-IN" sz="2000" dirty="0" smtClean="0"/>
              <a:t>must be 8+ characters long, no common words like their own names</a:t>
            </a:r>
            <a:r>
              <a:rPr lang="en-IN" sz="2000" dirty="0" smtClean="0"/>
              <a:t>, special characters </a:t>
            </a:r>
            <a:r>
              <a:rPr lang="en-IN" sz="2000" dirty="0" smtClean="0"/>
              <a:t>and such. They often use the same password over and over again on different platform or services, and even if they use password which are hard to crack or hacked they often write down the password or trying to remember them, which is never the convenient way of managing those password, and eventually </a:t>
            </a:r>
            <a:r>
              <a:rPr lang="en-IN" sz="2000" dirty="0" smtClean="0"/>
              <a:t>leading them </a:t>
            </a:r>
            <a:r>
              <a:rPr lang="en-IN" sz="2000" dirty="0" smtClean="0"/>
              <a:t>to forget the password that they used. A password manager help accomplish those weakness and helps overcome security of password </a:t>
            </a:r>
            <a:r>
              <a:rPr lang="en-IN" sz="2000" dirty="0"/>
              <a:t>b</a:t>
            </a:r>
            <a:r>
              <a:rPr lang="en-IN" sz="2000" dirty="0" smtClean="0"/>
              <a:t>y means of encryption and personal security</a:t>
            </a:r>
            <a:r>
              <a:rPr lang="en-IN" sz="2000" dirty="0" smtClean="0"/>
              <a:t>.</a:t>
            </a:r>
            <a:endParaRPr kumimoji="0" lang="en-US" sz="32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381000" y="2700042"/>
            <a:ext cx="8382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en-US" sz="3200" b="1" i="0" u="none" strike="noStrike" cap="none" normalizeH="0" baseline="0" dirty="0" smtClean="0">
                <a:ln>
                  <a:noFill/>
                </a:ln>
                <a:solidFill>
                  <a:schemeClr val="tx1"/>
                </a:solidFill>
                <a:effectLst/>
                <a:latin typeface="+mj-lt"/>
                <a:ea typeface="Calibri" pitchFamily="34" charset="0"/>
                <a:cs typeface="Times New Roman" pitchFamily="18" charset="0"/>
              </a:rPr>
              <a:t>Objective Of The Project</a:t>
            </a:r>
            <a:endParaRPr kumimoji="0" lang="en-US" sz="3200" b="1" i="0" u="none" strike="noStrike" cap="none" normalizeH="0" baseline="0" dirty="0" smtClean="0">
              <a:ln>
                <a:noFill/>
              </a:ln>
              <a:solidFill>
                <a:schemeClr val="tx1"/>
              </a:solidFill>
              <a:effectLst/>
              <a:latin typeface="+mj-lt"/>
              <a:cs typeface="Arial" pitchFamily="34" charset="0"/>
            </a:endParaRPr>
          </a:p>
          <a:p>
            <a:r>
              <a:rPr lang="en-US" dirty="0"/>
              <a:t>The main aim of this module is to make </a:t>
            </a:r>
            <a:r>
              <a:rPr lang="en-US" dirty="0" smtClean="0"/>
              <a:t>users to be to use a password manager to manager their password that is available anywhere online, on the web. User can use it on the go anywhere and anytime as long as they have an internet connected system. </a:t>
            </a:r>
            <a:endParaRPr lang="en-US" sz="2000" dirty="0" smtClean="0"/>
          </a:p>
          <a:p>
            <a:pPr lvl="0"/>
            <a:r>
              <a:rPr lang="en-US" sz="2000" dirty="0" smtClean="0"/>
              <a:t>        </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20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381000" y="1523499"/>
            <a:ext cx="8153400"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en-US" sz="2800" b="1" i="0" strike="noStrike" cap="none" normalizeH="0" baseline="0" dirty="0" smtClean="0">
                <a:ln>
                  <a:noFill/>
                </a:ln>
                <a:solidFill>
                  <a:schemeClr val="tx1"/>
                </a:solidFill>
                <a:effectLst/>
                <a:latin typeface="+mj-lt"/>
                <a:ea typeface="Calibri" pitchFamily="34" charset="0"/>
                <a:cs typeface="Times New Roman" pitchFamily="18" charset="0"/>
              </a:rPr>
              <a:t>Advantages of The Project</a:t>
            </a:r>
            <a:endParaRPr kumimoji="0" lang="en-US" sz="2800" b="0" i="0" strike="noStrike" cap="none" normalizeH="0" baseline="0" dirty="0" smtClean="0">
              <a:ln>
                <a:noFill/>
              </a:ln>
              <a:solidFill>
                <a:schemeClr val="tx1"/>
              </a:solidFill>
              <a:effectLst/>
              <a:latin typeface="+mj-lt"/>
              <a:cs typeface="Arial" pitchFamily="34" charset="0"/>
            </a:endParaRPr>
          </a:p>
          <a:p>
            <a:pPr marL="342900" lvl="0" indent="-342900">
              <a:buFont typeface="Wingdings" pitchFamily="2" charset="2"/>
              <a:buChar char="Ø"/>
            </a:pPr>
            <a:r>
              <a:rPr lang="en-IN" sz="2000" dirty="0" smtClean="0"/>
              <a:t>Brings an awareness of how important and necessity it is to store their password in a safe and secure place where no one is able to have access to it but themselves.</a:t>
            </a:r>
          </a:p>
          <a:p>
            <a:pPr marL="342900" lvl="0" indent="-342900">
              <a:buFont typeface="Wingdings" pitchFamily="2" charset="2"/>
              <a:buChar char="Ø"/>
            </a:pPr>
            <a:r>
              <a:rPr lang="en-IN" sz="2000" dirty="0" smtClean="0"/>
              <a:t>Users are able to use it anywhere on the go at anytime as long as they have an internet connection and a device that can use a browser.</a:t>
            </a:r>
          </a:p>
          <a:p>
            <a:pPr marL="342900" lvl="0" indent="-342900">
              <a:buFont typeface="Wingdings" pitchFamily="2" charset="2"/>
              <a:buChar char="Ø"/>
            </a:pPr>
            <a:r>
              <a:rPr kumimoji="0" lang="en-US" sz="2000" b="0" i="0" u="none" strike="noStrike" cap="none" normalizeH="0" baseline="0" dirty="0" smtClean="0">
                <a:ln>
                  <a:noFill/>
                </a:ln>
                <a:solidFill>
                  <a:schemeClr val="tx1"/>
                </a:solidFill>
                <a:effectLst/>
                <a:cs typeface="Arial" pitchFamily="34" charset="0"/>
              </a:rPr>
              <a:t>Users can reset their password if they ever happen</a:t>
            </a:r>
            <a:r>
              <a:rPr kumimoji="0" lang="en-US" sz="2000" b="0" i="0" u="none" strike="noStrike" cap="none" normalizeH="0" dirty="0" smtClean="0">
                <a:ln>
                  <a:noFill/>
                </a:ln>
                <a:solidFill>
                  <a:schemeClr val="tx1"/>
                </a:solidFill>
                <a:effectLst/>
                <a:cs typeface="Arial" pitchFamily="34" charset="0"/>
              </a:rPr>
              <a:t> to forgot their password.</a:t>
            </a:r>
          </a:p>
          <a:p>
            <a:pPr marL="342900" lvl="0" indent="-342900">
              <a:buFont typeface="Wingdings" pitchFamily="2" charset="2"/>
              <a:buChar char="Ø"/>
            </a:pPr>
            <a:r>
              <a:rPr lang="en-US" sz="2000" baseline="0" dirty="0" smtClean="0">
                <a:cs typeface="Arial" pitchFamily="34" charset="0"/>
              </a:rPr>
              <a:t>All</a:t>
            </a:r>
            <a:r>
              <a:rPr lang="en-US" sz="2000" dirty="0" smtClean="0">
                <a:cs typeface="Arial" pitchFamily="34" charset="0"/>
              </a:rPr>
              <a:t> of the data of the user is encrypted and stored in the database in a encrypted format. Only the user is able to see the decrypted details of their own account added.</a:t>
            </a:r>
          </a:p>
          <a:p>
            <a:pPr marL="342900" lvl="0" indent="-342900">
              <a:buFont typeface="Wingdings" pitchFamily="2" charset="2"/>
              <a:buChar char="Ø"/>
            </a:pPr>
            <a:r>
              <a:rPr kumimoji="0" lang="en-US" sz="2000" b="0" i="0" u="none" strike="noStrike" cap="none" normalizeH="0" baseline="0" dirty="0" smtClean="0">
                <a:ln>
                  <a:noFill/>
                </a:ln>
                <a:solidFill>
                  <a:schemeClr val="tx1"/>
                </a:solidFill>
                <a:effectLst/>
                <a:cs typeface="Arial" pitchFamily="34" charset="0"/>
              </a:rPr>
              <a:t>OTP functionality</a:t>
            </a:r>
            <a:r>
              <a:rPr kumimoji="0" lang="en-US" sz="2000" b="0" i="0" u="none" strike="noStrike" cap="none" normalizeH="0" dirty="0" smtClean="0">
                <a:ln>
                  <a:noFill/>
                </a:ln>
                <a:solidFill>
                  <a:schemeClr val="tx1"/>
                </a:solidFill>
                <a:effectLst/>
                <a:cs typeface="Arial" pitchFamily="34" charset="0"/>
              </a:rPr>
              <a:t> is added when trying to login to ensure 2FA feature.</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04800" y="1134323"/>
            <a:ext cx="8382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mj-lt"/>
                <a:ea typeface="Calibri" pitchFamily="34" charset="0"/>
                <a:cs typeface="Times New Roman" pitchFamily="18" charset="0"/>
              </a:rPr>
              <a:t>Main Modules:-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mj-lt"/>
              <a:cs typeface="Arial" pitchFamily="34" charset="0"/>
            </a:endParaRPr>
          </a:p>
          <a:p>
            <a:pPr marL="1657350" lvl="3" indent="-285750">
              <a:buFont typeface="Wingdings" pitchFamily="2" charset="2"/>
              <a:buChar char="Ø"/>
            </a:pPr>
            <a:r>
              <a:rPr lang="en-IN" dirty="0" smtClean="0"/>
              <a:t>New users are able to register a account on the website easily without any difficulties</a:t>
            </a:r>
          </a:p>
          <a:p>
            <a:pPr marL="1657350" lvl="3" indent="-285750">
              <a:buFont typeface="Wingdings" pitchFamily="2" charset="2"/>
              <a:buChar char="Ø"/>
            </a:pPr>
            <a:r>
              <a:rPr lang="en-IN" dirty="0" smtClean="0"/>
              <a:t>Users can login and logout anytime they want and only registered users are able to login and add their account passwords.</a:t>
            </a:r>
          </a:p>
          <a:p>
            <a:pPr marL="1657350" lvl="3" indent="-285750">
              <a:buFont typeface="Wingdings" pitchFamily="2" charset="2"/>
              <a:buChar char="Ø"/>
            </a:pPr>
            <a:r>
              <a:rPr lang="en-IN" dirty="0" smtClean="0"/>
              <a:t>User can reset their password if they ever happen to lost or forget their password.</a:t>
            </a:r>
          </a:p>
          <a:p>
            <a:pPr marL="1657350" lvl="3" indent="-285750">
              <a:buFont typeface="Wingdings" pitchFamily="2" charset="2"/>
              <a:buChar char="Ø"/>
            </a:pPr>
            <a:r>
              <a:rPr lang="en-IN" dirty="0" smtClean="0"/>
              <a:t>The admin cannot see the decrypted text string that is stored on the database for every account data that was added and for every user that is registered as all of the confidential data are encrypted and salted to ensure personal privacy and security.</a:t>
            </a:r>
          </a:p>
          <a:p>
            <a:pPr marL="1657350" lvl="3" indent="-285750">
              <a:buFont typeface="Wingdings" pitchFamily="2" charset="2"/>
              <a:buChar char="Ø"/>
            </a:pPr>
            <a:r>
              <a:rPr lang="en-IN" dirty="0" smtClean="0"/>
              <a:t>It can used anywhere online as long as one has an  internet connect and a device that is able to use a web browser.</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842665"/>
            <a:ext cx="878822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marR="0" lvl="2" indent="0" algn="just"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Hardware Specification: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Laptop/Desktop.</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AMD Ryzen 3 or higher configuration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4 GB or higher size RAM</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Color Display Monitor with resolution supporting 1024X768 pixels.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USB Scroll Mouse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USB port</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dirty="0" smtClean="0">
                <a:solidFill>
                  <a:srgbClr val="000000"/>
                </a:solidFill>
                <a:latin typeface="Times New Roman" pitchFamily="18" charset="0"/>
                <a:cs typeface="Times New Roman" pitchFamily="18" charset="0"/>
              </a:rPr>
              <a:t>Keyboard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just"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Software Specification (Server Side):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PLATEFROM		:   Windows 10 pro or new higher versions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TEXT EDITOR		:</a:t>
            </a:r>
            <a:r>
              <a:rPr kumimoji="0" lang="en-US" sz="20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Sublime Text 3</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FRONT-END		:   HTML &amp; CSS</a:t>
            </a:r>
          </a:p>
          <a:p>
            <a:pPr algn="just" eaLnBrk="0" fontAlgn="base" hangingPunct="0">
              <a:spcBef>
                <a:spcPct val="0"/>
              </a:spcBef>
              <a:spcAft>
                <a:spcPct val="0"/>
              </a:spcAft>
              <a:buFontTx/>
              <a:buChar char="•"/>
            </a:pPr>
            <a:r>
              <a:rPr lang="en-US" sz="2000" dirty="0">
                <a:solidFill>
                  <a:srgbClr val="000000"/>
                </a:solidFill>
                <a:latin typeface="Times New Roman" pitchFamily="18" charset="0"/>
                <a:ea typeface="Times New Roman" pitchFamily="18" charset="0"/>
                <a:cs typeface="Times New Roman" pitchFamily="18" charset="0"/>
              </a:rPr>
              <a:t>BACK-END		:   Python and </a:t>
            </a:r>
            <a:r>
              <a:rPr lang="en-US" sz="2000" dirty="0" smtClean="0">
                <a:solidFill>
                  <a:srgbClr val="000000"/>
                </a:solidFill>
                <a:latin typeface="Times New Roman" pitchFamily="18" charset="0"/>
                <a:ea typeface="Times New Roman" pitchFamily="18" charset="0"/>
                <a:cs typeface="Times New Roman" pitchFamily="18" charset="0"/>
              </a:rPr>
              <a:t>Django</a:t>
            </a:r>
            <a:endPar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DATABASE		:   </a:t>
            </a:r>
            <a:r>
              <a:rPr lang="en-US" sz="2000" dirty="0" smtClean="0">
                <a:solidFill>
                  <a:srgbClr val="000000"/>
                </a:solidFill>
                <a:latin typeface="Times New Roman" pitchFamily="18" charset="0"/>
                <a:ea typeface="Times New Roman" pitchFamily="18" charset="0"/>
                <a:cs typeface="Times New Roman" pitchFamily="18" charset="0"/>
              </a:rPr>
              <a:t>sqlite3</a:t>
            </a:r>
            <a:endPar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3596571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7772400" cy="2057400"/>
          </a:xfrm>
        </p:spPr>
        <p:txBody>
          <a:bodyPr>
            <a:noAutofit/>
          </a:bodyPr>
          <a:lstStyle/>
          <a:p>
            <a:pPr algn="l"/>
            <a:r>
              <a:rPr lang="en-US" sz="3200" b="0" dirty="0">
                <a:solidFill>
                  <a:schemeClr val="bg1"/>
                </a:solidFill>
                <a:latin typeface="Times New Roman" pitchFamily="18" charset="0"/>
                <a:cs typeface="Times New Roman" pitchFamily="18" charset="0"/>
              </a:rPr>
              <a:t>Software Specification (Client Side):</a:t>
            </a:r>
            <a:r>
              <a:rPr lang="en-US" sz="4000" b="0" dirty="0">
                <a:solidFill>
                  <a:schemeClr val="bg1"/>
                </a:solidFill>
                <a:latin typeface="Times New Roman" pitchFamily="18" charset="0"/>
                <a:cs typeface="Times New Roman" pitchFamily="18" charset="0"/>
              </a:rPr>
              <a:t/>
            </a:r>
            <a:br>
              <a:rPr lang="en-US" sz="4000" b="0" dirty="0">
                <a:solidFill>
                  <a:schemeClr val="bg1"/>
                </a:solidFill>
                <a:latin typeface="Times New Roman" pitchFamily="18" charset="0"/>
                <a:cs typeface="Times New Roman" pitchFamily="18" charset="0"/>
              </a:rPr>
            </a:br>
            <a:r>
              <a:rPr lang="en-US" sz="2400" b="0" dirty="0">
                <a:solidFill>
                  <a:schemeClr val="bg1"/>
                </a:solidFill>
                <a:latin typeface="Times New Roman" pitchFamily="18" charset="0"/>
                <a:cs typeface="Times New Roman" pitchFamily="18" charset="0"/>
              </a:rPr>
              <a:t/>
            </a:r>
            <a:br>
              <a:rPr lang="en-US" sz="2400" b="0" dirty="0">
                <a:solidFill>
                  <a:schemeClr val="bg1"/>
                </a:solidFill>
                <a:latin typeface="Times New Roman" pitchFamily="18" charset="0"/>
                <a:cs typeface="Times New Roman" pitchFamily="18" charset="0"/>
              </a:rPr>
            </a:br>
            <a:r>
              <a:rPr lang="en-US" sz="2400" b="0" dirty="0">
                <a:solidFill>
                  <a:schemeClr val="bg1"/>
                </a:solidFill>
                <a:latin typeface="Times New Roman" pitchFamily="18" charset="0"/>
                <a:cs typeface="Times New Roman" pitchFamily="18" charset="0"/>
              </a:rPr>
              <a:t>1.   </a:t>
            </a:r>
            <a:r>
              <a:rPr lang="en-US" sz="2400" b="0" dirty="0" smtClean="0">
                <a:solidFill>
                  <a:schemeClr val="bg1"/>
                </a:solidFill>
                <a:latin typeface="Times New Roman" pitchFamily="18" charset="0"/>
                <a:cs typeface="Times New Roman" pitchFamily="18" charset="0"/>
              </a:rPr>
              <a:t>Any Internet Connected Device</a:t>
            </a:r>
            <a:br>
              <a:rPr lang="en-US" sz="2400" b="0" dirty="0" smtClean="0">
                <a:solidFill>
                  <a:schemeClr val="bg1"/>
                </a:solidFill>
                <a:latin typeface="Times New Roman" pitchFamily="18" charset="0"/>
                <a:cs typeface="Times New Roman" pitchFamily="18" charset="0"/>
              </a:rPr>
            </a:br>
            <a:r>
              <a:rPr lang="en-US" sz="2400" b="0" dirty="0" smtClean="0">
                <a:solidFill>
                  <a:schemeClr val="bg1"/>
                </a:solidFill>
                <a:latin typeface="Times New Roman" pitchFamily="18" charset="0"/>
                <a:cs typeface="Times New Roman" pitchFamily="18" charset="0"/>
              </a:rPr>
              <a:t>2</a:t>
            </a:r>
            <a:r>
              <a:rPr lang="en-US" sz="2400" b="0" dirty="0">
                <a:solidFill>
                  <a:schemeClr val="bg1"/>
                </a:solidFill>
                <a:latin typeface="Times New Roman" pitchFamily="18" charset="0"/>
                <a:cs typeface="Times New Roman" pitchFamily="18" charset="0"/>
              </a:rPr>
              <a:t>.   </a:t>
            </a:r>
            <a:r>
              <a:rPr lang="en-US" sz="2400" b="0" dirty="0" smtClean="0">
                <a:solidFill>
                  <a:schemeClr val="bg1"/>
                </a:solidFill>
                <a:latin typeface="Times New Roman" pitchFamily="18" charset="0"/>
                <a:cs typeface="Times New Roman" pitchFamily="18" charset="0"/>
              </a:rPr>
              <a:t>A web browser</a:t>
            </a:r>
            <a:endParaRPr lang="en-US" sz="1400" b="0" dirty="0">
              <a:solidFill>
                <a:schemeClr val="bg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2057400"/>
            <a:ext cx="7772400" cy="205740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Software Specification </a:t>
            </a:r>
            <a:r>
              <a:rPr lang="en-US" sz="320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(Server </a:t>
            </a:r>
            <a:r>
              <a:rPr lang="en-US" sz="3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Side):</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r>
            <a:b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r>
            <a:br>
              <a:rPr lang="en-US" sz="24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1.   Windows 10 Pro version 19041.928.</a:t>
            </a:r>
            <a:br>
              <a:rPr lang="en-US" sz="24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24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2.   Python and Django installed</a:t>
            </a:r>
          </a:p>
          <a:p>
            <a:r>
              <a:rPr lang="en-US" sz="24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3.   Hosting provider</a:t>
            </a:r>
            <a:endParaRPr lang="en-US" sz="14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052547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2668</TotalTime>
  <Words>389</Words>
  <Application>Microsoft Office PowerPoint</Application>
  <PresentationFormat>On-screen Show (4:3)</PresentationFormat>
  <Paragraphs>48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Constantia</vt:lpstr>
      <vt:lpstr>Times New Roman</vt:lpstr>
      <vt:lpstr>Wingdings</vt:lpstr>
      <vt:lpstr>Wingdings 2</vt:lpstr>
      <vt:lpstr>Flow</vt:lpstr>
      <vt:lpstr>Project Title: “Online Password Management System”  Submitted By: 1. Naorem Tamphasana (Roll no. 1097) 2. Keithellakpam Oken (Roll no. 1098) 3. Wigabou Abonmei (Roll no. 1099) 4. Phanjoubam Manjit (Roll no. 1100) 5. Jackson Yanglem (Roll no. 1101) Guided by:  Lairenjam Ithoi Chanu Scientist-C, Nielit Imphal </vt:lpstr>
      <vt:lpstr>Abstract    This project “Online Password Management System” has been developed on Python using the python framework called Django. With the use of this framework, building fast, scalable and secure websites has never been made easier and in addition, open source which is free to use and well documented! With built-in login and signup functionality and also, a option to reset password, Users can easily login, sign up and reset their password without having to worry about losing their accounts. Making sure that 2FA is implemented for better security, users need to verify their login by entering the OTP that was sent to their email that was sent to verify their login attempt. And of course, all of the data are encrypted and salted by using the python cryptography library. The secret key is only know to the developer and the admin can’t do anything about it. The user’s password and the account data that they’ve stored are easily encrypted so the admin won’t have the chance to abuse their privilege as an admin. It can be use anywhere online as long as one has an Internet connection available to them. </vt:lpstr>
      <vt:lpstr>PowerPoint Presentation</vt:lpstr>
      <vt:lpstr>PowerPoint Presentation</vt:lpstr>
      <vt:lpstr>PowerPoint Presentation</vt:lpstr>
      <vt:lpstr>PowerPoint Presentation</vt:lpstr>
      <vt:lpstr>PowerPoint Presentation</vt:lpstr>
      <vt:lpstr>Software Specification (Client Side):  1.   Any Internet Connected Device 2.   A web browser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  1. Websites:- https://www.google.com https://www.youtube.com https://www.github.com https://www.stackoverflow.com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Computer Hardware Sales  and  Servicing Automation System Submitted By: S. Jadumani Singh (Class roll no. 110) M. Nilkash Singh (Class roll no.187) L. Jesus Singh (Class roll no. 116)</dc:title>
  <dc:creator>Lalit</dc:creator>
  <cp:lastModifiedBy>oken</cp:lastModifiedBy>
  <cp:revision>350</cp:revision>
  <dcterms:created xsi:type="dcterms:W3CDTF">2006-08-16T00:00:00Z</dcterms:created>
  <dcterms:modified xsi:type="dcterms:W3CDTF">2021-09-25T06:26:30Z</dcterms:modified>
</cp:coreProperties>
</file>