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56" r:id="rId4"/>
    <p:sldId id="257" r:id="rId5"/>
    <p:sldId id="258" r:id="rId6"/>
    <p:sldId id="264" r:id="rId7"/>
    <p:sldId id="260" r:id="rId8"/>
    <p:sldId id="261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2C9F1-0C4C-E8FA-6CC6-6C458A8AD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D25B0E9-9EE4-8E25-BC7D-3C98C3E9C1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26556E-69FE-A20A-246C-16E5A7C7F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B713-C4A5-4F5C-91DF-4ADE2226BD8A}" type="datetimeFigureOut">
              <a:rPr lang="de-DE" smtClean="0"/>
              <a:t>05.05.2024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CE8E61-F668-9C0A-84C4-475C6FAEB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111AFD-43B6-6C8F-CC71-EBC02DE98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759F-045D-4E2B-9705-60293CCEB0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643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CC0521-C39A-592E-E82F-EB411AB1B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8098B84-3873-0193-3891-A40D3CF65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226812-F43F-93C8-6E52-C9331AB87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B713-C4A5-4F5C-91DF-4ADE2226BD8A}" type="datetimeFigureOut">
              <a:rPr lang="de-DE" smtClean="0"/>
              <a:t>05.05.2024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0F913A-562F-CABA-2FD5-35F740CAE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8D4C95-2A1B-20CF-E67B-F6286B85F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759F-045D-4E2B-9705-60293CCEB0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7415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184964B-A6C9-B3C1-2924-E4D2E85E32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090F07C-1D9E-C824-8D3B-00FAEAA90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0013C3-7296-8E87-E514-EF3D914CA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B713-C4A5-4F5C-91DF-4ADE2226BD8A}" type="datetimeFigureOut">
              <a:rPr lang="de-DE" smtClean="0"/>
              <a:t>05.05.2024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C20A81-4531-1CA7-74B1-5B3AA074E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339CF7-7CEE-9657-3E0F-A94447DF2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759F-045D-4E2B-9705-60293CCEB0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7366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577601-A889-1C4D-938A-CE5D671EF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A76F46-8047-66D7-65E2-AFC2D7361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B41923-6AC8-9D15-DE52-0B1526E1B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B713-C4A5-4F5C-91DF-4ADE2226BD8A}" type="datetimeFigureOut">
              <a:rPr lang="de-DE" smtClean="0"/>
              <a:t>05.05.2024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53BCD1-971B-F574-5FDD-757CBD7A8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BE8B1E-CE90-E1B5-78A5-6ECA8F53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759F-045D-4E2B-9705-60293CCEB0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9550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62F49F-CED0-FBC2-198D-8214122D2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AA3973-EEB2-3E58-3862-A4D3822A0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96CE84-1917-065C-1C19-CA07FE0FD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B713-C4A5-4F5C-91DF-4ADE2226BD8A}" type="datetimeFigureOut">
              <a:rPr lang="de-DE" smtClean="0"/>
              <a:t>05.05.2024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34A5F8-B0A7-70AF-0118-1212C7934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C00BB6-B95C-4859-2CC8-843311102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759F-045D-4E2B-9705-60293CCEB0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6232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B818D7-846E-C18D-3D73-8469CC598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22A8F2-CC9C-7191-B0C6-F4176D69E5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8B623A3-955B-7AE3-ECE3-AB061EEB2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036A19-99B3-F04D-6C0D-8CA9785D7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B713-C4A5-4F5C-91DF-4ADE2226BD8A}" type="datetimeFigureOut">
              <a:rPr lang="de-DE" smtClean="0"/>
              <a:t>05.05.2024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E3088FB-E1B4-E3CA-F936-592C75FBE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059782-CCFD-76EE-4004-440CA9A7C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759F-045D-4E2B-9705-60293CCEB0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54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7EACE-80D7-CFF4-16A1-02CA692D0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2AAD28-ED2C-2587-2571-99544A788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800BAA-912F-6752-730F-F0D0E09EF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91BFAC2-E7A8-82A6-20F7-620FBB53D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C3E7B96-8135-1372-58A0-4C188F6F7E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6ECB703-E4BE-03CE-2417-B22781CE1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B713-C4A5-4F5C-91DF-4ADE2226BD8A}" type="datetimeFigureOut">
              <a:rPr lang="de-DE" smtClean="0"/>
              <a:t>05.05.2024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BD0927F-28A6-115E-FADE-C55401120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92E04F8-198B-BADE-2355-D0336C81F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759F-045D-4E2B-9705-60293CCEB0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5696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7EFA8F-EB75-7E41-A898-ACE94716A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F81F77F-6A1D-66CC-A029-BE3280E9F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B713-C4A5-4F5C-91DF-4ADE2226BD8A}" type="datetimeFigureOut">
              <a:rPr lang="de-DE" smtClean="0"/>
              <a:t>05.05.2024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CAD240D-A621-C5DD-6380-06CF68A1A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363503-2167-924D-48F3-C14DB327E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759F-045D-4E2B-9705-60293CCEB0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7341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0E40FC8-8CE6-06BF-E23F-524B23840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B713-C4A5-4F5C-91DF-4ADE2226BD8A}" type="datetimeFigureOut">
              <a:rPr lang="de-DE" smtClean="0"/>
              <a:t>05.05.2024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64B478-169D-0574-160B-2C77441D3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A2D6C1E-F8C8-2A72-D78C-A4F37CEDA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759F-045D-4E2B-9705-60293CCEB0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55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85F45D-D8D3-EE4C-43E9-DCC7265A8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EE4522-F0F9-B5BB-527E-05644F5C2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EAFA2D8-2E34-9EF3-1990-B96FD019B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C0D81F-6E4F-AE3B-015D-0944A94E1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B713-C4A5-4F5C-91DF-4ADE2226BD8A}" type="datetimeFigureOut">
              <a:rPr lang="de-DE" smtClean="0"/>
              <a:t>05.05.2024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15E00F-351A-07A7-9C62-85A42EDC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423A33-1470-0EF3-5D42-BA5F06B49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759F-045D-4E2B-9705-60293CCEB0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1845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ABAD2F-CD61-D3EF-A495-BFB917EBD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B6C2D93-8E97-CB6F-3152-92DEC88FD6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3B61E6-1142-6973-4EE0-68622531F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F57937-EBED-168E-38EE-58231B948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B713-C4A5-4F5C-91DF-4ADE2226BD8A}" type="datetimeFigureOut">
              <a:rPr lang="de-DE" smtClean="0"/>
              <a:t>05.05.2024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24A9B1-9A9F-9E13-3C72-0C6067132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FBA4A1-ED4B-493D-B86F-49CA8C77F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759F-045D-4E2B-9705-60293CCEB0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523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F11CC9F-C163-3B98-C5C5-979CF8914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B92C3F-2045-AA17-7C86-B2797D0EC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DE5AED-1C10-3EA3-F275-5048EE1512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DB713-C4A5-4F5C-91DF-4ADE2226BD8A}" type="datetimeFigureOut">
              <a:rPr lang="de-DE" smtClean="0"/>
              <a:t>05.05.2024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FA1D03-843A-C466-8A0C-7A5BD89604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05566A-A98C-3086-5875-9DB08F6941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5759F-045D-4E2B-9705-60293CCEB0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124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D111CFC6-AF26-E3E8-18B6-A142740242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7114EF02-9ADB-46B8-614E-3BD21D6827BE}"/>
              </a:ext>
            </a:extLst>
          </p:cNvPr>
          <p:cNvSpPr/>
          <p:nvPr/>
        </p:nvSpPr>
        <p:spPr>
          <a:xfrm>
            <a:off x="-714375" y="2781300"/>
            <a:ext cx="13963650" cy="4848654"/>
          </a:xfrm>
          <a:prstGeom prst="rect">
            <a:avLst/>
          </a:prstGeom>
          <a:gradFill flip="none" rotWithShape="1">
            <a:gsLst>
              <a:gs pos="24000">
                <a:schemeClr val="accent3">
                  <a:lumMod val="5000"/>
                  <a:lumOff val="95000"/>
                  <a:alpha val="35000"/>
                </a:schemeClr>
              </a:gs>
              <a:gs pos="56000">
                <a:schemeClr val="tx1">
                  <a:lumMod val="65000"/>
                  <a:lumOff val="35000"/>
                </a:schemeClr>
              </a:gs>
              <a:gs pos="83000">
                <a:schemeClr val="tx1">
                  <a:lumMod val="85000"/>
                  <a:lumOff val="1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F29077-B1EC-E751-5079-2B4FAE8CF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37" y="5365315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6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tos Black" panose="020F0502020204030204" pitchFamily="34" charset="0"/>
              </a:rPr>
              <a:t>2048-KI </a:t>
            </a:r>
            <a:r>
              <a:rPr lang="en-US" sz="6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tos Black" panose="020F0502020204030204" pitchFamily="34" charset="0"/>
              </a:rPr>
              <a:t>Projekt</a:t>
            </a:r>
            <a:endParaRPr lang="en-US" sz="60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ptos Black" panose="020F050202020403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968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C9C08D-A9AA-3B5B-BE85-C745AB9DB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9978" y="741391"/>
            <a:ext cx="3369234" cy="1616203"/>
          </a:xfrm>
        </p:spPr>
        <p:txBody>
          <a:bodyPr anchor="b">
            <a:normAutofit/>
          </a:bodyPr>
          <a:lstStyle/>
          <a:p>
            <a:r>
              <a:rPr lang="de-DE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Ziele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17943E3-DBF4-AEE0-D4C2-8BDD5C2068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7" r="26878"/>
          <a:stretch/>
        </p:blipFill>
        <p:spPr>
          <a:xfrm>
            <a:off x="20" y="10"/>
            <a:ext cx="7390243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79677" y="2347416"/>
            <a:ext cx="1630908" cy="7390262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1919061" y="1919060"/>
            <a:ext cx="6854280" cy="30161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61657" y="4425055"/>
            <a:ext cx="2928605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1885D2-BFF5-4EAC-87B7-341938114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9978" y="2533476"/>
            <a:ext cx="3369234" cy="3447832"/>
          </a:xfrm>
        </p:spPr>
        <p:txBody>
          <a:bodyPr anchor="t">
            <a:normAutofit/>
          </a:bodyPr>
          <a:lstStyle/>
          <a:p>
            <a:r>
              <a:rPr lang="de-DE" sz="2000" dirty="0"/>
              <a:t>Eine KI die das Spiel 2048 spielen kann</a:t>
            </a:r>
          </a:p>
          <a:p>
            <a:r>
              <a:rPr lang="de-DE" sz="2000" dirty="0"/>
              <a:t>Eine KI die sich selber trainiert</a:t>
            </a:r>
          </a:p>
          <a:p>
            <a:r>
              <a:rPr lang="de-DE" sz="2000" dirty="0"/>
              <a:t>Eine KI die „gut spielt“</a:t>
            </a:r>
          </a:p>
        </p:txBody>
      </p:sp>
    </p:spTree>
    <p:extLst>
      <p:ext uri="{BB962C8B-B14F-4D97-AF65-F5344CB8AC3E}">
        <p14:creationId xmlns:p14="http://schemas.microsoft.com/office/powerpoint/2010/main" val="1483921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75B7170-86B7-3671-2812-3F6DD58A5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944" y="643466"/>
            <a:ext cx="5694969" cy="5566833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7671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4680C25-1855-71C6-ECAF-4B76BB1B8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75" y="1942306"/>
            <a:ext cx="5474323" cy="2969819"/>
          </a:xfrm>
          <a:prstGeom prst="rect">
            <a:avLst/>
          </a:prstGeom>
        </p:spPr>
      </p:pic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6A5A31-B10A-4793-84D4-D785959AE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9FA9705-9F63-5A37-90C6-2653584B4943}"/>
              </a:ext>
            </a:extLst>
          </p:cNvPr>
          <p:cNvSpPr txBox="1"/>
          <p:nvPr/>
        </p:nvSpPr>
        <p:spPr>
          <a:xfrm>
            <a:off x="6889833" y="1188637"/>
            <a:ext cx="4218138" cy="1597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Reinforcement Learning (RL)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2B7807A-BF8D-3929-DC81-D1947C0FEDA1}"/>
              </a:ext>
            </a:extLst>
          </p:cNvPr>
          <p:cNvSpPr txBox="1"/>
          <p:nvPr/>
        </p:nvSpPr>
        <p:spPr>
          <a:xfrm>
            <a:off x="6889832" y="2998278"/>
            <a:ext cx="4114773" cy="1893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Art des maschinellen Lernens, bei dem ein Agent durch Interaktion mit seiner Umgebung lernt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Ziel: Maximierung einer Belohnung durch Auswahl optimaler Aktionen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Prinzipien: Agent, Umgebung, Aktionen, </a:t>
            </a:r>
            <a:r>
              <a:rPr lang="en-US" sz="1300" b="1"/>
              <a:t>Belohnungen</a:t>
            </a:r>
            <a:r>
              <a:rPr lang="en-US" sz="1300"/>
              <a:t>, Zustände</a:t>
            </a:r>
          </a:p>
        </p:txBody>
      </p:sp>
    </p:spTree>
    <p:extLst>
      <p:ext uri="{BB962C8B-B14F-4D97-AF65-F5344CB8AC3E}">
        <p14:creationId xmlns:p14="http://schemas.microsoft.com/office/powerpoint/2010/main" val="2797253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Grafik 5" descr="Ein Bild, das Text, Diagramm, Reihe, Muster enthält.&#10;&#10;Automatisch generierte Beschreibung">
            <a:extLst>
              <a:ext uri="{FF2B5EF4-FFF2-40B4-BE49-F238E27FC236}">
                <a16:creationId xmlns:a16="http://schemas.microsoft.com/office/drawing/2014/main" id="{B531068E-F288-4BD3-BA6B-789D86FDDE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8" b="20667"/>
          <a:stretch/>
        </p:blipFill>
        <p:spPr>
          <a:xfrm>
            <a:off x="735558" y="311628"/>
            <a:ext cx="10851111" cy="3629718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feld 3">
            <a:extLst>
              <a:ext uri="{FF2B5EF4-FFF2-40B4-BE49-F238E27FC236}">
                <a16:creationId xmlns:a16="http://schemas.microsoft.com/office/drawing/2014/main" id="{97CF3CCC-8D0C-D9F6-C212-E7EB5859FC4E}"/>
              </a:ext>
            </a:extLst>
          </p:cNvPr>
          <p:cNvSpPr txBox="1"/>
          <p:nvPr/>
        </p:nvSpPr>
        <p:spPr>
          <a:xfrm>
            <a:off x="630936" y="4018137"/>
            <a:ext cx="4569060" cy="2129586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Deep Q-Learning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3700" i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Deep Reinforcement Learning)</a:t>
            </a:r>
            <a:endParaRPr lang="en-US" sz="37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754B2F6-0858-3F6F-BDDD-C302C016DBB7}"/>
              </a:ext>
            </a:extLst>
          </p:cNvPr>
          <p:cNvSpPr txBox="1"/>
          <p:nvPr/>
        </p:nvSpPr>
        <p:spPr>
          <a:xfrm>
            <a:off x="5486080" y="4018143"/>
            <a:ext cx="5674105" cy="212959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Berechnet den gesamt Wert einer Aktion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Bezieht zukünftige Belohnungen ein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Verwendet Neuronales Netz um sich diesen Wert zu nähern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169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 descr="Ein Bild, das Text, Diagramm, Reihe, Muster enthält.&#10;&#10;Automatisch generierte Beschreibung">
            <a:extLst>
              <a:ext uri="{FF2B5EF4-FFF2-40B4-BE49-F238E27FC236}">
                <a16:creationId xmlns:a16="http://schemas.microsoft.com/office/drawing/2014/main" id="{6D5FB6E6-1AB0-1A7D-9B49-D00EF9BB4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962777"/>
            <a:ext cx="10905066" cy="493244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0699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3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F9CDA982-57A9-0B65-4485-B050B292947C}"/>
              </a:ext>
            </a:extLst>
          </p:cNvPr>
          <p:cNvSpPr txBox="1"/>
          <p:nvPr/>
        </p:nvSpPr>
        <p:spPr>
          <a:xfrm>
            <a:off x="518404" y="280751"/>
            <a:ext cx="6479548" cy="1616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 err="1">
                <a:solidFill>
                  <a:srgbClr val="FFFFFF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Ablauf</a:t>
            </a:r>
            <a:r>
              <a:rPr lang="en-US" sz="3600" kern="1200" dirty="0">
                <a:solidFill>
                  <a:srgbClr val="FFFFFF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 des </a:t>
            </a:r>
            <a:r>
              <a:rPr lang="en-US" sz="3600" kern="1200" dirty="0" err="1">
                <a:solidFill>
                  <a:srgbClr val="FFFFFF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Trainingsprozesses</a:t>
            </a:r>
            <a:endParaRPr lang="en-US" sz="3600" kern="1200" dirty="0">
              <a:solidFill>
                <a:srgbClr val="FFFFFF"/>
              </a:solidFill>
              <a:latin typeface="Aharoni" panose="02010803020104030203" pitchFamily="2" charset="-79"/>
              <a:ea typeface="+mj-ea"/>
              <a:cs typeface="Aharoni" panose="02010803020104030203" pitchFamily="2" charset="-79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FD9E5F3-37D3-E7A3-FAAA-1959EBCAB57D}"/>
              </a:ext>
            </a:extLst>
          </p:cNvPr>
          <p:cNvSpPr txBox="1"/>
          <p:nvPr/>
        </p:nvSpPr>
        <p:spPr>
          <a:xfrm>
            <a:off x="615784" y="1900316"/>
            <a:ext cx="4362616" cy="48052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FFFFFF"/>
                </a:solidFill>
              </a:rPr>
              <a:t>Initialisierung</a:t>
            </a:r>
            <a:r>
              <a:rPr lang="en-US" sz="2000" b="1" dirty="0">
                <a:solidFill>
                  <a:srgbClr val="FFFFFF"/>
                </a:solidFill>
              </a:rPr>
              <a:t>: Modell, Replay-Speicher, Hyperparameter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FF"/>
                </a:solidFill>
              </a:rPr>
              <a:t>Exploration vs. Exploitation: </a:t>
            </a:r>
            <a:r>
              <a:rPr lang="en-US" sz="2000" b="1" dirty="0" err="1">
                <a:solidFill>
                  <a:srgbClr val="FFFFFF"/>
                </a:solidFill>
              </a:rPr>
              <a:t>Zufällige</a:t>
            </a:r>
            <a:r>
              <a:rPr lang="en-US" sz="2000" b="1" dirty="0">
                <a:solidFill>
                  <a:srgbClr val="FFFFFF"/>
                </a:solidFill>
              </a:rPr>
              <a:t> </a:t>
            </a:r>
            <a:r>
              <a:rPr lang="en-US" sz="2000" b="1" dirty="0" err="1">
                <a:solidFill>
                  <a:srgbClr val="FFFFFF"/>
                </a:solidFill>
              </a:rPr>
              <a:t>Aktionen</a:t>
            </a:r>
            <a:r>
              <a:rPr lang="en-US" sz="2000" b="1" dirty="0">
                <a:solidFill>
                  <a:srgbClr val="FFFFFF"/>
                </a:solidFill>
              </a:rPr>
              <a:t> vs. </a:t>
            </a:r>
            <a:r>
              <a:rPr lang="en-US" sz="2000" b="1" dirty="0" err="1">
                <a:solidFill>
                  <a:srgbClr val="FFFFFF"/>
                </a:solidFill>
              </a:rPr>
              <a:t>Ausnutzen</a:t>
            </a:r>
            <a:r>
              <a:rPr lang="en-US" sz="2000" b="1" dirty="0">
                <a:solidFill>
                  <a:srgbClr val="FFFFFF"/>
                </a:solidFill>
              </a:rPr>
              <a:t> des </a:t>
            </a:r>
            <a:r>
              <a:rPr lang="en-US" sz="2000" b="1" dirty="0" err="1">
                <a:solidFill>
                  <a:srgbClr val="FFFFFF"/>
                </a:solidFill>
              </a:rPr>
              <a:t>Gelernten</a:t>
            </a:r>
            <a:endParaRPr lang="en-US" sz="2000" b="1" dirty="0">
              <a:solidFill>
                <a:srgbClr val="FFFFFF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FFFFFF"/>
                </a:solidFill>
              </a:rPr>
              <a:t>Erfahrung</a:t>
            </a:r>
            <a:r>
              <a:rPr lang="en-US" sz="2000" b="1" dirty="0">
                <a:solidFill>
                  <a:srgbClr val="FFFFFF"/>
                </a:solidFill>
              </a:rPr>
              <a:t> </a:t>
            </a:r>
            <a:r>
              <a:rPr lang="en-US" sz="2000" b="1" dirty="0" err="1">
                <a:solidFill>
                  <a:srgbClr val="FFFFFF"/>
                </a:solidFill>
              </a:rPr>
              <a:t>sammeln</a:t>
            </a:r>
            <a:r>
              <a:rPr lang="en-US" sz="2000" b="1" dirty="0">
                <a:solidFill>
                  <a:srgbClr val="FFFFFF"/>
                </a:solidFill>
              </a:rPr>
              <a:t>: </a:t>
            </a:r>
            <a:r>
              <a:rPr lang="en-US" sz="2000" b="1" dirty="0" err="1">
                <a:solidFill>
                  <a:srgbClr val="FFFFFF"/>
                </a:solidFill>
              </a:rPr>
              <a:t>Spielen</a:t>
            </a:r>
            <a:r>
              <a:rPr lang="en-US" sz="2000" b="1" dirty="0">
                <a:solidFill>
                  <a:srgbClr val="FFFFFF"/>
                </a:solidFill>
              </a:rPr>
              <a:t> des Spiels, </a:t>
            </a:r>
            <a:r>
              <a:rPr lang="en-US" sz="2000" b="1" dirty="0" err="1">
                <a:solidFill>
                  <a:srgbClr val="FFFFFF"/>
                </a:solidFill>
              </a:rPr>
              <a:t>Speichern</a:t>
            </a:r>
            <a:r>
              <a:rPr lang="en-US" sz="2000" b="1" dirty="0">
                <a:solidFill>
                  <a:srgbClr val="FFFFFF"/>
                </a:solidFill>
              </a:rPr>
              <a:t> von </a:t>
            </a:r>
            <a:r>
              <a:rPr lang="en-US" sz="2000" b="1" dirty="0" err="1">
                <a:solidFill>
                  <a:srgbClr val="FFFFFF"/>
                </a:solidFill>
              </a:rPr>
              <a:t>Erfahrungen</a:t>
            </a:r>
            <a:endParaRPr lang="en-US" sz="2000" b="1" dirty="0">
              <a:solidFill>
                <a:srgbClr val="FFFFFF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FF"/>
                </a:solidFill>
              </a:rPr>
              <a:t>Training: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FFFFFF"/>
                </a:solidFill>
              </a:rPr>
              <a:t>Langzeitgedächtnis</a:t>
            </a:r>
            <a:r>
              <a:rPr lang="en-US" sz="2000" b="1" dirty="0">
                <a:solidFill>
                  <a:srgbClr val="FFFFFF"/>
                </a:solidFill>
              </a:rPr>
              <a:t>-Training: </a:t>
            </a:r>
            <a:r>
              <a:rPr lang="en-US" sz="2000" b="1" dirty="0" err="1">
                <a:solidFill>
                  <a:srgbClr val="FFFFFF"/>
                </a:solidFill>
              </a:rPr>
              <a:t>Mit</a:t>
            </a:r>
            <a:r>
              <a:rPr lang="en-US" sz="2000" b="1" dirty="0">
                <a:solidFill>
                  <a:srgbClr val="FFFFFF"/>
                </a:solidFill>
              </a:rPr>
              <a:t> </a:t>
            </a:r>
            <a:r>
              <a:rPr lang="en-US" sz="2000" b="1" dirty="0" err="1">
                <a:solidFill>
                  <a:srgbClr val="FFFFFF"/>
                </a:solidFill>
              </a:rPr>
              <a:t>zufällig</a:t>
            </a:r>
            <a:r>
              <a:rPr lang="en-US" sz="2000" b="1" dirty="0">
                <a:solidFill>
                  <a:srgbClr val="FFFFFF"/>
                </a:solidFill>
              </a:rPr>
              <a:t> </a:t>
            </a:r>
            <a:r>
              <a:rPr lang="en-US" sz="2000" b="1" dirty="0" err="1">
                <a:solidFill>
                  <a:srgbClr val="FFFFFF"/>
                </a:solidFill>
              </a:rPr>
              <a:t>ausgewählten</a:t>
            </a:r>
            <a:r>
              <a:rPr lang="en-US" sz="2000" b="1" dirty="0">
                <a:solidFill>
                  <a:srgbClr val="FFFFFF"/>
                </a:solidFill>
              </a:rPr>
              <a:t> </a:t>
            </a:r>
            <a:r>
              <a:rPr lang="en-US" sz="2000" b="1" dirty="0" err="1">
                <a:solidFill>
                  <a:srgbClr val="FFFFFF"/>
                </a:solidFill>
              </a:rPr>
              <a:t>Erfahrungen</a:t>
            </a:r>
            <a:endParaRPr lang="en-US" sz="2000" b="1" dirty="0">
              <a:solidFill>
                <a:srgbClr val="FFFFFF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FFFFFF"/>
                </a:solidFill>
              </a:rPr>
              <a:t>Kurzzeitgedächtnis</a:t>
            </a:r>
            <a:r>
              <a:rPr lang="en-US" sz="2000" b="1" dirty="0">
                <a:solidFill>
                  <a:srgbClr val="FFFFFF"/>
                </a:solidFill>
              </a:rPr>
              <a:t>-Training: </a:t>
            </a:r>
            <a:r>
              <a:rPr lang="en-US" sz="2000" b="1" dirty="0" err="1">
                <a:solidFill>
                  <a:srgbClr val="FFFFFF"/>
                </a:solidFill>
              </a:rPr>
              <a:t>Nach</a:t>
            </a:r>
            <a:r>
              <a:rPr lang="en-US" sz="2000" b="1" dirty="0">
                <a:solidFill>
                  <a:srgbClr val="FFFFFF"/>
                </a:solidFill>
              </a:rPr>
              <a:t> </a:t>
            </a:r>
            <a:r>
              <a:rPr lang="en-US" sz="2000" b="1" dirty="0" err="1">
                <a:solidFill>
                  <a:srgbClr val="FFFFFF"/>
                </a:solidFill>
              </a:rPr>
              <a:t>jedem</a:t>
            </a:r>
            <a:r>
              <a:rPr lang="en-US" sz="2000" b="1" dirty="0">
                <a:solidFill>
                  <a:srgbClr val="FFFFFF"/>
                </a:solidFill>
              </a:rPr>
              <a:t> Zug </a:t>
            </a:r>
            <a:r>
              <a:rPr lang="en-US" sz="2000" b="1" dirty="0" err="1">
                <a:solidFill>
                  <a:srgbClr val="FFFFFF"/>
                </a:solidFill>
              </a:rPr>
              <a:t>im</a:t>
            </a:r>
            <a:r>
              <a:rPr lang="en-US" sz="2000" b="1" dirty="0">
                <a:solidFill>
                  <a:srgbClr val="FFFFFF"/>
                </a:solidFill>
              </a:rPr>
              <a:t> Spiel</a:t>
            </a:r>
          </a:p>
        </p:txBody>
      </p:sp>
      <p:pic>
        <p:nvPicPr>
          <p:cNvPr id="5" name="Grafik 4" descr="Ein Bild, das Text, Diagramm, Kopfhörer, Kreis enthält.">
            <a:extLst>
              <a:ext uri="{FF2B5EF4-FFF2-40B4-BE49-F238E27FC236}">
                <a16:creationId xmlns:a16="http://schemas.microsoft.com/office/drawing/2014/main" id="{8EAF8793-9545-BF84-1952-7BECE13A5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304" y="2178631"/>
            <a:ext cx="5407002" cy="250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210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04553EC5-B307-7C0E-48BF-91E3113421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16" r="8472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0DB59A4-0C01-BEEF-384D-8E2523EF9F7E}"/>
              </a:ext>
            </a:extLst>
          </p:cNvPr>
          <p:cNvSpPr txBox="1"/>
          <p:nvPr/>
        </p:nvSpPr>
        <p:spPr>
          <a:xfrm>
            <a:off x="838200" y="365125"/>
            <a:ext cx="3822189" cy="189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 err="1"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Anwendung</a:t>
            </a:r>
            <a:r>
              <a:rPr lang="en-US" sz="4000" dirty="0"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: Spiel "2048" </a:t>
            </a:r>
            <a:r>
              <a:rPr lang="en-US" sz="4000" dirty="0" err="1"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mit</a:t>
            </a:r>
            <a:r>
              <a:rPr lang="en-US" sz="4000" dirty="0"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 DQN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B176F09-8475-5594-BA11-CC797ED0216F}"/>
              </a:ext>
            </a:extLst>
          </p:cNvPr>
          <p:cNvSpPr txBox="1"/>
          <p:nvPr/>
        </p:nvSpPr>
        <p:spPr>
          <a:xfrm>
            <a:off x="838200" y="2434201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/>
              <a:t>Ziel</a:t>
            </a:r>
            <a:r>
              <a:rPr lang="en-US" sz="2000" b="1" dirty="0"/>
              <a:t>: </a:t>
            </a:r>
            <a:r>
              <a:rPr lang="en-US" sz="2000" b="1" dirty="0" err="1"/>
              <a:t>Maximierung</a:t>
            </a:r>
            <a:r>
              <a:rPr lang="en-US" sz="2000" b="1" dirty="0"/>
              <a:t> des </a:t>
            </a:r>
            <a:r>
              <a:rPr lang="en-US" sz="2000" b="1" dirty="0" err="1"/>
              <a:t>Punktestands</a:t>
            </a:r>
            <a:r>
              <a:rPr lang="en-US" sz="2000" b="1" dirty="0"/>
              <a:t> </a:t>
            </a:r>
            <a:r>
              <a:rPr lang="en-US" sz="2000" b="1" dirty="0" err="1"/>
              <a:t>im</a:t>
            </a:r>
            <a:r>
              <a:rPr lang="en-US" sz="2000" b="1" dirty="0"/>
              <a:t> Spiel "2048"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Agent: </a:t>
            </a:r>
            <a:r>
              <a:rPr lang="en-US" sz="2000" b="1" dirty="0" err="1"/>
              <a:t>Entscheidet</a:t>
            </a:r>
            <a:r>
              <a:rPr lang="en-US" sz="2000" b="1" dirty="0"/>
              <a:t> </a:t>
            </a:r>
            <a:r>
              <a:rPr lang="en-US" sz="2000" b="1" dirty="0" err="1"/>
              <a:t>über</a:t>
            </a:r>
            <a:r>
              <a:rPr lang="en-US" sz="2000" b="1" dirty="0"/>
              <a:t> </a:t>
            </a:r>
            <a:r>
              <a:rPr lang="en-US" sz="2000" b="1" dirty="0" err="1"/>
              <a:t>Aktionen</a:t>
            </a:r>
            <a:r>
              <a:rPr lang="en-US" sz="2000" b="1" dirty="0"/>
              <a:t> </a:t>
            </a:r>
            <a:r>
              <a:rPr lang="en-US" sz="2000" b="1" dirty="0" err="1"/>
              <a:t>basierend</a:t>
            </a:r>
            <a:r>
              <a:rPr lang="en-US" sz="2000" b="1" dirty="0"/>
              <a:t> auf Q-</a:t>
            </a:r>
            <a:r>
              <a:rPr lang="en-US" sz="2000" b="1" dirty="0" err="1"/>
              <a:t>Werten</a:t>
            </a:r>
            <a:endParaRPr lang="en-US" sz="2000" b="1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Modell: DQN, das den </a:t>
            </a:r>
            <a:r>
              <a:rPr lang="en-US" sz="2000" b="1" dirty="0" err="1"/>
              <a:t>Agenten</a:t>
            </a:r>
            <a:r>
              <a:rPr lang="en-US" sz="2000" b="1" dirty="0"/>
              <a:t> </a:t>
            </a:r>
            <a:r>
              <a:rPr lang="en-US" sz="2000" b="1" dirty="0" err="1"/>
              <a:t>unterstützt</a:t>
            </a:r>
            <a:r>
              <a:rPr lang="en-US" sz="2000" b="1" dirty="0"/>
              <a:t>, </a:t>
            </a:r>
            <a:r>
              <a:rPr lang="en-US" sz="2000" b="1" dirty="0" err="1"/>
              <a:t>Aktionen</a:t>
            </a:r>
            <a:r>
              <a:rPr lang="en-US" sz="2000" b="1" dirty="0"/>
              <a:t> </a:t>
            </a:r>
            <a:r>
              <a:rPr lang="en-US" sz="2000" b="1" dirty="0" err="1"/>
              <a:t>zu</a:t>
            </a:r>
            <a:r>
              <a:rPr lang="en-US" sz="2000" b="1" dirty="0"/>
              <a:t> </a:t>
            </a:r>
            <a:r>
              <a:rPr lang="en-US" sz="2000" b="1" dirty="0" err="1"/>
              <a:t>wählen</a:t>
            </a:r>
            <a:endParaRPr lang="en-US" sz="2000" b="1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/>
              <a:t>Spielmechanik</a:t>
            </a:r>
            <a:r>
              <a:rPr lang="en-US" sz="2000" b="1" dirty="0"/>
              <a:t>: </a:t>
            </a:r>
            <a:r>
              <a:rPr lang="en-US" sz="2000" b="1" dirty="0" err="1"/>
              <a:t>Bewegung</a:t>
            </a:r>
            <a:r>
              <a:rPr lang="en-US" sz="2000" b="1" dirty="0"/>
              <a:t> der </a:t>
            </a:r>
            <a:r>
              <a:rPr lang="en-US" sz="2000" b="1" dirty="0" err="1"/>
              <a:t>Kacheln</a:t>
            </a:r>
            <a:r>
              <a:rPr lang="en-US" sz="2000" b="1" dirty="0"/>
              <a:t> in 4 </a:t>
            </a:r>
            <a:r>
              <a:rPr lang="en-US" sz="2000" b="1" dirty="0" err="1"/>
              <a:t>Richtungen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62852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Microsoft Office PowerPoint</Application>
  <PresentationFormat>Breitbild</PresentationFormat>
  <Paragraphs>28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Aharoni</vt:lpstr>
      <vt:lpstr>Aptos Black</vt:lpstr>
      <vt:lpstr>Arial</vt:lpstr>
      <vt:lpstr>Calibri</vt:lpstr>
      <vt:lpstr>Calibri Light</vt:lpstr>
      <vt:lpstr>Office</vt:lpstr>
      <vt:lpstr>2048-KI Projekt</vt:lpstr>
      <vt:lpstr>Ziele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 Meißner</dc:creator>
  <cp:lastModifiedBy>Okinyi Chuonyo</cp:lastModifiedBy>
  <cp:revision>4</cp:revision>
  <dcterms:created xsi:type="dcterms:W3CDTF">2024-03-21T17:03:14Z</dcterms:created>
  <dcterms:modified xsi:type="dcterms:W3CDTF">2024-05-05T19:42:26Z</dcterms:modified>
</cp:coreProperties>
</file>