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3" r:id="rId5"/>
    <p:sldId id="270" r:id="rId6"/>
    <p:sldId id="274" r:id="rId7"/>
    <p:sldId id="276" r:id="rId8"/>
    <p:sldId id="278" r:id="rId9"/>
    <p:sldId id="279" r:id="rId10"/>
    <p:sldId id="280" r:id="rId11"/>
    <p:sldId id="281" r:id="rId12"/>
    <p:sldId id="284" r:id="rId13"/>
    <p:sldId id="282" r:id="rId14"/>
    <p:sldId id="283" r:id="rId15"/>
    <p:sldId id="285" r:id="rId16"/>
    <p:sldId id="286" r:id="rId17"/>
    <p:sldId id="287" r:id="rId18"/>
    <p:sldId id="288" r:id="rId19"/>
    <p:sldId id="289" r:id="rId20"/>
    <p:sldId id="290" r:id="rId21"/>
    <p:sldId id="292" r:id="rId22"/>
    <p:sldId id="293" r:id="rId23"/>
    <p:sldId id="26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3B3B"/>
    <a:srgbClr val="FF66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1"/>
    <p:restoredTop sz="94656"/>
  </p:normalViewPr>
  <p:slideViewPr>
    <p:cSldViewPr snapToGrid="0">
      <p:cViewPr varScale="1">
        <p:scale>
          <a:sx n="72" d="100"/>
          <a:sy n="72" d="100"/>
        </p:scale>
        <p:origin x="-41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pPr/>
              <a:t>21-Oct-23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pPr/>
              <a:t>21-Oct-23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pPr/>
              <a:t>21-Oct-23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pPr/>
              <a:t>21-Oct-23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pPr/>
              <a:t>21-Oct-23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pPr/>
              <a:t>21-Oct-23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pPr/>
              <a:t>21-Oct-23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pPr/>
              <a:t>21-Oct-23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pPr/>
              <a:t>21-Oct-23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pPr/>
              <a:t>21-Oct-23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pPr/>
              <a:t>21-Oct-23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pPr/>
              <a:t>21-Oct-23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pPr/>
              <a:t>‹#›</a:t>
            </a:fld>
            <a:endParaRPr lang="en-US"/>
          </a:p>
        </p:txBody>
      </p:sp>
    </p:spTree>
    <p:extLst>
      <p:ext uri="{BB962C8B-B14F-4D97-AF65-F5344CB8AC3E}">
        <p14:creationId xmlns:p14="http://schemas.microsoft.com/office/powerpoint/2010/main" xmlns=""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localhost:8888/notebooks/EDA%20for%20Cap%20Data%20Visualization%20and%20Analysis.ipynb"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841DC996-1A4B-4D4F-A733-3A00E5ABC2B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xmlns="" id="{00CC22B5-8500-2C45-91DE-A596A6DF1C3B}"/>
              </a:ext>
            </a:extLst>
          </p:cNvPr>
          <p:cNvSpPr txBox="1"/>
          <p:nvPr/>
        </p:nvSpPr>
        <p:spPr>
          <a:xfrm>
            <a:off x="870857" y="2380343"/>
            <a:ext cx="8873711" cy="3447098"/>
          </a:xfrm>
          <a:prstGeom prst="rect">
            <a:avLst/>
          </a:prstGeom>
          <a:solidFill>
            <a:srgbClr val="3B3B3B"/>
          </a:solidFill>
        </p:spPr>
        <p:txBody>
          <a:bodyPr wrap="none" rtlCol="0">
            <a:spAutoFit/>
          </a:bodyPr>
          <a:lstStyle/>
          <a:p>
            <a:r>
              <a:rPr lang="en-US" sz="6600" dirty="0">
                <a:solidFill>
                  <a:srgbClr val="FF6600"/>
                </a:solidFill>
              </a:rPr>
              <a:t>Exploratory Data </a:t>
            </a:r>
            <a:r>
              <a:rPr lang="en-US" sz="6600" dirty="0" smtClean="0">
                <a:solidFill>
                  <a:srgbClr val="FF6600"/>
                </a:solidFill>
              </a:rPr>
              <a:t>Analysis</a:t>
            </a:r>
          </a:p>
          <a:p>
            <a:r>
              <a:rPr lang="en-US" sz="4400" dirty="0" smtClean="0">
                <a:solidFill>
                  <a:srgbClr val="FF6600"/>
                </a:solidFill>
              </a:rPr>
              <a:t>G2M insight for Cab Investment firm</a:t>
            </a:r>
          </a:p>
          <a:p>
            <a:endParaRPr lang="en-US" sz="4000" dirty="0"/>
          </a:p>
          <a:p>
            <a:endParaRPr lang="en-US" sz="4000" dirty="0"/>
          </a:p>
          <a:p>
            <a:r>
              <a:rPr lang="en-US" sz="2800" b="1" dirty="0" smtClean="0">
                <a:solidFill>
                  <a:srgbClr val="FF6600"/>
                </a:solidFill>
              </a:rPr>
              <a:t>19-10-2023</a:t>
            </a:r>
            <a:endParaRPr lang="en-US" sz="2800" b="1" dirty="0">
              <a:solidFill>
                <a:srgbClr val="FF6600"/>
              </a:solidFill>
            </a:endParaRPr>
          </a:p>
        </p:txBody>
      </p:sp>
    </p:spTree>
    <p:extLst>
      <p:ext uri="{BB962C8B-B14F-4D97-AF65-F5344CB8AC3E}">
        <p14:creationId xmlns:p14="http://schemas.microsoft.com/office/powerpoint/2010/main" xmlns=""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1537252"/>
          </a:xfrm>
          <a:prstGeom prst="rect">
            <a:avLst/>
          </a:prstGeom>
          <a:solidFill>
            <a:srgbClr val="3B3B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3B3B3B"/>
              </a:solidFill>
            </a:endParaRPr>
          </a:p>
        </p:txBody>
      </p:sp>
      <p:sp>
        <p:nvSpPr>
          <p:cNvPr id="2" name="Title 1"/>
          <p:cNvSpPr>
            <a:spLocks noGrp="1"/>
          </p:cNvSpPr>
          <p:nvPr>
            <p:ph type="title"/>
          </p:nvPr>
        </p:nvSpPr>
        <p:spPr/>
        <p:txBody>
          <a:bodyPr>
            <a:normAutofit/>
          </a:bodyPr>
          <a:lstStyle/>
          <a:p>
            <a:r>
              <a:rPr lang="en-US" sz="6000" b="1" dirty="0" smtClean="0">
                <a:solidFill>
                  <a:srgbClr val="FF6600"/>
                </a:solidFill>
                <a:latin typeface="+mn-lt"/>
              </a:rPr>
              <a:t>EDA: Exploratory Data Analysis</a:t>
            </a:r>
            <a:endParaRPr lang="en-US" sz="6000" b="1" dirty="0">
              <a:solidFill>
                <a:srgbClr val="FF6600"/>
              </a:solidFill>
              <a:latin typeface="+mn-lt"/>
            </a:endParaRPr>
          </a:p>
        </p:txBody>
      </p:sp>
      <p:sp>
        <p:nvSpPr>
          <p:cNvPr id="8" name="Rectangle 7"/>
          <p:cNvSpPr/>
          <p:nvPr/>
        </p:nvSpPr>
        <p:spPr>
          <a:xfrm>
            <a:off x="477077" y="5459894"/>
            <a:ext cx="11370365" cy="1200329"/>
          </a:xfrm>
          <a:prstGeom prst="rect">
            <a:avLst/>
          </a:prstGeom>
        </p:spPr>
        <p:txBody>
          <a:bodyPr wrap="square">
            <a:spAutoFit/>
          </a:bodyPr>
          <a:lstStyle/>
          <a:p>
            <a:pPr>
              <a:buFont typeface="Arial" pitchFamily="34" charset="0"/>
              <a:buChar char="•"/>
            </a:pPr>
            <a:r>
              <a:rPr lang="en-US" b="1" dirty="0" smtClean="0"/>
              <a:t>  From the above </a:t>
            </a:r>
            <a:r>
              <a:rPr lang="en-US" b="1" dirty="0" err="1" smtClean="0"/>
              <a:t>heatmap</a:t>
            </a:r>
            <a:r>
              <a:rPr lang="en-US" b="1" dirty="0" smtClean="0"/>
              <a:t>, we can see that there is a correlation between Margin and </a:t>
            </a:r>
            <a:r>
              <a:rPr lang="en-US" b="1" dirty="0" err="1" smtClean="0"/>
              <a:t>KM_Travelled</a:t>
            </a:r>
            <a:r>
              <a:rPr lang="en-US" b="1" dirty="0" smtClean="0"/>
              <a:t>, </a:t>
            </a:r>
            <a:r>
              <a:rPr lang="en-US" b="1" dirty="0" err="1" smtClean="0"/>
              <a:t>Price_Charged</a:t>
            </a:r>
            <a:r>
              <a:rPr lang="en-US" b="1" dirty="0" smtClean="0"/>
              <a:t> and </a:t>
            </a:r>
            <a:r>
              <a:rPr lang="en-US" b="1" dirty="0" err="1" smtClean="0"/>
              <a:t>Cost_of_Trip</a:t>
            </a:r>
            <a:r>
              <a:rPr lang="en-US" b="1" dirty="0" smtClean="0"/>
              <a:t>. However, it is more correlated with </a:t>
            </a:r>
            <a:r>
              <a:rPr lang="en-US" b="1" dirty="0" err="1" smtClean="0"/>
              <a:t>Price_Charged</a:t>
            </a:r>
            <a:r>
              <a:rPr lang="en-US" b="1" dirty="0" smtClean="0"/>
              <a:t>.</a:t>
            </a:r>
            <a:endParaRPr lang="en-US" dirty="0" smtClean="0"/>
          </a:p>
          <a:p>
            <a:pPr>
              <a:buFont typeface="Arial" pitchFamily="34" charset="0"/>
              <a:buChar char="•"/>
            </a:pPr>
            <a:r>
              <a:rPr lang="en-US" b="1" dirty="0" smtClean="0"/>
              <a:t>  </a:t>
            </a:r>
            <a:r>
              <a:rPr lang="en-US" b="1" dirty="0" err="1" smtClean="0"/>
              <a:t>KM_Travelled</a:t>
            </a:r>
            <a:r>
              <a:rPr lang="en-US" b="1" dirty="0" smtClean="0"/>
              <a:t> is correlated with </a:t>
            </a:r>
            <a:r>
              <a:rPr lang="en-US" b="1" dirty="0" err="1" smtClean="0"/>
              <a:t>Cost_of_Trip</a:t>
            </a:r>
            <a:r>
              <a:rPr lang="en-US" b="1" dirty="0" smtClean="0"/>
              <a:t> and </a:t>
            </a:r>
            <a:r>
              <a:rPr lang="en-US" b="1" dirty="0" err="1" smtClean="0"/>
              <a:t>Price_Charged</a:t>
            </a:r>
            <a:r>
              <a:rPr lang="en-US" b="1" dirty="0" smtClean="0"/>
              <a:t>. And finally, Price Charged is correlated with </a:t>
            </a:r>
            <a:r>
              <a:rPr lang="en-US" b="1" dirty="0" err="1" smtClean="0"/>
              <a:t>Cost_of_Trip</a:t>
            </a:r>
            <a:r>
              <a:rPr lang="en-US" b="1" dirty="0" smtClean="0"/>
              <a:t>.</a:t>
            </a:r>
            <a:endParaRPr lang="en-US" dirty="0"/>
          </a:p>
        </p:txBody>
      </p:sp>
      <p:pic>
        <p:nvPicPr>
          <p:cNvPr id="23554" name="Picture 2" descr="C:\Users\user\Documents\Okeoma\Internship program\Data Glacier Virtual Internship\Resources\Week2 Resources\Report Images\image7.png"/>
          <p:cNvPicPr>
            <a:picLocks noGrp="1" noChangeAspect="1" noChangeArrowheads="1"/>
          </p:cNvPicPr>
          <p:nvPr>
            <p:ph idx="1"/>
          </p:nvPr>
        </p:nvPicPr>
        <p:blipFill>
          <a:blip r:embed="rId2"/>
          <a:srcRect/>
          <a:stretch>
            <a:fillRect/>
          </a:stretch>
        </p:blipFill>
        <p:spPr bwMode="auto">
          <a:xfrm>
            <a:off x="2169274" y="1550504"/>
            <a:ext cx="7853452" cy="3882887"/>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1537252"/>
          </a:xfrm>
          <a:prstGeom prst="rect">
            <a:avLst/>
          </a:prstGeom>
          <a:solidFill>
            <a:srgbClr val="3B3B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3B3B3B"/>
              </a:solidFill>
            </a:endParaRPr>
          </a:p>
        </p:txBody>
      </p:sp>
      <p:sp>
        <p:nvSpPr>
          <p:cNvPr id="2" name="Title 1"/>
          <p:cNvSpPr>
            <a:spLocks noGrp="1"/>
          </p:cNvSpPr>
          <p:nvPr>
            <p:ph type="title"/>
          </p:nvPr>
        </p:nvSpPr>
        <p:spPr/>
        <p:txBody>
          <a:bodyPr>
            <a:normAutofit/>
          </a:bodyPr>
          <a:lstStyle/>
          <a:p>
            <a:r>
              <a:rPr lang="en-US" sz="6000" b="1" dirty="0" smtClean="0">
                <a:solidFill>
                  <a:srgbClr val="FF6600"/>
                </a:solidFill>
                <a:latin typeface="+mn-lt"/>
              </a:rPr>
              <a:t>EDA: Exploratory Data Analysis</a:t>
            </a:r>
            <a:endParaRPr lang="en-US" sz="6000" b="1" dirty="0">
              <a:solidFill>
                <a:srgbClr val="FF6600"/>
              </a:solidFill>
              <a:latin typeface="+mn-lt"/>
            </a:endParaRPr>
          </a:p>
        </p:txBody>
      </p:sp>
      <p:sp>
        <p:nvSpPr>
          <p:cNvPr id="6" name="Content Placeholder 5"/>
          <p:cNvSpPr>
            <a:spLocks noGrp="1"/>
          </p:cNvSpPr>
          <p:nvPr>
            <p:ph idx="1"/>
          </p:nvPr>
        </p:nvSpPr>
        <p:spPr/>
        <p:txBody>
          <a:bodyPr/>
          <a:lstStyle/>
          <a:p>
            <a:pPr>
              <a:buNone/>
            </a:pPr>
            <a:r>
              <a:rPr lang="en-US" sz="4000" b="1" dirty="0" smtClean="0"/>
              <a:t>EDA recommendation and hypothesis of results</a:t>
            </a:r>
          </a:p>
          <a:p>
            <a:pPr>
              <a:buNone/>
            </a:pPr>
            <a:r>
              <a:rPr lang="en-US" b="1" dirty="0" smtClean="0"/>
              <a:t>Final Investigation Areas:</a:t>
            </a:r>
          </a:p>
          <a:p>
            <a:r>
              <a:rPr lang="en-US" dirty="0" smtClean="0"/>
              <a:t>Which company has maximum cab users at a particular time period?</a:t>
            </a:r>
          </a:p>
          <a:p>
            <a:r>
              <a:rPr lang="en-US" dirty="0" smtClean="0"/>
              <a:t>Does margin proportionally increase with increase in number of customers?</a:t>
            </a:r>
          </a:p>
          <a:p>
            <a:r>
              <a:rPr lang="en-US" dirty="0" smtClean="0"/>
              <a:t>What are the attributes of these customer segments?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1537252"/>
          </a:xfrm>
          <a:prstGeom prst="rect">
            <a:avLst/>
          </a:prstGeom>
          <a:solidFill>
            <a:srgbClr val="3B3B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3B3B3B"/>
              </a:solidFill>
            </a:endParaRPr>
          </a:p>
        </p:txBody>
      </p:sp>
      <p:sp>
        <p:nvSpPr>
          <p:cNvPr id="2" name="Title 1"/>
          <p:cNvSpPr>
            <a:spLocks noGrp="1"/>
          </p:cNvSpPr>
          <p:nvPr>
            <p:ph type="title"/>
          </p:nvPr>
        </p:nvSpPr>
        <p:spPr/>
        <p:txBody>
          <a:bodyPr>
            <a:normAutofit/>
          </a:bodyPr>
          <a:lstStyle/>
          <a:p>
            <a:r>
              <a:rPr lang="en-US" sz="6000" b="1" dirty="0" smtClean="0">
                <a:solidFill>
                  <a:srgbClr val="FF6600"/>
                </a:solidFill>
                <a:latin typeface="+mn-lt"/>
              </a:rPr>
              <a:t>EDA: Exploratory Data Analysis</a:t>
            </a:r>
            <a:endParaRPr lang="en-US" sz="6000" b="1" dirty="0">
              <a:solidFill>
                <a:srgbClr val="FF6600"/>
              </a:solidFill>
              <a:latin typeface="+mn-lt"/>
            </a:endParaRPr>
          </a:p>
        </p:txBody>
      </p:sp>
      <p:sp>
        <p:nvSpPr>
          <p:cNvPr id="8" name="Rectangle 7"/>
          <p:cNvSpPr/>
          <p:nvPr/>
        </p:nvSpPr>
        <p:spPr>
          <a:xfrm>
            <a:off x="821635" y="5657671"/>
            <a:ext cx="11370365" cy="1200329"/>
          </a:xfrm>
          <a:prstGeom prst="rect">
            <a:avLst/>
          </a:prstGeom>
        </p:spPr>
        <p:txBody>
          <a:bodyPr wrap="square">
            <a:spAutoFit/>
          </a:bodyPr>
          <a:lstStyle/>
          <a:p>
            <a:pPr>
              <a:buFont typeface="Arial" pitchFamily="34" charset="0"/>
              <a:buChar char="•"/>
            </a:pPr>
            <a:r>
              <a:rPr lang="en-US" b="1" dirty="0" smtClean="0"/>
              <a:t> From the chart and the analysis carried out to ascertain the maximum users at a particular time period, we can see that the peak period with maximum users for Pink Cab of 4247 is 2017 December and the peak period for the Yellow Cab users of 12846 is also 2017 December. </a:t>
            </a:r>
          </a:p>
          <a:p>
            <a:pPr>
              <a:buFont typeface="Arial" pitchFamily="34" charset="0"/>
              <a:buChar char="•"/>
            </a:pPr>
            <a:r>
              <a:rPr lang="en-US" b="1" dirty="0" smtClean="0"/>
              <a:t> It is clear that the Yellow Cab users are much more than the users of the Pink Cab.</a:t>
            </a:r>
            <a:endParaRPr lang="en-US" dirty="0"/>
          </a:p>
        </p:txBody>
      </p:sp>
      <p:sp>
        <p:nvSpPr>
          <p:cNvPr id="9" name="Content Placeholder 8"/>
          <p:cNvSpPr>
            <a:spLocks noGrp="1"/>
          </p:cNvSpPr>
          <p:nvPr>
            <p:ph idx="1"/>
          </p:nvPr>
        </p:nvSpPr>
        <p:spPr>
          <a:xfrm>
            <a:off x="838200" y="1825625"/>
            <a:ext cx="10515600" cy="520010"/>
          </a:xfrm>
        </p:spPr>
        <p:txBody>
          <a:bodyPr/>
          <a:lstStyle/>
          <a:p>
            <a:r>
              <a:rPr lang="en-US" b="1" dirty="0" smtClean="0"/>
              <a:t>Which company has maximum cab users at a particular time period?</a:t>
            </a:r>
            <a:endParaRPr lang="en-US" b="1" dirty="0"/>
          </a:p>
        </p:txBody>
      </p:sp>
      <p:pic>
        <p:nvPicPr>
          <p:cNvPr id="24580" name="Picture 4"/>
          <p:cNvPicPr>
            <a:picLocks noChangeAspect="1" noChangeArrowheads="1"/>
          </p:cNvPicPr>
          <p:nvPr/>
        </p:nvPicPr>
        <p:blipFill>
          <a:blip r:embed="rId2"/>
          <a:srcRect/>
          <a:stretch>
            <a:fillRect/>
          </a:stretch>
        </p:blipFill>
        <p:spPr bwMode="auto">
          <a:xfrm>
            <a:off x="1497496" y="2266123"/>
            <a:ext cx="8627165" cy="341906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1537252"/>
          </a:xfrm>
          <a:prstGeom prst="rect">
            <a:avLst/>
          </a:prstGeom>
          <a:solidFill>
            <a:srgbClr val="3B3B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3B3B3B"/>
              </a:solidFill>
            </a:endParaRPr>
          </a:p>
        </p:txBody>
      </p:sp>
      <p:sp>
        <p:nvSpPr>
          <p:cNvPr id="2" name="Title 1"/>
          <p:cNvSpPr>
            <a:spLocks noGrp="1"/>
          </p:cNvSpPr>
          <p:nvPr>
            <p:ph type="title"/>
          </p:nvPr>
        </p:nvSpPr>
        <p:spPr/>
        <p:txBody>
          <a:bodyPr>
            <a:normAutofit/>
          </a:bodyPr>
          <a:lstStyle/>
          <a:p>
            <a:r>
              <a:rPr lang="en-US" sz="6000" b="1" dirty="0" smtClean="0">
                <a:solidFill>
                  <a:srgbClr val="FF6600"/>
                </a:solidFill>
                <a:latin typeface="+mn-lt"/>
              </a:rPr>
              <a:t>EDA: Exploratory Data Analysis</a:t>
            </a:r>
            <a:endParaRPr lang="en-US" sz="6000" b="1" dirty="0">
              <a:solidFill>
                <a:srgbClr val="FF6600"/>
              </a:solidFill>
              <a:latin typeface="+mn-lt"/>
            </a:endParaRPr>
          </a:p>
        </p:txBody>
      </p:sp>
      <p:sp>
        <p:nvSpPr>
          <p:cNvPr id="8" name="Rectangle 7"/>
          <p:cNvSpPr/>
          <p:nvPr/>
        </p:nvSpPr>
        <p:spPr>
          <a:xfrm>
            <a:off x="477077" y="5605666"/>
            <a:ext cx="11370365" cy="1754326"/>
          </a:xfrm>
          <a:prstGeom prst="rect">
            <a:avLst/>
          </a:prstGeom>
        </p:spPr>
        <p:txBody>
          <a:bodyPr wrap="square">
            <a:spAutoFit/>
          </a:bodyPr>
          <a:lstStyle/>
          <a:p>
            <a:pPr>
              <a:buFont typeface="Arial" pitchFamily="34" charset="0"/>
              <a:buChar char="•"/>
            </a:pPr>
            <a:r>
              <a:rPr lang="en-US" b="1" dirty="0" smtClean="0"/>
              <a:t> From the chart and the analysis carried out to ascertain the maximum monthly margin at a particular time period, we can see that the peak margin for Pink Cab of 402094 is 2017 December and the peak margin for the Yellow Cab of 1932446.43 is 2017 December also. </a:t>
            </a:r>
          </a:p>
          <a:p>
            <a:pPr>
              <a:buFont typeface="Arial" pitchFamily="34" charset="0"/>
              <a:buChar char="•"/>
            </a:pPr>
            <a:r>
              <a:rPr lang="en-US" b="1" dirty="0" smtClean="0"/>
              <a:t> The Yellow Cab margin is much more than the margin of the Pink Cab.</a:t>
            </a:r>
            <a:endParaRPr lang="en-US" dirty="0" smtClean="0"/>
          </a:p>
          <a:p>
            <a:r>
              <a:rPr lang="en-US" dirty="0" smtClean="0"/>
              <a:t/>
            </a:r>
            <a:br>
              <a:rPr lang="en-US" dirty="0" smtClean="0"/>
            </a:br>
            <a:endParaRPr lang="en-US" dirty="0"/>
          </a:p>
        </p:txBody>
      </p:sp>
      <p:sp>
        <p:nvSpPr>
          <p:cNvPr id="6" name="Content Placeholder 5"/>
          <p:cNvSpPr>
            <a:spLocks noGrp="1"/>
          </p:cNvSpPr>
          <p:nvPr>
            <p:ph idx="1"/>
          </p:nvPr>
        </p:nvSpPr>
        <p:spPr>
          <a:xfrm>
            <a:off x="838200" y="1825625"/>
            <a:ext cx="10515600" cy="559766"/>
          </a:xfrm>
        </p:spPr>
        <p:txBody>
          <a:bodyPr/>
          <a:lstStyle/>
          <a:p>
            <a:r>
              <a:rPr lang="en-US" b="1" dirty="0" smtClean="0"/>
              <a:t>Margin Analysis for Pink Cab and Yellow Cab</a:t>
            </a:r>
          </a:p>
          <a:p>
            <a:endParaRPr lang="en-US" dirty="0"/>
          </a:p>
        </p:txBody>
      </p:sp>
      <p:pic>
        <p:nvPicPr>
          <p:cNvPr id="25602" name="Picture 2"/>
          <p:cNvPicPr>
            <a:picLocks noChangeAspect="1" noChangeArrowheads="1"/>
          </p:cNvPicPr>
          <p:nvPr/>
        </p:nvPicPr>
        <p:blipFill>
          <a:blip r:embed="rId2"/>
          <a:srcRect/>
          <a:stretch>
            <a:fillRect/>
          </a:stretch>
        </p:blipFill>
        <p:spPr bwMode="auto">
          <a:xfrm>
            <a:off x="1577009" y="2226364"/>
            <a:ext cx="8812695" cy="3419062"/>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1537252"/>
          </a:xfrm>
          <a:prstGeom prst="rect">
            <a:avLst/>
          </a:prstGeom>
          <a:solidFill>
            <a:srgbClr val="3B3B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3B3B3B"/>
              </a:solidFill>
            </a:endParaRPr>
          </a:p>
        </p:txBody>
      </p:sp>
      <p:sp>
        <p:nvSpPr>
          <p:cNvPr id="2" name="Title 1"/>
          <p:cNvSpPr>
            <a:spLocks noGrp="1"/>
          </p:cNvSpPr>
          <p:nvPr>
            <p:ph type="title"/>
          </p:nvPr>
        </p:nvSpPr>
        <p:spPr/>
        <p:txBody>
          <a:bodyPr>
            <a:normAutofit/>
          </a:bodyPr>
          <a:lstStyle/>
          <a:p>
            <a:r>
              <a:rPr lang="en-US" sz="6000" b="1" dirty="0" smtClean="0">
                <a:solidFill>
                  <a:srgbClr val="FF6600"/>
                </a:solidFill>
                <a:latin typeface="+mn-lt"/>
              </a:rPr>
              <a:t>EDA: Exploratory Data Analysis</a:t>
            </a:r>
            <a:endParaRPr lang="en-US" sz="6000" b="1" dirty="0">
              <a:solidFill>
                <a:srgbClr val="FF6600"/>
              </a:solidFill>
              <a:latin typeface="+mn-lt"/>
            </a:endParaRPr>
          </a:p>
        </p:txBody>
      </p:sp>
      <p:sp>
        <p:nvSpPr>
          <p:cNvPr id="8" name="Rectangle 7"/>
          <p:cNvSpPr/>
          <p:nvPr/>
        </p:nvSpPr>
        <p:spPr>
          <a:xfrm>
            <a:off x="596347" y="5883963"/>
            <a:ext cx="11370365" cy="646331"/>
          </a:xfrm>
          <a:prstGeom prst="rect">
            <a:avLst/>
          </a:prstGeom>
        </p:spPr>
        <p:txBody>
          <a:bodyPr wrap="square">
            <a:spAutoFit/>
          </a:bodyPr>
          <a:lstStyle/>
          <a:p>
            <a:pPr>
              <a:buFont typeface="Arial" pitchFamily="34" charset="0"/>
              <a:buChar char="•"/>
            </a:pPr>
            <a:r>
              <a:rPr lang="en-US" b="1" dirty="0" smtClean="0"/>
              <a:t> From the above chart, we can see that as number of customers increases, so is the margin. </a:t>
            </a:r>
          </a:p>
          <a:p>
            <a:pPr>
              <a:buFont typeface="Arial" pitchFamily="34" charset="0"/>
              <a:buChar char="•"/>
            </a:pPr>
            <a:r>
              <a:rPr lang="en-US" b="1" dirty="0" smtClean="0"/>
              <a:t> The Yellow Cab customers has higher margin compared to Pink Cab customers.</a:t>
            </a:r>
            <a:endParaRPr lang="en-US" dirty="0"/>
          </a:p>
        </p:txBody>
      </p:sp>
      <p:sp>
        <p:nvSpPr>
          <p:cNvPr id="6" name="Content Placeholder 5"/>
          <p:cNvSpPr>
            <a:spLocks noGrp="1"/>
          </p:cNvSpPr>
          <p:nvPr>
            <p:ph idx="1"/>
          </p:nvPr>
        </p:nvSpPr>
        <p:spPr>
          <a:xfrm>
            <a:off x="838200" y="1825625"/>
            <a:ext cx="10515600" cy="453749"/>
          </a:xfrm>
        </p:spPr>
        <p:txBody>
          <a:bodyPr>
            <a:normAutofit lnSpcReduction="10000"/>
          </a:bodyPr>
          <a:lstStyle/>
          <a:p>
            <a:r>
              <a:rPr lang="en-US" b="1" dirty="0" smtClean="0"/>
              <a:t>Relationship Between Margin and Number of Customers</a:t>
            </a:r>
            <a:endParaRPr lang="en-US" b="1" dirty="0"/>
          </a:p>
        </p:txBody>
      </p:sp>
      <p:pic>
        <p:nvPicPr>
          <p:cNvPr id="1026" name="Picture 2"/>
          <p:cNvPicPr>
            <a:picLocks noChangeAspect="1" noChangeArrowheads="1"/>
          </p:cNvPicPr>
          <p:nvPr/>
        </p:nvPicPr>
        <p:blipFill>
          <a:blip r:embed="rId2"/>
          <a:srcRect/>
          <a:stretch>
            <a:fillRect/>
          </a:stretch>
        </p:blipFill>
        <p:spPr bwMode="auto">
          <a:xfrm>
            <a:off x="1771859" y="2218731"/>
            <a:ext cx="8220280" cy="3718243"/>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1537252"/>
          </a:xfrm>
          <a:prstGeom prst="rect">
            <a:avLst/>
          </a:prstGeom>
          <a:solidFill>
            <a:srgbClr val="3B3B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3B3B3B"/>
              </a:solidFill>
            </a:endParaRPr>
          </a:p>
        </p:txBody>
      </p:sp>
      <p:sp>
        <p:nvSpPr>
          <p:cNvPr id="2" name="Title 1"/>
          <p:cNvSpPr>
            <a:spLocks noGrp="1"/>
          </p:cNvSpPr>
          <p:nvPr>
            <p:ph type="title"/>
          </p:nvPr>
        </p:nvSpPr>
        <p:spPr/>
        <p:txBody>
          <a:bodyPr>
            <a:normAutofit/>
          </a:bodyPr>
          <a:lstStyle/>
          <a:p>
            <a:r>
              <a:rPr lang="en-US" sz="6000" b="1" dirty="0" smtClean="0">
                <a:solidFill>
                  <a:srgbClr val="FF6600"/>
                </a:solidFill>
                <a:latin typeface="+mn-lt"/>
              </a:rPr>
              <a:t>EDA: Exploratory Data Analysis</a:t>
            </a:r>
            <a:endParaRPr lang="en-US" sz="6000" b="1" dirty="0">
              <a:solidFill>
                <a:srgbClr val="FF6600"/>
              </a:solidFill>
              <a:latin typeface="+mn-lt"/>
            </a:endParaRPr>
          </a:p>
        </p:txBody>
      </p:sp>
      <p:sp>
        <p:nvSpPr>
          <p:cNvPr id="8" name="Rectangle 7"/>
          <p:cNvSpPr/>
          <p:nvPr/>
        </p:nvSpPr>
        <p:spPr>
          <a:xfrm>
            <a:off x="596347" y="5657671"/>
            <a:ext cx="11370365" cy="1200329"/>
          </a:xfrm>
          <a:prstGeom prst="rect">
            <a:avLst/>
          </a:prstGeom>
        </p:spPr>
        <p:txBody>
          <a:bodyPr wrap="square">
            <a:spAutoFit/>
          </a:bodyPr>
          <a:lstStyle/>
          <a:p>
            <a:pPr>
              <a:buFont typeface="Arial" pitchFamily="34" charset="0"/>
              <a:buChar char="•"/>
            </a:pPr>
            <a:r>
              <a:rPr lang="en-US" b="1" dirty="0" smtClean="0"/>
              <a:t> From the above chart, we can see that yellow Cab has more users than Pink Cab in most of the cities except for few cities such as San Diego CA, Nashville TN, Sacramento CA and Pittsburgh PA. For Cities like New York NA, Chicago IL, Washington DC, Boston MA and Dallas TX, the Yellow Cab users are more than three times higher than Pink Cab users which makes a whole lot of difference between them.</a:t>
            </a:r>
            <a:endParaRPr lang="en-US" dirty="0"/>
          </a:p>
        </p:txBody>
      </p:sp>
      <p:sp>
        <p:nvSpPr>
          <p:cNvPr id="6" name="Content Placeholder 5"/>
          <p:cNvSpPr>
            <a:spLocks noGrp="1"/>
          </p:cNvSpPr>
          <p:nvPr>
            <p:ph idx="1"/>
          </p:nvPr>
        </p:nvSpPr>
        <p:spPr>
          <a:xfrm>
            <a:off x="838200" y="1825625"/>
            <a:ext cx="10515600" cy="453749"/>
          </a:xfrm>
        </p:spPr>
        <p:txBody>
          <a:bodyPr>
            <a:normAutofit lnSpcReduction="10000"/>
          </a:bodyPr>
          <a:lstStyle/>
          <a:p>
            <a:r>
              <a:rPr lang="en-US" b="1" dirty="0" smtClean="0"/>
              <a:t>Attributes of customer segments (Group by City)</a:t>
            </a:r>
            <a:endParaRPr lang="en-US" b="1" dirty="0"/>
          </a:p>
        </p:txBody>
      </p:sp>
      <p:pic>
        <p:nvPicPr>
          <p:cNvPr id="2050" name="Picture 2"/>
          <p:cNvPicPr>
            <a:picLocks noChangeAspect="1" noChangeArrowheads="1"/>
          </p:cNvPicPr>
          <p:nvPr/>
        </p:nvPicPr>
        <p:blipFill>
          <a:blip r:embed="rId2"/>
          <a:srcRect/>
          <a:stretch>
            <a:fillRect/>
          </a:stretch>
        </p:blipFill>
        <p:spPr bwMode="auto">
          <a:xfrm>
            <a:off x="1040296" y="2332384"/>
            <a:ext cx="10210800" cy="3498574"/>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1537252"/>
          </a:xfrm>
          <a:prstGeom prst="rect">
            <a:avLst/>
          </a:prstGeom>
          <a:solidFill>
            <a:srgbClr val="3B3B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3B3B3B"/>
              </a:solidFill>
            </a:endParaRPr>
          </a:p>
        </p:txBody>
      </p:sp>
      <p:sp>
        <p:nvSpPr>
          <p:cNvPr id="2" name="Title 1"/>
          <p:cNvSpPr>
            <a:spLocks noGrp="1"/>
          </p:cNvSpPr>
          <p:nvPr>
            <p:ph type="title"/>
          </p:nvPr>
        </p:nvSpPr>
        <p:spPr/>
        <p:txBody>
          <a:bodyPr>
            <a:normAutofit/>
          </a:bodyPr>
          <a:lstStyle/>
          <a:p>
            <a:r>
              <a:rPr lang="en-US" sz="6000" b="1" dirty="0" smtClean="0">
                <a:solidFill>
                  <a:srgbClr val="FF6600"/>
                </a:solidFill>
                <a:latin typeface="+mn-lt"/>
              </a:rPr>
              <a:t>EDA: Exploratory Data Analysis</a:t>
            </a:r>
            <a:endParaRPr lang="en-US" sz="6000" b="1" dirty="0">
              <a:solidFill>
                <a:srgbClr val="FF6600"/>
              </a:solidFill>
              <a:latin typeface="+mn-lt"/>
            </a:endParaRPr>
          </a:p>
        </p:txBody>
      </p:sp>
      <p:sp>
        <p:nvSpPr>
          <p:cNvPr id="8" name="Rectangle 7"/>
          <p:cNvSpPr/>
          <p:nvPr/>
        </p:nvSpPr>
        <p:spPr>
          <a:xfrm>
            <a:off x="569842" y="5975723"/>
            <a:ext cx="11370365" cy="646331"/>
          </a:xfrm>
          <a:prstGeom prst="rect">
            <a:avLst/>
          </a:prstGeom>
        </p:spPr>
        <p:txBody>
          <a:bodyPr wrap="square">
            <a:spAutoFit/>
          </a:bodyPr>
          <a:lstStyle/>
          <a:p>
            <a:pPr>
              <a:buFont typeface="Arial" pitchFamily="34" charset="0"/>
              <a:buChar char="•"/>
            </a:pPr>
            <a:r>
              <a:rPr lang="en-US" b="1" dirty="0" smtClean="0"/>
              <a:t> From the above bar chart, the Yellow Cab are about 4 times higher than Pink Cab in terms of </a:t>
            </a:r>
            <a:r>
              <a:rPr lang="en-US" b="1" dirty="0" err="1" smtClean="0"/>
              <a:t>Priced_Charged</a:t>
            </a:r>
            <a:r>
              <a:rPr lang="en-US" b="1" dirty="0" smtClean="0"/>
              <a:t> for both male and female customers. This shows that the Yellow Cab are more patronized than Pink Cab.</a:t>
            </a:r>
            <a:endParaRPr lang="en-US" dirty="0"/>
          </a:p>
        </p:txBody>
      </p:sp>
      <p:sp>
        <p:nvSpPr>
          <p:cNvPr id="6" name="Content Placeholder 5"/>
          <p:cNvSpPr>
            <a:spLocks noGrp="1"/>
          </p:cNvSpPr>
          <p:nvPr>
            <p:ph idx="1"/>
          </p:nvPr>
        </p:nvSpPr>
        <p:spPr>
          <a:xfrm>
            <a:off x="838200" y="1825625"/>
            <a:ext cx="10515600" cy="453749"/>
          </a:xfrm>
        </p:spPr>
        <p:txBody>
          <a:bodyPr>
            <a:normAutofit lnSpcReduction="10000"/>
          </a:bodyPr>
          <a:lstStyle/>
          <a:p>
            <a:r>
              <a:rPr lang="en-US" b="1" dirty="0" smtClean="0"/>
              <a:t>Attributes of customer segments (Group by Gender)</a:t>
            </a:r>
            <a:endParaRPr lang="en-US" b="1" dirty="0"/>
          </a:p>
        </p:txBody>
      </p:sp>
      <p:pic>
        <p:nvPicPr>
          <p:cNvPr id="3074" name="Picture 2"/>
          <p:cNvPicPr>
            <a:picLocks noChangeAspect="1" noChangeArrowheads="1"/>
          </p:cNvPicPr>
          <p:nvPr/>
        </p:nvPicPr>
        <p:blipFill>
          <a:blip r:embed="rId2"/>
          <a:srcRect/>
          <a:stretch>
            <a:fillRect/>
          </a:stretch>
        </p:blipFill>
        <p:spPr bwMode="auto">
          <a:xfrm>
            <a:off x="3028120" y="2358887"/>
            <a:ext cx="5410200" cy="3591339"/>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1537252"/>
          </a:xfrm>
          <a:prstGeom prst="rect">
            <a:avLst/>
          </a:prstGeom>
          <a:solidFill>
            <a:srgbClr val="3B3B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3B3B3B"/>
              </a:solidFill>
            </a:endParaRPr>
          </a:p>
        </p:txBody>
      </p:sp>
      <p:sp>
        <p:nvSpPr>
          <p:cNvPr id="2" name="Title 1"/>
          <p:cNvSpPr>
            <a:spLocks noGrp="1"/>
          </p:cNvSpPr>
          <p:nvPr>
            <p:ph type="title"/>
          </p:nvPr>
        </p:nvSpPr>
        <p:spPr/>
        <p:txBody>
          <a:bodyPr>
            <a:normAutofit/>
          </a:bodyPr>
          <a:lstStyle/>
          <a:p>
            <a:r>
              <a:rPr lang="en-US" sz="6000" b="1" dirty="0" smtClean="0">
                <a:solidFill>
                  <a:srgbClr val="FF6600"/>
                </a:solidFill>
                <a:latin typeface="+mn-lt"/>
              </a:rPr>
              <a:t>EDA: Exploratory Data Analysis</a:t>
            </a:r>
            <a:endParaRPr lang="en-US" sz="6000" b="1" dirty="0">
              <a:solidFill>
                <a:srgbClr val="FF6600"/>
              </a:solidFill>
              <a:latin typeface="+mn-lt"/>
            </a:endParaRPr>
          </a:p>
        </p:txBody>
      </p:sp>
      <p:sp>
        <p:nvSpPr>
          <p:cNvPr id="8" name="Rectangle 7"/>
          <p:cNvSpPr/>
          <p:nvPr/>
        </p:nvSpPr>
        <p:spPr>
          <a:xfrm>
            <a:off x="596346" y="5657671"/>
            <a:ext cx="11370365" cy="1200329"/>
          </a:xfrm>
          <a:prstGeom prst="rect">
            <a:avLst/>
          </a:prstGeom>
        </p:spPr>
        <p:txBody>
          <a:bodyPr wrap="square">
            <a:spAutoFit/>
          </a:bodyPr>
          <a:lstStyle/>
          <a:p>
            <a:pPr>
              <a:buFont typeface="Arial" pitchFamily="34" charset="0"/>
              <a:buChar char="•"/>
            </a:pPr>
            <a:r>
              <a:rPr lang="en-US" b="1" dirty="0" smtClean="0"/>
              <a:t> From the above charts, we can see that customers within the age range of 21-40 are generally patronizing the Cab business more than customers from other age groups for both Pink Cab and Yellow Cab. </a:t>
            </a:r>
          </a:p>
          <a:p>
            <a:pPr>
              <a:buFont typeface="Arial" pitchFamily="34" charset="0"/>
              <a:buChar char="•"/>
            </a:pPr>
            <a:r>
              <a:rPr lang="en-US" b="1" dirty="0" smtClean="0"/>
              <a:t> When comparing both companies, the Yellow Cab customers for different age groups patronize more than 7 times the Pink Cab customers making Yellow Cab a more suitable business for investment.</a:t>
            </a:r>
            <a:endParaRPr lang="en-US" dirty="0" smtClean="0"/>
          </a:p>
        </p:txBody>
      </p:sp>
      <p:sp>
        <p:nvSpPr>
          <p:cNvPr id="6" name="Content Placeholder 5"/>
          <p:cNvSpPr>
            <a:spLocks noGrp="1"/>
          </p:cNvSpPr>
          <p:nvPr>
            <p:ph idx="1"/>
          </p:nvPr>
        </p:nvSpPr>
        <p:spPr>
          <a:xfrm>
            <a:off x="838200" y="1825625"/>
            <a:ext cx="10515600" cy="453749"/>
          </a:xfrm>
        </p:spPr>
        <p:txBody>
          <a:bodyPr>
            <a:normAutofit lnSpcReduction="10000"/>
          </a:bodyPr>
          <a:lstStyle/>
          <a:p>
            <a:r>
              <a:rPr lang="en-US" b="1" dirty="0" smtClean="0"/>
              <a:t>Attributes of customer segments (Group by Age)</a:t>
            </a:r>
            <a:endParaRPr lang="en-US" b="1" dirty="0"/>
          </a:p>
        </p:txBody>
      </p:sp>
      <p:pic>
        <p:nvPicPr>
          <p:cNvPr id="6147" name="Picture 3"/>
          <p:cNvPicPr>
            <a:picLocks noChangeAspect="1" noChangeArrowheads="1"/>
          </p:cNvPicPr>
          <p:nvPr/>
        </p:nvPicPr>
        <p:blipFill>
          <a:blip r:embed="rId2"/>
          <a:srcRect/>
          <a:stretch>
            <a:fillRect/>
          </a:stretch>
        </p:blipFill>
        <p:spPr bwMode="auto">
          <a:xfrm>
            <a:off x="5923723" y="2292626"/>
            <a:ext cx="5658678" cy="3532807"/>
          </a:xfrm>
          <a:prstGeom prst="rect">
            <a:avLst/>
          </a:prstGeom>
          <a:noFill/>
          <a:ln w="9525">
            <a:noFill/>
            <a:miter lim="800000"/>
            <a:headEnd/>
            <a:tailEnd/>
          </a:ln>
          <a:effectLst/>
        </p:spPr>
      </p:pic>
      <p:pic>
        <p:nvPicPr>
          <p:cNvPr id="6148" name="Picture 4"/>
          <p:cNvPicPr>
            <a:picLocks noChangeAspect="1" noChangeArrowheads="1"/>
          </p:cNvPicPr>
          <p:nvPr/>
        </p:nvPicPr>
        <p:blipFill>
          <a:blip r:embed="rId3"/>
          <a:srcRect/>
          <a:stretch>
            <a:fillRect/>
          </a:stretch>
        </p:blipFill>
        <p:spPr bwMode="auto">
          <a:xfrm>
            <a:off x="298174" y="2292626"/>
            <a:ext cx="5585791" cy="3498573"/>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1537252"/>
          </a:xfrm>
          <a:prstGeom prst="rect">
            <a:avLst/>
          </a:prstGeom>
          <a:solidFill>
            <a:srgbClr val="3B3B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3B3B3B"/>
              </a:solidFill>
            </a:endParaRPr>
          </a:p>
        </p:txBody>
      </p:sp>
      <p:sp>
        <p:nvSpPr>
          <p:cNvPr id="2" name="Title 1"/>
          <p:cNvSpPr>
            <a:spLocks noGrp="1"/>
          </p:cNvSpPr>
          <p:nvPr>
            <p:ph type="title"/>
          </p:nvPr>
        </p:nvSpPr>
        <p:spPr/>
        <p:txBody>
          <a:bodyPr>
            <a:normAutofit/>
          </a:bodyPr>
          <a:lstStyle/>
          <a:p>
            <a:r>
              <a:rPr lang="en-US" sz="6000" b="1" dirty="0" smtClean="0">
                <a:solidFill>
                  <a:srgbClr val="FF6600"/>
                </a:solidFill>
                <a:latin typeface="+mn-lt"/>
              </a:rPr>
              <a:t>EDA: Exploratory Data Analysis</a:t>
            </a:r>
            <a:endParaRPr lang="en-US" sz="6000" b="1" dirty="0">
              <a:solidFill>
                <a:srgbClr val="FF6600"/>
              </a:solidFill>
              <a:latin typeface="+mn-lt"/>
            </a:endParaRPr>
          </a:p>
        </p:txBody>
      </p:sp>
      <p:sp>
        <p:nvSpPr>
          <p:cNvPr id="8" name="Rectangle 7"/>
          <p:cNvSpPr/>
          <p:nvPr/>
        </p:nvSpPr>
        <p:spPr>
          <a:xfrm>
            <a:off x="569842" y="5684177"/>
            <a:ext cx="11370365" cy="1200329"/>
          </a:xfrm>
          <a:prstGeom prst="rect">
            <a:avLst/>
          </a:prstGeom>
        </p:spPr>
        <p:txBody>
          <a:bodyPr wrap="square">
            <a:spAutoFit/>
          </a:bodyPr>
          <a:lstStyle/>
          <a:p>
            <a:pPr>
              <a:buFont typeface="Arial" pitchFamily="34" charset="0"/>
              <a:buChar char="•"/>
            </a:pPr>
            <a:r>
              <a:rPr lang="en-US" b="1" dirty="0" smtClean="0"/>
              <a:t> From the above charts, we can see that customers earning within 5001 and 25000 are generally patronizing the Cab business more than customers from other income groups for both Pink Cab and Yellow Cab. </a:t>
            </a:r>
          </a:p>
          <a:p>
            <a:pPr>
              <a:buFont typeface="Arial" pitchFamily="34" charset="0"/>
              <a:buChar char="•"/>
            </a:pPr>
            <a:r>
              <a:rPr lang="en-US" b="1" dirty="0" smtClean="0"/>
              <a:t> When comparing both companies, the Yellow Cab customers for different income groups patronize more than 7 times the Pink Cab customers making Yellow Cab a more suitable business for investment.</a:t>
            </a:r>
            <a:endParaRPr lang="en-US" dirty="0"/>
          </a:p>
        </p:txBody>
      </p:sp>
      <p:sp>
        <p:nvSpPr>
          <p:cNvPr id="6" name="Content Placeholder 5"/>
          <p:cNvSpPr>
            <a:spLocks noGrp="1"/>
          </p:cNvSpPr>
          <p:nvPr>
            <p:ph idx="1"/>
          </p:nvPr>
        </p:nvSpPr>
        <p:spPr>
          <a:xfrm>
            <a:off x="838200" y="1825625"/>
            <a:ext cx="10515600" cy="453749"/>
          </a:xfrm>
        </p:spPr>
        <p:txBody>
          <a:bodyPr>
            <a:normAutofit lnSpcReduction="10000"/>
          </a:bodyPr>
          <a:lstStyle/>
          <a:p>
            <a:r>
              <a:rPr lang="en-US" b="1" dirty="0" smtClean="0"/>
              <a:t>Attributes of customer segments (Group by Income)</a:t>
            </a:r>
            <a:endParaRPr lang="en-US" b="1" dirty="0"/>
          </a:p>
        </p:txBody>
      </p:sp>
      <p:pic>
        <p:nvPicPr>
          <p:cNvPr id="5121" name="Picture 1"/>
          <p:cNvPicPr>
            <a:picLocks noChangeAspect="1" noChangeArrowheads="1"/>
          </p:cNvPicPr>
          <p:nvPr/>
        </p:nvPicPr>
        <p:blipFill>
          <a:blip r:embed="rId2"/>
          <a:srcRect/>
          <a:stretch>
            <a:fillRect/>
          </a:stretch>
        </p:blipFill>
        <p:spPr bwMode="auto">
          <a:xfrm>
            <a:off x="245165" y="2223205"/>
            <a:ext cx="5718313" cy="3634256"/>
          </a:xfrm>
          <a:prstGeom prst="rect">
            <a:avLst/>
          </a:prstGeom>
          <a:noFill/>
          <a:ln w="9525">
            <a:noFill/>
            <a:miter lim="800000"/>
            <a:headEnd/>
            <a:tailEnd/>
          </a:ln>
          <a:effectLst/>
        </p:spPr>
      </p:pic>
      <p:pic>
        <p:nvPicPr>
          <p:cNvPr id="5122" name="Picture 2"/>
          <p:cNvPicPr>
            <a:picLocks noChangeAspect="1" noChangeArrowheads="1"/>
          </p:cNvPicPr>
          <p:nvPr/>
        </p:nvPicPr>
        <p:blipFill>
          <a:blip r:embed="rId3"/>
          <a:srcRect/>
          <a:stretch>
            <a:fillRect/>
          </a:stretch>
        </p:blipFill>
        <p:spPr bwMode="auto">
          <a:xfrm>
            <a:off x="5983355" y="2239617"/>
            <a:ext cx="5652052" cy="3591339"/>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1537252"/>
          </a:xfrm>
          <a:prstGeom prst="rect">
            <a:avLst/>
          </a:prstGeom>
          <a:solidFill>
            <a:srgbClr val="3B3B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3B3B3B"/>
              </a:solidFill>
            </a:endParaRPr>
          </a:p>
        </p:txBody>
      </p:sp>
      <p:sp>
        <p:nvSpPr>
          <p:cNvPr id="2" name="Title 1"/>
          <p:cNvSpPr>
            <a:spLocks noGrp="1"/>
          </p:cNvSpPr>
          <p:nvPr>
            <p:ph type="title"/>
          </p:nvPr>
        </p:nvSpPr>
        <p:spPr/>
        <p:txBody>
          <a:bodyPr>
            <a:normAutofit/>
          </a:bodyPr>
          <a:lstStyle/>
          <a:p>
            <a:r>
              <a:rPr lang="en-US" sz="6000" b="1" dirty="0" smtClean="0">
                <a:solidFill>
                  <a:srgbClr val="FF6600"/>
                </a:solidFill>
                <a:latin typeface="+mn-lt"/>
              </a:rPr>
              <a:t>EDA: Exploratory Data Analysis</a:t>
            </a:r>
            <a:endParaRPr lang="en-US" sz="6000" b="1" dirty="0">
              <a:solidFill>
                <a:srgbClr val="FF6600"/>
              </a:solidFill>
              <a:latin typeface="+mn-lt"/>
            </a:endParaRPr>
          </a:p>
        </p:txBody>
      </p:sp>
      <p:sp>
        <p:nvSpPr>
          <p:cNvPr id="8" name="Rectangle 7"/>
          <p:cNvSpPr/>
          <p:nvPr/>
        </p:nvSpPr>
        <p:spPr>
          <a:xfrm>
            <a:off x="569842" y="5975723"/>
            <a:ext cx="11370365" cy="646331"/>
          </a:xfrm>
          <a:prstGeom prst="rect">
            <a:avLst/>
          </a:prstGeom>
        </p:spPr>
        <p:txBody>
          <a:bodyPr wrap="square">
            <a:spAutoFit/>
          </a:bodyPr>
          <a:lstStyle/>
          <a:p>
            <a:pPr>
              <a:buFont typeface="Arial" pitchFamily="34" charset="0"/>
              <a:buChar char="•"/>
            </a:pPr>
            <a:r>
              <a:rPr lang="en-US" b="1" dirty="0" smtClean="0"/>
              <a:t> From the above bar chart, the Yellow Cab are about 4 times higher than Pink Cab in terms of </a:t>
            </a:r>
            <a:r>
              <a:rPr lang="en-US" b="1" dirty="0" err="1" smtClean="0"/>
              <a:t>Priced_Charged</a:t>
            </a:r>
            <a:r>
              <a:rPr lang="en-US" b="1" dirty="0" smtClean="0"/>
              <a:t> for both cash and card customers. This shows that the Yellow Cab are more </a:t>
            </a:r>
            <a:r>
              <a:rPr lang="en-US" b="1" dirty="0" err="1" smtClean="0"/>
              <a:t>petronized</a:t>
            </a:r>
            <a:r>
              <a:rPr lang="en-US" b="1" dirty="0" smtClean="0"/>
              <a:t> than Pink Cab</a:t>
            </a:r>
            <a:endParaRPr lang="en-US" dirty="0"/>
          </a:p>
        </p:txBody>
      </p:sp>
      <p:sp>
        <p:nvSpPr>
          <p:cNvPr id="6" name="Content Placeholder 5"/>
          <p:cNvSpPr>
            <a:spLocks noGrp="1"/>
          </p:cNvSpPr>
          <p:nvPr>
            <p:ph idx="1"/>
          </p:nvPr>
        </p:nvSpPr>
        <p:spPr>
          <a:xfrm>
            <a:off x="838200" y="1825625"/>
            <a:ext cx="10515600" cy="453749"/>
          </a:xfrm>
        </p:spPr>
        <p:txBody>
          <a:bodyPr>
            <a:normAutofit lnSpcReduction="10000"/>
          </a:bodyPr>
          <a:lstStyle/>
          <a:p>
            <a:r>
              <a:rPr lang="en-US" b="1" dirty="0" smtClean="0"/>
              <a:t>Attributes of customer segments (Group by Payment Mode)</a:t>
            </a:r>
            <a:endParaRPr lang="en-US" b="1" dirty="0"/>
          </a:p>
        </p:txBody>
      </p:sp>
      <p:pic>
        <p:nvPicPr>
          <p:cNvPr id="4097" name="Picture 1"/>
          <p:cNvPicPr>
            <a:picLocks noChangeAspect="1" noChangeArrowheads="1"/>
          </p:cNvPicPr>
          <p:nvPr/>
        </p:nvPicPr>
        <p:blipFill>
          <a:blip r:embed="rId2"/>
          <a:srcRect/>
          <a:stretch>
            <a:fillRect/>
          </a:stretch>
        </p:blipFill>
        <p:spPr bwMode="auto">
          <a:xfrm>
            <a:off x="3240157" y="2193234"/>
            <a:ext cx="5410200" cy="383650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dirty="0"/>
              <a:t/>
            </a:r>
            <a:br>
              <a:rPr lang="en-US" dirty="0"/>
            </a:br>
            <a:r>
              <a:rPr lang="en-US" dirty="0"/>
              <a:t/>
            </a:r>
            <a:br>
              <a:rPr lang="en-US" dirty="0"/>
            </a:br>
            <a:r>
              <a:rPr lang="en-US" dirty="0"/>
              <a:t/>
            </a: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xmlns=""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xmlns=""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1537252"/>
          </a:xfrm>
          <a:prstGeom prst="rect">
            <a:avLst/>
          </a:prstGeom>
          <a:solidFill>
            <a:srgbClr val="3B3B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3B3B3B"/>
              </a:solidFill>
            </a:endParaRPr>
          </a:p>
        </p:txBody>
      </p:sp>
      <p:sp>
        <p:nvSpPr>
          <p:cNvPr id="2" name="Title 1"/>
          <p:cNvSpPr>
            <a:spLocks noGrp="1"/>
          </p:cNvSpPr>
          <p:nvPr>
            <p:ph type="title"/>
          </p:nvPr>
        </p:nvSpPr>
        <p:spPr/>
        <p:txBody>
          <a:bodyPr>
            <a:normAutofit/>
          </a:bodyPr>
          <a:lstStyle/>
          <a:p>
            <a:r>
              <a:rPr lang="en-US" sz="6000" b="1" dirty="0" smtClean="0">
                <a:solidFill>
                  <a:srgbClr val="FF6600"/>
                </a:solidFill>
                <a:latin typeface="+mn-lt"/>
              </a:rPr>
              <a:t>EDA: Exploratory Data Analysis</a:t>
            </a:r>
            <a:endParaRPr lang="en-US" sz="6000" b="1" dirty="0">
              <a:solidFill>
                <a:srgbClr val="FF6600"/>
              </a:solidFill>
              <a:latin typeface="+mn-lt"/>
            </a:endParaRPr>
          </a:p>
        </p:txBody>
      </p:sp>
      <p:sp>
        <p:nvSpPr>
          <p:cNvPr id="8" name="Rectangle 7"/>
          <p:cNvSpPr/>
          <p:nvPr/>
        </p:nvSpPr>
        <p:spPr>
          <a:xfrm>
            <a:off x="569842" y="2398643"/>
            <a:ext cx="11370365" cy="4462760"/>
          </a:xfrm>
          <a:prstGeom prst="rect">
            <a:avLst/>
          </a:prstGeom>
        </p:spPr>
        <p:txBody>
          <a:bodyPr wrap="square">
            <a:spAutoFit/>
          </a:bodyPr>
          <a:lstStyle/>
          <a:p>
            <a:pPr>
              <a:buFont typeface="Arial" pitchFamily="34" charset="0"/>
              <a:buChar char="•"/>
            </a:pPr>
            <a:r>
              <a:rPr lang="en-US" dirty="0" smtClean="0"/>
              <a:t> </a:t>
            </a:r>
            <a:r>
              <a:rPr lang="en-US" sz="2400" b="1" dirty="0" smtClean="0"/>
              <a:t>Feature Understanding:</a:t>
            </a:r>
          </a:p>
          <a:p>
            <a:r>
              <a:rPr lang="en-US" sz="2000" dirty="0" smtClean="0"/>
              <a:t>The EDA revealed that Yellow Cab consistently covers longer travel distances than Pink Cab, with notable disparities during peak seasons. Both companies tend to operate within a similar range of distances, roughly 2 to 48 kilometers. Additionally, price charged for Yellow Cab is generally higher than for Pink Cab, with a positive correlation observed between distance traveled and price charged. This feature understanding can be pivotal in assessing market dynamics and pricing strategies for the investment decision.</a:t>
            </a:r>
          </a:p>
          <a:p>
            <a:endParaRPr lang="en-US" dirty="0" smtClean="0"/>
          </a:p>
          <a:p>
            <a:pPr>
              <a:buFont typeface="Arial" pitchFamily="34" charset="0"/>
              <a:buChar char="•"/>
            </a:pPr>
            <a:r>
              <a:rPr lang="en-US" dirty="0" smtClean="0"/>
              <a:t> </a:t>
            </a:r>
            <a:r>
              <a:rPr lang="en-US" sz="2400" b="1" dirty="0" smtClean="0"/>
              <a:t>Attributes of Customer Segments:</a:t>
            </a:r>
          </a:p>
          <a:p>
            <a:r>
              <a:rPr lang="en-US" sz="2000" dirty="0" smtClean="0"/>
              <a:t>The analysis of customer segments based on gender, age, income, and payment mode highlights Yellow Cab's dominance in most categories. Regardless of the segment, Yellow Cab consistently outperforms Pink Cab in terms of price charged, often by a substantial margin. These insights offer valuable guidance for identifying target demographics and tailoring marketing and investment strategies effectively within the cab industry.</a:t>
            </a:r>
          </a:p>
          <a:p>
            <a:pPr>
              <a:buFont typeface="Arial" pitchFamily="34" charset="0"/>
              <a:buChar char="•"/>
            </a:pPr>
            <a:endParaRPr lang="en-US" dirty="0"/>
          </a:p>
        </p:txBody>
      </p:sp>
      <p:sp>
        <p:nvSpPr>
          <p:cNvPr id="6" name="Content Placeholder 5"/>
          <p:cNvSpPr>
            <a:spLocks noGrp="1"/>
          </p:cNvSpPr>
          <p:nvPr>
            <p:ph idx="1"/>
          </p:nvPr>
        </p:nvSpPr>
        <p:spPr>
          <a:xfrm>
            <a:off x="838200" y="1825625"/>
            <a:ext cx="10515600" cy="453749"/>
          </a:xfrm>
        </p:spPr>
        <p:txBody>
          <a:bodyPr>
            <a:normAutofit fontScale="92500" lnSpcReduction="20000"/>
          </a:bodyPr>
          <a:lstStyle/>
          <a:p>
            <a:r>
              <a:rPr lang="en-US" sz="3600" b="1" dirty="0" smtClean="0"/>
              <a:t>Summary</a:t>
            </a:r>
            <a:endParaRPr lang="en-US" sz="36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1537252"/>
          </a:xfrm>
          <a:prstGeom prst="rect">
            <a:avLst/>
          </a:prstGeom>
          <a:solidFill>
            <a:srgbClr val="3B3B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3B3B3B"/>
              </a:solidFill>
            </a:endParaRPr>
          </a:p>
        </p:txBody>
      </p:sp>
      <p:sp>
        <p:nvSpPr>
          <p:cNvPr id="2" name="Title 1"/>
          <p:cNvSpPr>
            <a:spLocks noGrp="1"/>
          </p:cNvSpPr>
          <p:nvPr>
            <p:ph type="title"/>
          </p:nvPr>
        </p:nvSpPr>
        <p:spPr/>
        <p:txBody>
          <a:bodyPr>
            <a:normAutofit/>
          </a:bodyPr>
          <a:lstStyle/>
          <a:p>
            <a:r>
              <a:rPr lang="en-US" sz="6000" b="1" dirty="0" smtClean="0">
                <a:solidFill>
                  <a:srgbClr val="FF6600"/>
                </a:solidFill>
                <a:latin typeface="+mn-lt"/>
              </a:rPr>
              <a:t>Recommendations (Part 1)</a:t>
            </a:r>
            <a:endParaRPr lang="en-US" sz="6000" b="1" dirty="0">
              <a:solidFill>
                <a:srgbClr val="FF6600"/>
              </a:solidFill>
              <a:latin typeface="+mn-lt"/>
            </a:endParaRPr>
          </a:p>
        </p:txBody>
      </p:sp>
      <p:sp>
        <p:nvSpPr>
          <p:cNvPr id="8" name="Rectangle 7"/>
          <p:cNvSpPr/>
          <p:nvPr/>
        </p:nvSpPr>
        <p:spPr>
          <a:xfrm>
            <a:off x="569842" y="2398643"/>
            <a:ext cx="11370365" cy="4185761"/>
          </a:xfrm>
          <a:prstGeom prst="rect">
            <a:avLst/>
          </a:prstGeom>
        </p:spPr>
        <p:txBody>
          <a:bodyPr wrap="square">
            <a:spAutoFit/>
          </a:bodyPr>
          <a:lstStyle/>
          <a:p>
            <a:r>
              <a:rPr lang="en-US" sz="2400" b="1" dirty="0" smtClean="0"/>
              <a:t>1. Investment Focus: </a:t>
            </a:r>
          </a:p>
          <a:p>
            <a:r>
              <a:rPr lang="en-US" sz="2000" dirty="0" smtClean="0"/>
              <a:t>Given the consistently superior performance of Yellow Cab across various customer segments and in terms of price charged, we recommend that XYZ Company consider Yellow Cab as the primary investment focus. The data suggests that Yellow Cab has a larger customer base, provides higher-priced services, and exhibits more favorable margins, making it a more promising choice for investment within the cab industry.</a:t>
            </a:r>
          </a:p>
          <a:p>
            <a:r>
              <a:rPr lang="en-US" sz="2000" dirty="0" smtClean="0"/>
              <a:t> </a:t>
            </a:r>
          </a:p>
          <a:p>
            <a:r>
              <a:rPr lang="en-US" sz="2400" b="1" dirty="0" smtClean="0"/>
              <a:t>2. Market Positioning: </a:t>
            </a:r>
          </a:p>
          <a:p>
            <a:r>
              <a:rPr lang="en-US" sz="2000" dirty="0" smtClean="0"/>
              <a:t>To maximize the investment's potential, XYZ Company should strategize market positioning, leveraging Yellow Cab's strengths. This may involve targeted marketing campaigns, pricing strategies, and service enhancements to further solidify Yellow Cab's position as the preferred choice for customers in various demographics. Additionally, it's important to capitalize on the insights from the Feature Understanding section to optimize pricing strategies and operational efficiency.</a:t>
            </a:r>
          </a:p>
          <a:p>
            <a:pPr>
              <a:buFont typeface="Arial" pitchFamily="34" charset="0"/>
              <a:buChar char="•"/>
            </a:pPr>
            <a:endParaRPr lang="en-US" dirty="0"/>
          </a:p>
        </p:txBody>
      </p:sp>
      <p:sp>
        <p:nvSpPr>
          <p:cNvPr id="6" name="Content Placeholder 5"/>
          <p:cNvSpPr>
            <a:spLocks noGrp="1"/>
          </p:cNvSpPr>
          <p:nvPr>
            <p:ph idx="1"/>
          </p:nvPr>
        </p:nvSpPr>
        <p:spPr>
          <a:xfrm>
            <a:off x="838200" y="1825625"/>
            <a:ext cx="10515600" cy="453749"/>
          </a:xfrm>
        </p:spPr>
        <p:txBody>
          <a:bodyPr>
            <a:normAutofit fontScale="85000" lnSpcReduction="20000"/>
          </a:bodyPr>
          <a:lstStyle/>
          <a:p>
            <a:r>
              <a:rPr lang="en-US" sz="3600" b="1" dirty="0" smtClean="0"/>
              <a:t>XYZ Company Investment Recommendations</a:t>
            </a:r>
            <a:endParaRPr lang="en-US" sz="36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1537252"/>
          </a:xfrm>
          <a:prstGeom prst="rect">
            <a:avLst/>
          </a:prstGeom>
          <a:solidFill>
            <a:srgbClr val="3B3B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3B3B3B"/>
              </a:solidFill>
            </a:endParaRPr>
          </a:p>
        </p:txBody>
      </p:sp>
      <p:sp>
        <p:nvSpPr>
          <p:cNvPr id="2" name="Title 1"/>
          <p:cNvSpPr>
            <a:spLocks noGrp="1"/>
          </p:cNvSpPr>
          <p:nvPr>
            <p:ph type="title"/>
          </p:nvPr>
        </p:nvSpPr>
        <p:spPr/>
        <p:txBody>
          <a:bodyPr>
            <a:normAutofit/>
          </a:bodyPr>
          <a:lstStyle/>
          <a:p>
            <a:r>
              <a:rPr lang="en-US" sz="6000" b="1" dirty="0" smtClean="0">
                <a:solidFill>
                  <a:srgbClr val="FF6600"/>
                </a:solidFill>
                <a:latin typeface="+mn-lt"/>
              </a:rPr>
              <a:t>Recommendations (Part 2)</a:t>
            </a:r>
            <a:endParaRPr lang="en-US" sz="6000" b="1" dirty="0">
              <a:solidFill>
                <a:srgbClr val="FF6600"/>
              </a:solidFill>
              <a:latin typeface="+mn-lt"/>
            </a:endParaRPr>
          </a:p>
        </p:txBody>
      </p:sp>
      <p:sp>
        <p:nvSpPr>
          <p:cNvPr id="8" name="Rectangle 7"/>
          <p:cNvSpPr/>
          <p:nvPr/>
        </p:nvSpPr>
        <p:spPr>
          <a:xfrm>
            <a:off x="569842" y="2398643"/>
            <a:ext cx="11370365" cy="3231654"/>
          </a:xfrm>
          <a:prstGeom prst="rect">
            <a:avLst/>
          </a:prstGeom>
        </p:spPr>
        <p:txBody>
          <a:bodyPr wrap="square">
            <a:spAutoFit/>
          </a:bodyPr>
          <a:lstStyle/>
          <a:p>
            <a:r>
              <a:rPr lang="en-US" sz="2400" b="1" dirty="0" smtClean="0"/>
              <a:t>3. Continuous Monitoring: </a:t>
            </a:r>
          </a:p>
          <a:p>
            <a:r>
              <a:rPr lang="en-US" sz="2000" dirty="0" smtClean="0"/>
              <a:t>After making the investment, continuous monitoring of market trends, customer segments, and performance metrics is essential. Regularly reassess the market landscape and make data-driven adjustments to stay competitive and sustain growth within the cab industry.</a:t>
            </a:r>
          </a:p>
          <a:p>
            <a:endParaRPr lang="en-US" sz="2000" dirty="0" smtClean="0"/>
          </a:p>
          <a:p>
            <a:endParaRPr lang="en-US" sz="2000" dirty="0" smtClean="0"/>
          </a:p>
          <a:p>
            <a:endParaRPr lang="en-US" sz="2000" dirty="0" smtClean="0"/>
          </a:p>
          <a:p>
            <a:endParaRPr lang="en-US" sz="2000" dirty="0" smtClean="0"/>
          </a:p>
          <a:p>
            <a:r>
              <a:rPr lang="en-US" sz="2000" b="1" dirty="0" smtClean="0"/>
              <a:t>These recommendations aim to guide XYZ Company toward a well-informed and strategic investment decision in the dynamic cab industry, with a focus on maximizing returns and market dominance.</a:t>
            </a:r>
            <a:endParaRPr lang="en-US" b="1" dirty="0"/>
          </a:p>
        </p:txBody>
      </p:sp>
      <p:sp>
        <p:nvSpPr>
          <p:cNvPr id="6" name="Content Placeholder 5"/>
          <p:cNvSpPr>
            <a:spLocks noGrp="1"/>
          </p:cNvSpPr>
          <p:nvPr>
            <p:ph idx="1"/>
          </p:nvPr>
        </p:nvSpPr>
        <p:spPr>
          <a:xfrm>
            <a:off x="838200" y="1825625"/>
            <a:ext cx="10515600" cy="453749"/>
          </a:xfrm>
        </p:spPr>
        <p:txBody>
          <a:bodyPr>
            <a:normAutofit fontScale="85000" lnSpcReduction="20000"/>
          </a:bodyPr>
          <a:lstStyle/>
          <a:p>
            <a:r>
              <a:rPr lang="en-US" sz="3600" b="1" dirty="0" smtClean="0"/>
              <a:t>XYZ Company Investment Recommendations</a:t>
            </a:r>
            <a:endParaRPr lang="en-US" sz="36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normAutofit fontScale="90000"/>
          </a:bodyPr>
          <a:lstStyle/>
          <a:p>
            <a:r>
              <a:rPr lang="en-US" sz="8800" b="1" dirty="0" smtClean="0">
                <a:solidFill>
                  <a:srgbClr val="FF6600"/>
                </a:solidFill>
              </a:rPr>
              <a:t>Exploratory Data Analysis</a:t>
            </a:r>
            <a:br>
              <a:rPr lang="en-US" sz="8800" b="1" dirty="0" smtClean="0">
                <a:solidFill>
                  <a:srgbClr val="FF6600"/>
                </a:solidFill>
              </a:rPr>
            </a:br>
            <a:r>
              <a:rPr lang="en-US" b="1" dirty="0" smtClean="0">
                <a:solidFill>
                  <a:srgbClr val="FF6600"/>
                </a:solidFill>
              </a:rPr>
              <a:t>G2M insight for Cab Investment firm</a:t>
            </a:r>
            <a:r>
              <a:rPr lang="en-US" dirty="0" smtClean="0">
                <a:solidFill>
                  <a:srgbClr val="FF6600"/>
                </a:solidFill>
              </a:rPr>
              <a:t/>
            </a:r>
            <a:br>
              <a:rPr lang="en-US" dirty="0" smtClean="0">
                <a:solidFill>
                  <a:srgbClr val="FF6600"/>
                </a:solidFill>
              </a:rPr>
            </a:br>
            <a:r>
              <a:rPr lang="en-US" sz="3600" dirty="0" smtClean="0">
                <a:solidFill>
                  <a:srgbClr val="FF6600"/>
                </a:solidFill>
              </a:rPr>
              <a:t>(Analysis done by:</a:t>
            </a:r>
            <a:br>
              <a:rPr lang="en-US" sz="3600" dirty="0" smtClean="0">
                <a:solidFill>
                  <a:srgbClr val="FF6600"/>
                </a:solidFill>
              </a:rPr>
            </a:br>
            <a:r>
              <a:rPr lang="en-US" sz="3600" dirty="0" err="1" smtClean="0">
                <a:solidFill>
                  <a:srgbClr val="FF6600"/>
                </a:solidFill>
              </a:rPr>
              <a:t>Okeoma</a:t>
            </a:r>
            <a:r>
              <a:rPr lang="en-US" sz="3600" dirty="0" smtClean="0">
                <a:solidFill>
                  <a:srgbClr val="FF6600"/>
                </a:solidFill>
              </a:rPr>
              <a:t> </a:t>
            </a:r>
            <a:r>
              <a:rPr lang="en-US" sz="3600" dirty="0" err="1" smtClean="0">
                <a:solidFill>
                  <a:srgbClr val="FF6600"/>
                </a:solidFill>
              </a:rPr>
              <a:t>Ihunwo</a:t>
            </a:r>
            <a:r>
              <a:rPr lang="en-US" sz="3600" dirty="0" smtClean="0">
                <a:solidFill>
                  <a:srgbClr val="FF6600"/>
                </a:solidFill>
              </a:rPr>
              <a:t>)</a:t>
            </a:r>
            <a:endParaRPr lang="en-US" sz="3600" b="1" dirty="0">
              <a:solidFill>
                <a:srgbClr val="FF6600"/>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xmlns=""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xmlns=""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1537252"/>
          </a:xfrm>
          <a:prstGeom prst="rect">
            <a:avLst/>
          </a:prstGeom>
          <a:solidFill>
            <a:srgbClr val="3B3B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3B3B3B"/>
              </a:solidFill>
            </a:endParaRPr>
          </a:p>
        </p:txBody>
      </p:sp>
      <p:sp>
        <p:nvSpPr>
          <p:cNvPr id="2" name="Title 1"/>
          <p:cNvSpPr>
            <a:spLocks noGrp="1"/>
          </p:cNvSpPr>
          <p:nvPr>
            <p:ph type="title"/>
          </p:nvPr>
        </p:nvSpPr>
        <p:spPr/>
        <p:txBody>
          <a:bodyPr>
            <a:normAutofit/>
          </a:bodyPr>
          <a:lstStyle/>
          <a:p>
            <a:r>
              <a:rPr lang="en-US" sz="6000" b="1" dirty="0" smtClean="0">
                <a:solidFill>
                  <a:srgbClr val="FF6600"/>
                </a:solidFill>
                <a:latin typeface="+mn-lt"/>
              </a:rPr>
              <a:t>Executive Summary</a:t>
            </a:r>
            <a:endParaRPr lang="en-US" sz="6000" b="1" dirty="0">
              <a:solidFill>
                <a:srgbClr val="FF6600"/>
              </a:solidFill>
              <a:latin typeface="+mn-lt"/>
            </a:endParaRPr>
          </a:p>
        </p:txBody>
      </p:sp>
      <p:sp>
        <p:nvSpPr>
          <p:cNvPr id="3" name="Content Placeholder 2"/>
          <p:cNvSpPr>
            <a:spLocks noGrp="1"/>
          </p:cNvSpPr>
          <p:nvPr>
            <p:ph idx="1"/>
          </p:nvPr>
        </p:nvSpPr>
        <p:spPr/>
        <p:txBody>
          <a:bodyPr/>
          <a:lstStyle/>
          <a:p>
            <a:r>
              <a:rPr lang="en-US" b="1" dirty="0" smtClean="0"/>
              <a:t>Project Objective:</a:t>
            </a:r>
            <a:r>
              <a:rPr lang="en-US" dirty="0" smtClean="0"/>
              <a:t> XYZ, a private investment firm in the US, seeks to invest in the Cab Industry. To inform their decision. The client is pursuing a Go-to-Market (G2M) strategy that requires understanding the market dynamics. The goal is to identify the right company for their investment based on actionable insights.</a:t>
            </a:r>
          </a:p>
          <a:p>
            <a:r>
              <a:rPr lang="en-US" b="1" dirty="0" smtClean="0"/>
              <a:t>Data Sets Provided:</a:t>
            </a:r>
            <a:r>
              <a:rPr lang="en-US" dirty="0" smtClean="0"/>
              <a:t> Four data sets spanning from 31/01/2016 to 31/12/2018 have been made available for analysis:</a:t>
            </a:r>
          </a:p>
          <a:p>
            <a:r>
              <a:rPr lang="en-US" b="1" dirty="0" smtClean="0"/>
              <a:t>Hypothesis Generation:</a:t>
            </a:r>
            <a:r>
              <a:rPr lang="en-US" dirty="0" smtClean="0"/>
              <a:t> Multiple hypotheses are to be formulated and investigated, with a suggested range of 5-7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1537252"/>
          </a:xfrm>
          <a:prstGeom prst="rect">
            <a:avLst/>
          </a:prstGeom>
          <a:solidFill>
            <a:srgbClr val="3B3B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3B3B3B"/>
              </a:solidFill>
            </a:endParaRPr>
          </a:p>
        </p:txBody>
      </p:sp>
      <p:sp>
        <p:nvSpPr>
          <p:cNvPr id="2" name="Title 1"/>
          <p:cNvSpPr>
            <a:spLocks noGrp="1"/>
          </p:cNvSpPr>
          <p:nvPr>
            <p:ph type="title"/>
          </p:nvPr>
        </p:nvSpPr>
        <p:spPr/>
        <p:txBody>
          <a:bodyPr>
            <a:normAutofit/>
          </a:bodyPr>
          <a:lstStyle/>
          <a:p>
            <a:r>
              <a:rPr lang="en-US" sz="6000" b="1" dirty="0" smtClean="0">
                <a:solidFill>
                  <a:srgbClr val="FF6600"/>
                </a:solidFill>
                <a:latin typeface="+mn-lt"/>
              </a:rPr>
              <a:t>Problem Statement</a:t>
            </a:r>
            <a:endParaRPr lang="en-US" sz="6000" b="1" dirty="0">
              <a:solidFill>
                <a:srgbClr val="FF6600"/>
              </a:solidFill>
              <a:latin typeface="+mn-lt"/>
            </a:endParaRPr>
          </a:p>
        </p:txBody>
      </p:sp>
      <p:sp>
        <p:nvSpPr>
          <p:cNvPr id="3" name="Content Placeholder 2"/>
          <p:cNvSpPr>
            <a:spLocks noGrp="1"/>
          </p:cNvSpPr>
          <p:nvPr>
            <p:ph idx="1"/>
          </p:nvPr>
        </p:nvSpPr>
        <p:spPr/>
        <p:txBody>
          <a:bodyPr/>
          <a:lstStyle/>
          <a:p>
            <a:r>
              <a:rPr lang="en-US" dirty="0" smtClean="0"/>
              <a:t>XYZ, a private investment firm in the US, is facing the challenge of identifying the most promising investment opportunity within the dynamic Cab Industry. </a:t>
            </a:r>
          </a:p>
          <a:p>
            <a:r>
              <a:rPr lang="en-US" dirty="0" smtClean="0"/>
              <a:t>With the sector experiencing remarkable growth and hosting multiple key players, XYZ needs to navigate this complex landscape strategically.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Their Go-to-Market (G2M) approach demands actionable insights to ascertain the most suitable cab company for investment. </a:t>
            </a:r>
          </a:p>
          <a:p>
            <a:pPr>
              <a:buNone/>
            </a:pPr>
            <a:r>
              <a:rPr lang="en-US" dirty="0" smtClean="0"/>
              <a:t>To address this challenge effectively, we must:</a:t>
            </a:r>
          </a:p>
          <a:p>
            <a:r>
              <a:rPr lang="en-US" dirty="0" smtClean="0"/>
              <a:t>Analyze multiple data sets </a:t>
            </a:r>
          </a:p>
          <a:p>
            <a:r>
              <a:rPr lang="en-US" dirty="0" smtClean="0"/>
              <a:t>Explore potential seasonality </a:t>
            </a:r>
          </a:p>
          <a:p>
            <a:r>
              <a:rPr lang="en-US" dirty="0" smtClean="0"/>
              <a:t>Evaluate customer segments, and discern relationships within the data.</a:t>
            </a:r>
          </a:p>
          <a:p>
            <a:r>
              <a:rPr lang="en-US" dirty="0" smtClean="0"/>
              <a:t>Our goal is to provide XYZ with a comprehensive understanding of the market, enabling them to make a well-informed and advantageous investment decision.</a:t>
            </a:r>
            <a:endParaRPr lang="en-US" dirty="0"/>
          </a:p>
        </p:txBody>
      </p:sp>
      <p:sp>
        <p:nvSpPr>
          <p:cNvPr id="5" name="Rectangle 4"/>
          <p:cNvSpPr/>
          <p:nvPr/>
        </p:nvSpPr>
        <p:spPr>
          <a:xfrm>
            <a:off x="-6624" y="-6623"/>
            <a:ext cx="12192000" cy="1537252"/>
          </a:xfrm>
          <a:prstGeom prst="rect">
            <a:avLst/>
          </a:prstGeom>
          <a:solidFill>
            <a:srgbClr val="3B3B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3B3B3B"/>
              </a:solidFill>
            </a:endParaRPr>
          </a:p>
        </p:txBody>
      </p:sp>
      <p:sp>
        <p:nvSpPr>
          <p:cNvPr id="6" name="Title 1"/>
          <p:cNvSpPr txBox="1">
            <a:spLocks/>
          </p:cNvSpPr>
          <p:nvPr/>
        </p:nvSpPr>
        <p:spPr>
          <a:xfrm>
            <a:off x="831576" y="358501"/>
            <a:ext cx="10515600" cy="132556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6000" b="1" i="0" u="none" strike="noStrike" kern="1200" cap="none" spc="0" normalizeH="0" baseline="0" noProof="0" dirty="0" smtClean="0">
                <a:ln>
                  <a:noFill/>
                </a:ln>
                <a:solidFill>
                  <a:srgbClr val="FF6600"/>
                </a:solidFill>
                <a:effectLst/>
                <a:uLnTx/>
                <a:uFillTx/>
                <a:latin typeface="+mn-lt"/>
                <a:ea typeface="+mj-ea"/>
                <a:cs typeface="+mj-cs"/>
              </a:rPr>
              <a:t>Approach</a:t>
            </a:r>
            <a:endParaRPr kumimoji="0" lang="en-US" sz="6000" b="1" i="0" u="none" strike="noStrike" kern="1200" cap="none" spc="0" normalizeH="0" baseline="0" noProof="0" dirty="0">
              <a:ln>
                <a:noFill/>
              </a:ln>
              <a:solidFill>
                <a:srgbClr val="FF6600"/>
              </a:solidFill>
              <a:effectLst/>
              <a:uLnTx/>
              <a:uFillTx/>
              <a:latin typeface="+mn-lt"/>
              <a:ea typeface="+mj-ea"/>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1537252"/>
          </a:xfrm>
          <a:prstGeom prst="rect">
            <a:avLst/>
          </a:prstGeom>
          <a:solidFill>
            <a:srgbClr val="3B3B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3B3B3B"/>
              </a:solidFill>
            </a:endParaRPr>
          </a:p>
        </p:txBody>
      </p:sp>
      <p:sp>
        <p:nvSpPr>
          <p:cNvPr id="2" name="Title 1"/>
          <p:cNvSpPr>
            <a:spLocks noGrp="1"/>
          </p:cNvSpPr>
          <p:nvPr>
            <p:ph type="title"/>
          </p:nvPr>
        </p:nvSpPr>
        <p:spPr/>
        <p:txBody>
          <a:bodyPr>
            <a:normAutofit/>
          </a:bodyPr>
          <a:lstStyle/>
          <a:p>
            <a:r>
              <a:rPr lang="en-US" sz="6000" b="1" dirty="0" smtClean="0">
                <a:solidFill>
                  <a:srgbClr val="FF6600"/>
                </a:solidFill>
                <a:latin typeface="+mn-lt"/>
              </a:rPr>
              <a:t>EDA: Exploratory Data Analysis</a:t>
            </a:r>
            <a:endParaRPr lang="en-US" sz="6000" b="1" dirty="0">
              <a:solidFill>
                <a:srgbClr val="FF6600"/>
              </a:solidFill>
              <a:latin typeface="+mn-lt"/>
            </a:endParaRPr>
          </a:p>
        </p:txBody>
      </p:sp>
      <p:sp>
        <p:nvSpPr>
          <p:cNvPr id="3" name="Content Placeholder 2"/>
          <p:cNvSpPr>
            <a:spLocks noGrp="1"/>
          </p:cNvSpPr>
          <p:nvPr>
            <p:ph idx="1"/>
          </p:nvPr>
        </p:nvSpPr>
        <p:spPr/>
        <p:txBody>
          <a:bodyPr/>
          <a:lstStyle/>
          <a:p>
            <a:r>
              <a:rPr lang="en-US" b="1" dirty="0" smtClean="0"/>
              <a:t>Feature Understanding (Travel Frequency)</a:t>
            </a:r>
          </a:p>
          <a:p>
            <a:pPr>
              <a:buNone/>
            </a:pPr>
            <a:endParaRPr lang="en-US" b="1" dirty="0" smtClean="0"/>
          </a:p>
        </p:txBody>
      </p:sp>
      <p:pic>
        <p:nvPicPr>
          <p:cNvPr id="1027" name="Picture 3"/>
          <p:cNvPicPr>
            <a:picLocks noChangeAspect="1" noChangeArrowheads="1"/>
          </p:cNvPicPr>
          <p:nvPr/>
        </p:nvPicPr>
        <p:blipFill>
          <a:blip r:embed="rId2"/>
          <a:srcRect/>
          <a:stretch>
            <a:fillRect/>
          </a:stretch>
        </p:blipFill>
        <p:spPr bwMode="auto">
          <a:xfrm>
            <a:off x="145775" y="2491407"/>
            <a:ext cx="5778750" cy="3140765"/>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6096001" y="2517912"/>
            <a:ext cx="5813454" cy="3114261"/>
          </a:xfrm>
          <a:prstGeom prst="rect">
            <a:avLst/>
          </a:prstGeom>
          <a:noFill/>
          <a:ln w="9525">
            <a:noFill/>
            <a:miter lim="800000"/>
            <a:headEnd/>
            <a:tailEnd/>
          </a:ln>
          <a:effectLst/>
        </p:spPr>
      </p:pic>
      <p:sp>
        <p:nvSpPr>
          <p:cNvPr id="8" name="Rectangle 7"/>
          <p:cNvSpPr/>
          <p:nvPr/>
        </p:nvSpPr>
        <p:spPr>
          <a:xfrm>
            <a:off x="477077" y="5546827"/>
            <a:ext cx="11370365" cy="923330"/>
          </a:xfrm>
          <a:prstGeom prst="rect">
            <a:avLst/>
          </a:prstGeom>
        </p:spPr>
        <p:txBody>
          <a:bodyPr wrap="square">
            <a:spAutoFit/>
          </a:bodyPr>
          <a:lstStyle/>
          <a:p>
            <a:r>
              <a:rPr lang="en-US" b="1" dirty="0" smtClean="0"/>
              <a:t>From the above charts, we can see clearly that Yellow Cab (14,932 KM - 35,439 KM) generally has higher travel distances than Pink Cab (3,375 KM - 11,568 KM) with a very wide margin. A notable comparison can be seen in the holiday season (December) where Yellow Cab has a higher travel distance (35,439 KM) than Pink Cab (11,568 KM).</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1537252"/>
          </a:xfrm>
          <a:prstGeom prst="rect">
            <a:avLst/>
          </a:prstGeom>
          <a:solidFill>
            <a:srgbClr val="3B3B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3B3B3B"/>
              </a:solidFill>
            </a:endParaRPr>
          </a:p>
        </p:txBody>
      </p:sp>
      <p:sp>
        <p:nvSpPr>
          <p:cNvPr id="2" name="Title 1"/>
          <p:cNvSpPr>
            <a:spLocks noGrp="1"/>
          </p:cNvSpPr>
          <p:nvPr>
            <p:ph type="title"/>
          </p:nvPr>
        </p:nvSpPr>
        <p:spPr/>
        <p:txBody>
          <a:bodyPr>
            <a:normAutofit/>
          </a:bodyPr>
          <a:lstStyle/>
          <a:p>
            <a:r>
              <a:rPr lang="en-US" sz="6000" b="1" dirty="0" smtClean="0">
                <a:solidFill>
                  <a:srgbClr val="FF6600"/>
                </a:solidFill>
                <a:latin typeface="+mn-lt"/>
              </a:rPr>
              <a:t>EDA: Exploratory Data Analysis</a:t>
            </a:r>
            <a:endParaRPr lang="en-US" sz="6000" b="1" dirty="0">
              <a:solidFill>
                <a:srgbClr val="FF6600"/>
              </a:solidFill>
              <a:latin typeface="+mn-lt"/>
            </a:endParaRPr>
          </a:p>
        </p:txBody>
      </p:sp>
      <p:sp>
        <p:nvSpPr>
          <p:cNvPr id="3" name="Content Placeholder 2"/>
          <p:cNvSpPr>
            <a:spLocks noGrp="1"/>
          </p:cNvSpPr>
          <p:nvPr>
            <p:ph idx="1"/>
          </p:nvPr>
        </p:nvSpPr>
        <p:spPr/>
        <p:txBody>
          <a:bodyPr/>
          <a:lstStyle/>
          <a:p>
            <a:r>
              <a:rPr lang="en-US" b="1" dirty="0" smtClean="0"/>
              <a:t>Feature Understanding (KM Travelled)</a:t>
            </a:r>
          </a:p>
          <a:p>
            <a:pPr>
              <a:buNone/>
            </a:pPr>
            <a:endParaRPr lang="en-US" b="1" dirty="0" smtClean="0"/>
          </a:p>
        </p:txBody>
      </p:sp>
      <p:sp>
        <p:nvSpPr>
          <p:cNvPr id="8" name="Rectangle 7"/>
          <p:cNvSpPr/>
          <p:nvPr/>
        </p:nvSpPr>
        <p:spPr>
          <a:xfrm>
            <a:off x="477077" y="5546827"/>
            <a:ext cx="11370365" cy="646331"/>
          </a:xfrm>
          <a:prstGeom prst="rect">
            <a:avLst/>
          </a:prstGeom>
        </p:spPr>
        <p:txBody>
          <a:bodyPr wrap="square">
            <a:spAutoFit/>
          </a:bodyPr>
          <a:lstStyle/>
          <a:p>
            <a:r>
              <a:rPr lang="en-US" b="1" dirty="0" smtClean="0"/>
              <a:t>From the analysis of the above charts, we can see that the distance traveled in the two cabs are about the same which is approximately between the range of 2 to 48 KMs.</a:t>
            </a:r>
            <a:endParaRPr lang="en-US" dirty="0" smtClean="0"/>
          </a:p>
        </p:txBody>
      </p:sp>
      <p:pic>
        <p:nvPicPr>
          <p:cNvPr id="20482" name="Picture 2"/>
          <p:cNvPicPr>
            <a:picLocks noChangeAspect="1" noChangeArrowheads="1"/>
          </p:cNvPicPr>
          <p:nvPr/>
        </p:nvPicPr>
        <p:blipFill>
          <a:blip r:embed="rId2"/>
          <a:srcRect/>
          <a:stretch>
            <a:fillRect/>
          </a:stretch>
        </p:blipFill>
        <p:spPr bwMode="auto">
          <a:xfrm>
            <a:off x="278295" y="2378764"/>
            <a:ext cx="5473700" cy="3120887"/>
          </a:xfrm>
          <a:prstGeom prst="rect">
            <a:avLst/>
          </a:prstGeom>
          <a:noFill/>
          <a:ln w="9525">
            <a:noFill/>
            <a:miter lim="800000"/>
            <a:headEnd/>
            <a:tailEnd/>
          </a:ln>
          <a:effectLst/>
        </p:spPr>
      </p:pic>
      <p:pic>
        <p:nvPicPr>
          <p:cNvPr id="20483" name="Picture 3"/>
          <p:cNvPicPr>
            <a:picLocks noChangeAspect="1" noChangeArrowheads="1"/>
          </p:cNvPicPr>
          <p:nvPr/>
        </p:nvPicPr>
        <p:blipFill>
          <a:blip r:embed="rId3"/>
          <a:srcRect/>
          <a:stretch>
            <a:fillRect/>
          </a:stretch>
        </p:blipFill>
        <p:spPr bwMode="auto">
          <a:xfrm>
            <a:off x="6076121" y="2365512"/>
            <a:ext cx="5600700" cy="3120887"/>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1537252"/>
          </a:xfrm>
          <a:prstGeom prst="rect">
            <a:avLst/>
          </a:prstGeom>
          <a:solidFill>
            <a:srgbClr val="3B3B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3B3B3B"/>
              </a:solidFill>
            </a:endParaRPr>
          </a:p>
        </p:txBody>
      </p:sp>
      <p:sp>
        <p:nvSpPr>
          <p:cNvPr id="2" name="Title 1"/>
          <p:cNvSpPr>
            <a:spLocks noGrp="1"/>
          </p:cNvSpPr>
          <p:nvPr>
            <p:ph type="title"/>
          </p:nvPr>
        </p:nvSpPr>
        <p:spPr/>
        <p:txBody>
          <a:bodyPr>
            <a:normAutofit/>
          </a:bodyPr>
          <a:lstStyle/>
          <a:p>
            <a:r>
              <a:rPr lang="en-US" sz="6000" b="1" dirty="0" smtClean="0">
                <a:solidFill>
                  <a:srgbClr val="FF6600"/>
                </a:solidFill>
                <a:latin typeface="+mn-lt"/>
              </a:rPr>
              <a:t>EDA: Exploratory Data Analysis</a:t>
            </a:r>
            <a:endParaRPr lang="en-US" sz="6000" b="1" dirty="0">
              <a:solidFill>
                <a:srgbClr val="FF6600"/>
              </a:solidFill>
              <a:latin typeface="+mn-lt"/>
            </a:endParaRPr>
          </a:p>
        </p:txBody>
      </p:sp>
      <p:sp>
        <p:nvSpPr>
          <p:cNvPr id="3" name="Content Placeholder 2"/>
          <p:cNvSpPr>
            <a:spLocks noGrp="1"/>
          </p:cNvSpPr>
          <p:nvPr>
            <p:ph idx="1"/>
          </p:nvPr>
        </p:nvSpPr>
        <p:spPr/>
        <p:txBody>
          <a:bodyPr/>
          <a:lstStyle/>
          <a:p>
            <a:r>
              <a:rPr lang="en-US" b="1" dirty="0" smtClean="0"/>
              <a:t>Feature Understanding (Outliers Detection )</a:t>
            </a:r>
          </a:p>
          <a:p>
            <a:pPr>
              <a:buNone/>
            </a:pPr>
            <a:endParaRPr lang="en-US" b="1" dirty="0" smtClean="0"/>
          </a:p>
        </p:txBody>
      </p:sp>
      <p:sp>
        <p:nvSpPr>
          <p:cNvPr id="8" name="Rectangle 7"/>
          <p:cNvSpPr/>
          <p:nvPr/>
        </p:nvSpPr>
        <p:spPr>
          <a:xfrm>
            <a:off x="477077" y="5314122"/>
            <a:ext cx="11370365" cy="923330"/>
          </a:xfrm>
          <a:prstGeom prst="rect">
            <a:avLst/>
          </a:prstGeom>
        </p:spPr>
        <p:txBody>
          <a:bodyPr wrap="square">
            <a:spAutoFit/>
          </a:bodyPr>
          <a:lstStyle/>
          <a:p>
            <a:pPr>
              <a:buFont typeface="Arial" pitchFamily="34" charset="0"/>
              <a:buChar char="•"/>
            </a:pPr>
            <a:r>
              <a:rPr lang="en-US" b="1" dirty="0" smtClean="0"/>
              <a:t> From the above </a:t>
            </a:r>
            <a:r>
              <a:rPr lang="en-US" b="1" dirty="0" err="1" smtClean="0"/>
              <a:t>Boxplots</a:t>
            </a:r>
            <a:r>
              <a:rPr lang="en-US" b="1" dirty="0" smtClean="0"/>
              <a:t>, we could see that there are some outliers in price charged. This could be some cases where the prices charged are high compared to the regular charges.</a:t>
            </a:r>
            <a:endParaRPr lang="en-US" dirty="0" smtClean="0"/>
          </a:p>
          <a:p>
            <a:pPr>
              <a:buFont typeface="Arial" pitchFamily="34" charset="0"/>
              <a:buChar char="•"/>
            </a:pPr>
            <a:r>
              <a:rPr lang="en-US" b="1" dirty="0" smtClean="0"/>
              <a:t> We can also see that the price charge range for Yellow cab is generally more than that of the Pink cab.</a:t>
            </a:r>
            <a:endParaRPr lang="en-US" dirty="0"/>
          </a:p>
        </p:txBody>
      </p:sp>
      <p:pic>
        <p:nvPicPr>
          <p:cNvPr id="21506" name="Picture 2" descr="C:\Users\user\Documents\Okeoma\Internship program\Data Glacier Virtual Internship\Resources\Week2 Resources\Report Images\image5.png"/>
          <p:cNvPicPr>
            <a:picLocks noChangeAspect="1" noChangeArrowheads="1"/>
          </p:cNvPicPr>
          <p:nvPr/>
        </p:nvPicPr>
        <p:blipFill>
          <a:blip r:embed="rId2"/>
          <a:srcRect/>
          <a:stretch>
            <a:fillRect/>
          </a:stretch>
        </p:blipFill>
        <p:spPr bwMode="auto">
          <a:xfrm>
            <a:off x="660332" y="2358887"/>
            <a:ext cx="10791825" cy="286247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1537252"/>
          </a:xfrm>
          <a:prstGeom prst="rect">
            <a:avLst/>
          </a:prstGeom>
          <a:solidFill>
            <a:srgbClr val="3B3B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3B3B3B"/>
              </a:solidFill>
            </a:endParaRPr>
          </a:p>
        </p:txBody>
      </p:sp>
      <p:sp>
        <p:nvSpPr>
          <p:cNvPr id="2" name="Title 1"/>
          <p:cNvSpPr>
            <a:spLocks noGrp="1"/>
          </p:cNvSpPr>
          <p:nvPr>
            <p:ph type="title"/>
          </p:nvPr>
        </p:nvSpPr>
        <p:spPr/>
        <p:txBody>
          <a:bodyPr>
            <a:normAutofit/>
          </a:bodyPr>
          <a:lstStyle/>
          <a:p>
            <a:r>
              <a:rPr lang="en-US" sz="6000" b="1" dirty="0" smtClean="0">
                <a:solidFill>
                  <a:srgbClr val="FF6600"/>
                </a:solidFill>
                <a:latin typeface="+mn-lt"/>
              </a:rPr>
              <a:t>EDA: Exploratory Data Analysis</a:t>
            </a:r>
            <a:endParaRPr lang="en-US" sz="6000" b="1" dirty="0">
              <a:solidFill>
                <a:srgbClr val="FF6600"/>
              </a:solidFill>
              <a:latin typeface="+mn-lt"/>
            </a:endParaRPr>
          </a:p>
        </p:txBody>
      </p:sp>
      <p:sp>
        <p:nvSpPr>
          <p:cNvPr id="3" name="Content Placeholder 2"/>
          <p:cNvSpPr>
            <a:spLocks noGrp="1"/>
          </p:cNvSpPr>
          <p:nvPr>
            <p:ph idx="1"/>
          </p:nvPr>
        </p:nvSpPr>
        <p:spPr/>
        <p:txBody>
          <a:bodyPr/>
          <a:lstStyle/>
          <a:p>
            <a:r>
              <a:rPr lang="en-US" b="1" dirty="0" smtClean="0"/>
              <a:t>Feature Understanding (Price VS Distance Travelled)</a:t>
            </a:r>
          </a:p>
          <a:p>
            <a:pPr>
              <a:buNone/>
            </a:pPr>
            <a:endParaRPr lang="en-US" b="1" dirty="0" smtClean="0"/>
          </a:p>
        </p:txBody>
      </p:sp>
      <p:sp>
        <p:nvSpPr>
          <p:cNvPr id="8" name="Rectangle 7"/>
          <p:cNvSpPr/>
          <p:nvPr/>
        </p:nvSpPr>
        <p:spPr>
          <a:xfrm>
            <a:off x="477077" y="5592414"/>
            <a:ext cx="11370365" cy="923330"/>
          </a:xfrm>
          <a:prstGeom prst="rect">
            <a:avLst/>
          </a:prstGeom>
        </p:spPr>
        <p:txBody>
          <a:bodyPr wrap="square">
            <a:spAutoFit/>
          </a:bodyPr>
          <a:lstStyle/>
          <a:p>
            <a:pPr>
              <a:buFont typeface="Arial" pitchFamily="34" charset="0"/>
              <a:buChar char="•"/>
            </a:pPr>
            <a:r>
              <a:rPr lang="en-US" b="1" dirty="0" smtClean="0"/>
              <a:t> Generally, Distance travelled is one of the factors that determines the price charged.</a:t>
            </a:r>
            <a:r>
              <a:rPr lang="en-US" b="1" dirty="0" smtClean="0">
                <a:hlinkClick r:id="rId2"/>
              </a:rPr>
              <a:t>¶</a:t>
            </a:r>
            <a:endParaRPr lang="en-US" b="1" dirty="0" smtClean="0"/>
          </a:p>
          <a:p>
            <a:pPr>
              <a:buFont typeface="Arial" pitchFamily="34" charset="0"/>
              <a:buChar char="•"/>
            </a:pPr>
            <a:r>
              <a:rPr lang="en-US" b="1" dirty="0" smtClean="0"/>
              <a:t> We could see that there is a positive correlation in the graph for both Pink and Yellow cab.</a:t>
            </a:r>
            <a:endParaRPr lang="en-US" dirty="0" smtClean="0"/>
          </a:p>
          <a:p>
            <a:pPr>
              <a:buFont typeface="Arial" pitchFamily="34" charset="0"/>
              <a:buChar char="•"/>
            </a:pPr>
            <a:r>
              <a:rPr lang="en-US" b="1" dirty="0" smtClean="0"/>
              <a:t> The prices charged for the Yellow cab is higher than that of the Pink cab.</a:t>
            </a:r>
            <a:endParaRPr lang="en-US" dirty="0"/>
          </a:p>
        </p:txBody>
      </p:sp>
      <p:pic>
        <p:nvPicPr>
          <p:cNvPr id="22530" name="Picture 2" descr="C:\Users\user\Documents\Okeoma\Internship program\Data Glacier Virtual Internship\Resources\Week2 Resources\Report Images\image6.png"/>
          <p:cNvPicPr>
            <a:picLocks noChangeAspect="1" noChangeArrowheads="1"/>
          </p:cNvPicPr>
          <p:nvPr/>
        </p:nvPicPr>
        <p:blipFill>
          <a:blip r:embed="rId3"/>
          <a:srcRect/>
          <a:stretch>
            <a:fillRect/>
          </a:stretch>
        </p:blipFill>
        <p:spPr bwMode="auto">
          <a:xfrm>
            <a:off x="490538" y="2411897"/>
            <a:ext cx="11210925" cy="3127512"/>
          </a:xfrm>
          <a:prstGeom prst="rect">
            <a:avLst/>
          </a:prstGeom>
          <a:noFill/>
        </p:spPr>
      </p:pic>
    </p:spTree>
  </p:cSld>
  <p:clrMapOvr>
    <a:masterClrMapping/>
  </p:clrMapOvr>
</p:sld>
</file>

<file path=ppt/theme/theme1.xml><?xml version="1.0" encoding="utf-8"?>
<a:theme xmlns:a="http://schemas.openxmlformats.org/drawingml/2006/main" name="Data Glacier Internship_Okeoma">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Internship_Okeoma</Template>
  <TotalTime>530</TotalTime>
  <Words>1552</Words>
  <Application>Microsoft Macintosh PowerPoint</Application>
  <PresentationFormat>Custom</PresentationFormat>
  <Paragraphs>109</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Data Glacier Internship_Okeoma</vt:lpstr>
      <vt:lpstr>Slide 1</vt:lpstr>
      <vt:lpstr>   Agenda</vt:lpstr>
      <vt:lpstr>Executive Summary</vt:lpstr>
      <vt:lpstr>Problem Statement</vt:lpstr>
      <vt:lpstr>Slide 5</vt:lpstr>
      <vt:lpstr>EDA: Exploratory Data Analysis</vt:lpstr>
      <vt:lpstr>EDA: Exploratory Data Analysis</vt:lpstr>
      <vt:lpstr>EDA: Exploratory Data Analysis</vt:lpstr>
      <vt:lpstr>EDA: Exploratory Data Analysis</vt:lpstr>
      <vt:lpstr>EDA: Exploratory Data Analysis</vt:lpstr>
      <vt:lpstr>EDA: Exploratory Data Analysis</vt:lpstr>
      <vt:lpstr>EDA: Exploratory Data Analysis</vt:lpstr>
      <vt:lpstr>EDA: Exploratory Data Analysis</vt:lpstr>
      <vt:lpstr>EDA: Exploratory Data Analysis</vt:lpstr>
      <vt:lpstr>EDA: Exploratory Data Analysis</vt:lpstr>
      <vt:lpstr>EDA: Exploratory Data Analysis</vt:lpstr>
      <vt:lpstr>EDA: Exploratory Data Analysis</vt:lpstr>
      <vt:lpstr>EDA: Exploratory Data Analysis</vt:lpstr>
      <vt:lpstr>EDA: Exploratory Data Analysis</vt:lpstr>
      <vt:lpstr>EDA: Exploratory Data Analysis</vt:lpstr>
      <vt:lpstr>Recommendations (Part 1)</vt:lpstr>
      <vt:lpstr>Recommendations (Part 2)</vt:lpstr>
      <vt:lpstr>Exploratory Data Analysis G2M insight for Cab Investment firm (Analysis done by: Okeoma Ihunwo)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29</cp:revision>
  <dcterms:created xsi:type="dcterms:W3CDTF">2023-10-18T19:35:38Z</dcterms:created>
  <dcterms:modified xsi:type="dcterms:W3CDTF">2023-10-21T18:02:52Z</dcterms:modified>
</cp:coreProperties>
</file>