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5" r:id="rId4"/>
  </p:sldMasterIdLst>
  <p:notesMasterIdLst>
    <p:notesMasterId r:id="rId36"/>
  </p:notes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1" r:id="rId16"/>
    <p:sldId id="272" r:id="rId17"/>
    <p:sldId id="273" r:id="rId18"/>
    <p:sldId id="274" r:id="rId19"/>
    <p:sldId id="275" r:id="rId20"/>
    <p:sldId id="277" r:id="rId21"/>
    <p:sldId id="279" r:id="rId22"/>
    <p:sldId id="280" r:id="rId23"/>
    <p:sldId id="281" r:id="rId24"/>
    <p:sldId id="284" r:id="rId25"/>
    <p:sldId id="285" r:id="rId26"/>
    <p:sldId id="286" r:id="rId27"/>
    <p:sldId id="287" r:id="rId28"/>
    <p:sldId id="293" r:id="rId29"/>
    <p:sldId id="294" r:id="rId30"/>
    <p:sldId id="298" r:id="rId31"/>
    <p:sldId id="299" r:id="rId32"/>
    <p:sldId id="300" r:id="rId33"/>
    <p:sldId id="301" r:id="rId34"/>
    <p:sldId id="30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8T08:58:27.5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8T08:59:10.81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8T08:59:26.151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8T08:59:27.215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7 24575,'0'-7'0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8T08:59:29.43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8T08:59:31.027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8T08:59:33.134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8T08:59:41.57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8T08:59:45.12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24575,'-1'0'-8191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8T08:59:47.31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8T08:59:48.30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8T08:58:29.9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8T08:59:51.57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8T08:59:55.43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24575,'1'0'-8191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8T09:00:01.58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6T11:31:15.71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6T11:31:23.80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24575,'-1'0'-8191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6T11:31:42.223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6T11:31:57.5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8T08:58:33.27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24575,'1'0'-8191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8T08:58:35.5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8T08:58:50.87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8T08:58:52.97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8T08:58:55.45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24575,'1'0'-8191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8T08:59:01.43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8T08:59:08.13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FDE43-79CA-4379-A703-FEB086AE7225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877CE-2894-4614-852D-0E676368D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5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A4099B0-F87A-4A7B-A046-34CA7F4EC6C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866A102-ADE3-4ED6-B566-E1EA326C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2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99B0-F87A-4A7B-A046-34CA7F4EC6C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6A102-ADE3-4ED6-B566-E1EA326C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1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99B0-F87A-4A7B-A046-34CA7F4EC6C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6A102-ADE3-4ED6-B566-E1EA326C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2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99B0-F87A-4A7B-A046-34CA7F4EC6C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6A102-ADE3-4ED6-B566-E1EA326C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31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99B0-F87A-4A7B-A046-34CA7F4EC6C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6A102-ADE3-4ED6-B566-E1EA326C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7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99B0-F87A-4A7B-A046-34CA7F4EC6C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6A102-ADE3-4ED6-B566-E1EA326C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2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99B0-F87A-4A7B-A046-34CA7F4EC6C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6A102-ADE3-4ED6-B566-E1EA326C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5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99B0-F87A-4A7B-A046-34CA7F4EC6C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6A102-ADE3-4ED6-B566-E1EA326C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4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99B0-F87A-4A7B-A046-34CA7F4EC6C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6A102-ADE3-4ED6-B566-E1EA326C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2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99B0-F87A-4A7B-A046-34CA7F4EC6C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866A102-ADE3-4ED6-B566-E1EA326C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0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A4099B0-F87A-4A7B-A046-34CA7F4EC6C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866A102-ADE3-4ED6-B566-E1EA326C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63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A4099B0-F87A-4A7B-A046-34CA7F4EC6C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866A102-ADE3-4ED6-B566-E1EA326C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6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107" r:id="rId2"/>
    <p:sldLayoutId id="2147484108" r:id="rId3"/>
    <p:sldLayoutId id="2147484109" r:id="rId4"/>
    <p:sldLayoutId id="2147484110" r:id="rId5"/>
    <p:sldLayoutId id="2147484111" r:id="rId6"/>
    <p:sldLayoutId id="2147484112" r:id="rId7"/>
    <p:sldLayoutId id="2147484113" r:id="rId8"/>
    <p:sldLayoutId id="2147484114" r:id="rId9"/>
    <p:sldLayoutId id="2147484115" r:id="rId10"/>
    <p:sldLayoutId id="214748411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customXml" Target="../ink/ink11.xml"/><Relationship Id="rId26" Type="http://schemas.openxmlformats.org/officeDocument/2006/relationships/customXml" Target="../ink/ink16.xml"/><Relationship Id="rId39" Type="http://schemas.openxmlformats.org/officeDocument/2006/relationships/customXml" Target="../ink/ink26.xml"/><Relationship Id="rId21" Type="http://schemas.openxmlformats.org/officeDocument/2006/relationships/image" Target="../media/image35.png"/><Relationship Id="rId34" Type="http://schemas.openxmlformats.org/officeDocument/2006/relationships/customXml" Target="../ink/ink23.xml"/><Relationship Id="rId7" Type="http://schemas.openxmlformats.org/officeDocument/2006/relationships/image" Target="../media/image32.png"/><Relationship Id="rId12" Type="http://schemas.openxmlformats.org/officeDocument/2006/relationships/image" Target="../media/image33.png"/><Relationship Id="rId17" Type="http://schemas.openxmlformats.org/officeDocument/2006/relationships/customXml" Target="../ink/ink10.xml"/><Relationship Id="rId25" Type="http://schemas.openxmlformats.org/officeDocument/2006/relationships/customXml" Target="../ink/ink15.xml"/><Relationship Id="rId33" Type="http://schemas.openxmlformats.org/officeDocument/2006/relationships/customXml" Target="../ink/ink22.xml"/><Relationship Id="rId38" Type="http://schemas.openxmlformats.org/officeDocument/2006/relationships/customXml" Target="../ink/ink25.xml"/><Relationship Id="rId2" Type="http://schemas.openxmlformats.org/officeDocument/2006/relationships/image" Target="../media/image1.png"/><Relationship Id="rId16" Type="http://schemas.openxmlformats.org/officeDocument/2006/relationships/customXml" Target="../ink/ink9.xml"/><Relationship Id="rId20" Type="http://schemas.openxmlformats.org/officeDocument/2006/relationships/customXml" Target="../ink/ink12.xml"/><Relationship Id="rId29" Type="http://schemas.openxmlformats.org/officeDocument/2006/relationships/customXml" Target="../ink/ink1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1" Type="http://schemas.openxmlformats.org/officeDocument/2006/relationships/customXml" Target="../ink/ink5.xml"/><Relationship Id="rId24" Type="http://schemas.openxmlformats.org/officeDocument/2006/relationships/image" Target="../media/image36.png"/><Relationship Id="rId32" Type="http://schemas.openxmlformats.org/officeDocument/2006/relationships/customXml" Target="../ink/ink21.xml"/><Relationship Id="rId37" Type="http://schemas.openxmlformats.org/officeDocument/2006/relationships/image" Target="../media/image39.png"/><Relationship Id="rId40" Type="http://schemas.openxmlformats.org/officeDocument/2006/relationships/image" Target="../media/image40.png"/><Relationship Id="rId5" Type="http://schemas.openxmlformats.org/officeDocument/2006/relationships/image" Target="../media/image31.png"/><Relationship Id="rId15" Type="http://schemas.openxmlformats.org/officeDocument/2006/relationships/customXml" Target="../ink/ink8.xml"/><Relationship Id="rId23" Type="http://schemas.openxmlformats.org/officeDocument/2006/relationships/customXml" Target="../ink/ink14.xml"/><Relationship Id="rId28" Type="http://schemas.openxmlformats.org/officeDocument/2006/relationships/customXml" Target="../ink/ink17.xml"/><Relationship Id="rId36" Type="http://schemas.openxmlformats.org/officeDocument/2006/relationships/customXml" Target="../ink/ink24.xml"/><Relationship Id="rId10" Type="http://schemas.openxmlformats.org/officeDocument/2006/relationships/customXml" Target="../ink/ink4.xml"/><Relationship Id="rId19" Type="http://schemas.openxmlformats.org/officeDocument/2006/relationships/image" Target="../media/image34.png"/><Relationship Id="rId31" Type="http://schemas.openxmlformats.org/officeDocument/2006/relationships/customXml" Target="../ink/ink20.xml"/><Relationship Id="rId4" Type="http://schemas.openxmlformats.org/officeDocument/2006/relationships/image" Target="../media/image30.png"/><Relationship Id="rId9" Type="http://schemas.openxmlformats.org/officeDocument/2006/relationships/customXml" Target="../ink/ink3.xml"/><Relationship Id="rId14" Type="http://schemas.openxmlformats.org/officeDocument/2006/relationships/customXml" Target="../ink/ink7.xml"/><Relationship Id="rId22" Type="http://schemas.openxmlformats.org/officeDocument/2006/relationships/customXml" Target="../ink/ink13.xml"/><Relationship Id="rId27" Type="http://schemas.openxmlformats.org/officeDocument/2006/relationships/image" Target="../media/image37.png"/><Relationship Id="rId30" Type="http://schemas.openxmlformats.org/officeDocument/2006/relationships/customXml" Target="../ink/ink19.xml"/><Relationship Id="rId35" Type="http://schemas.openxmlformats.org/officeDocument/2006/relationships/image" Target="../media/image38.png"/><Relationship Id="rId8" Type="http://schemas.openxmlformats.org/officeDocument/2006/relationships/customXml" Target="../ink/ink2.xml"/><Relationship Id="rId3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3.png"/><Relationship Id="rId7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7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7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63.png"/><Relationship Id="rId7" Type="http://schemas.openxmlformats.org/officeDocument/2006/relationships/image" Target="../media/image7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63.png"/><Relationship Id="rId7" Type="http://schemas.openxmlformats.org/officeDocument/2006/relationships/image" Target="../media/image8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image" Target="../media/image8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8.png"/><Relationship Id="rId4" Type="http://schemas.openxmlformats.org/officeDocument/2006/relationships/image" Target="../media/image9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1B3826-73F2-D375-5E94-841D98FA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193" y="0"/>
            <a:ext cx="2941807" cy="10214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EE6CE2-620A-C262-F7A9-4EFF32F5FF94}"/>
              </a:ext>
            </a:extLst>
          </p:cNvPr>
          <p:cNvSpPr txBox="1"/>
          <p:nvPr/>
        </p:nvSpPr>
        <p:spPr>
          <a:xfrm>
            <a:off x="1076527" y="2767280"/>
            <a:ext cx="100389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Projet</a:t>
            </a:r>
            <a:r>
              <a:rPr lang="en-US" sz="4000" b="1" dirty="0"/>
              <a:t> 2 : </a:t>
            </a:r>
            <a:r>
              <a:rPr lang="en-US" sz="4000" b="1" dirty="0" err="1"/>
              <a:t>Traitement</a:t>
            </a:r>
            <a:r>
              <a:rPr lang="en-US" sz="4000" b="1" dirty="0"/>
              <a:t> de </a:t>
            </a:r>
            <a:r>
              <a:rPr lang="en-US" sz="4000" b="1" dirty="0" err="1"/>
              <a:t>données</a:t>
            </a:r>
            <a:r>
              <a:rPr lang="en-US" sz="4000" b="1" dirty="0"/>
              <a:t> </a:t>
            </a:r>
            <a:r>
              <a:rPr lang="en-US" sz="4000" b="1" dirty="0" err="1"/>
              <a:t>volumineuses</a:t>
            </a:r>
            <a:r>
              <a:rPr lang="en-US" sz="4000" b="1" dirty="0"/>
              <a:t> et </a:t>
            </a:r>
            <a:r>
              <a:rPr lang="en-US" sz="4000" b="1" dirty="0" err="1"/>
              <a:t>hétérogènes</a:t>
            </a:r>
            <a:r>
              <a:rPr lang="en-US" sz="4000" b="1" dirty="0"/>
              <a:t> avec Hadoop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057891-3901-5C4B-ED31-0371C1690407}"/>
              </a:ext>
            </a:extLst>
          </p:cNvPr>
          <p:cNvSpPr txBox="1"/>
          <p:nvPr/>
        </p:nvSpPr>
        <p:spPr>
          <a:xfrm>
            <a:off x="276225" y="6314003"/>
            <a:ext cx="1177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Olivia </a:t>
            </a:r>
            <a:r>
              <a:rPr lang="en-US" b="1" dirty="0" err="1"/>
              <a:t>Massikini</a:t>
            </a:r>
            <a:r>
              <a:rPr lang="en-US" b="1" dirty="0"/>
              <a:t> – David </a:t>
            </a:r>
            <a:r>
              <a:rPr lang="en-US" b="1" dirty="0" err="1"/>
              <a:t>Loustau</a:t>
            </a:r>
            <a:r>
              <a:rPr lang="en-US" b="1" dirty="0"/>
              <a:t>-Carrere – Alexandre </a:t>
            </a:r>
            <a:r>
              <a:rPr lang="en-US" b="1" dirty="0" err="1"/>
              <a:t>Boulat</a:t>
            </a:r>
            <a:r>
              <a:rPr lang="en-US" b="1" dirty="0"/>
              <a:t>                     						28/07/2023                       1</a:t>
            </a:r>
          </a:p>
        </p:txBody>
      </p:sp>
    </p:spTree>
    <p:extLst>
      <p:ext uri="{BB962C8B-B14F-4D97-AF65-F5344CB8AC3E}">
        <p14:creationId xmlns:p14="http://schemas.microsoft.com/office/powerpoint/2010/main" val="3566637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1B3826-73F2-D375-5E94-841D98FA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913" y="0"/>
            <a:ext cx="1462087" cy="507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57891-3901-5C4B-ED31-0371C1690407}"/>
              </a:ext>
            </a:extLst>
          </p:cNvPr>
          <p:cNvSpPr txBox="1"/>
          <p:nvPr/>
        </p:nvSpPr>
        <p:spPr>
          <a:xfrm>
            <a:off x="276225" y="6314003"/>
            <a:ext cx="1177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Olivia </a:t>
            </a:r>
            <a:r>
              <a:rPr lang="en-US" b="1" dirty="0" err="1"/>
              <a:t>Massikini</a:t>
            </a:r>
            <a:r>
              <a:rPr lang="en-US" b="1" dirty="0"/>
              <a:t> – David </a:t>
            </a:r>
            <a:r>
              <a:rPr lang="en-US" b="1" dirty="0" err="1"/>
              <a:t>Loustau</a:t>
            </a:r>
            <a:r>
              <a:rPr lang="en-US" b="1" dirty="0"/>
              <a:t>-Carrere – Alexandre </a:t>
            </a:r>
            <a:r>
              <a:rPr lang="en-US" b="1" dirty="0" err="1"/>
              <a:t>Boulat</a:t>
            </a:r>
            <a:r>
              <a:rPr lang="en-US" b="1" dirty="0"/>
              <a:t>                     						28/07/2023                      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23C21F-C072-E248-35DE-3473DEBAD438}"/>
              </a:ext>
            </a:extLst>
          </p:cNvPr>
          <p:cNvSpPr txBox="1"/>
          <p:nvPr/>
        </p:nvSpPr>
        <p:spPr>
          <a:xfrm>
            <a:off x="514350" y="171450"/>
            <a:ext cx="10058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u="sng" dirty="0"/>
              <a:t>3) </a:t>
            </a:r>
            <a:r>
              <a:rPr lang="en-US" sz="2500" b="1" u="sng" dirty="0" err="1"/>
              <a:t>Analyse</a:t>
            </a:r>
            <a:r>
              <a:rPr lang="en-US" sz="2500" b="1" u="sng" dirty="0"/>
              <a:t> </a:t>
            </a:r>
            <a:r>
              <a:rPr lang="en-US" sz="2500" b="1" u="sng" dirty="0" err="1"/>
              <a:t>Exploratoire</a:t>
            </a:r>
            <a:endParaRPr lang="en-US" sz="2500" b="1" u="sng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3DF13B8-AD31-2D28-E9DA-44E7CA825807}"/>
              </a:ext>
            </a:extLst>
          </p:cNvPr>
          <p:cNvSpPr/>
          <p:nvPr/>
        </p:nvSpPr>
        <p:spPr>
          <a:xfrm>
            <a:off x="121444" y="903037"/>
            <a:ext cx="785812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DF1AF3-B5C5-1BCB-AD0A-5F572454EAAC}"/>
              </a:ext>
            </a:extLst>
          </p:cNvPr>
          <p:cNvSpPr txBox="1"/>
          <p:nvPr/>
        </p:nvSpPr>
        <p:spPr>
          <a:xfrm>
            <a:off x="1046559" y="887648"/>
            <a:ext cx="8993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Nous </a:t>
            </a:r>
            <a:r>
              <a:rPr lang="en-US" sz="2000" b="1" dirty="0" err="1"/>
              <a:t>n’étudierons</a:t>
            </a:r>
            <a:r>
              <a:rPr lang="en-US" sz="2000" b="1" dirty="0"/>
              <a:t> que </a:t>
            </a:r>
            <a:r>
              <a:rPr lang="en-US" sz="2000" b="1" dirty="0" err="1"/>
              <a:t>certaines</a:t>
            </a:r>
            <a:r>
              <a:rPr lang="en-US" sz="2000" b="1" dirty="0"/>
              <a:t> des variables, </a:t>
            </a:r>
            <a:r>
              <a:rPr lang="en-US" sz="2000" b="1" dirty="0" err="1"/>
              <a:t>conformément</a:t>
            </a:r>
            <a:r>
              <a:rPr lang="en-US" sz="2000" b="1" dirty="0"/>
              <a:t> au cahier des charges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4EA961-5AC8-3CEF-0024-CE249264F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4" y="2096732"/>
            <a:ext cx="2876551" cy="352102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301945-72B8-A273-8B00-F650BCA798C1}"/>
              </a:ext>
            </a:extLst>
          </p:cNvPr>
          <p:cNvCxnSpPr>
            <a:cxnSpLocks/>
          </p:cNvCxnSpPr>
          <p:nvPr/>
        </p:nvCxnSpPr>
        <p:spPr>
          <a:xfrm>
            <a:off x="3257550" y="3714751"/>
            <a:ext cx="1314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DF4C73A-2AEC-0DC8-E9A8-F05F07A53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801" y="2664864"/>
            <a:ext cx="3805437" cy="4191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980ABC-15C7-C262-A27C-B006C311C3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5831" y="4178022"/>
            <a:ext cx="7069932" cy="54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04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1B3826-73F2-D375-5E94-841D98FA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913" y="0"/>
            <a:ext cx="1462087" cy="507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57891-3901-5C4B-ED31-0371C1690407}"/>
              </a:ext>
            </a:extLst>
          </p:cNvPr>
          <p:cNvSpPr txBox="1"/>
          <p:nvPr/>
        </p:nvSpPr>
        <p:spPr>
          <a:xfrm>
            <a:off x="276225" y="6314003"/>
            <a:ext cx="1177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Olivia </a:t>
            </a:r>
            <a:r>
              <a:rPr lang="en-US" b="1" dirty="0" err="1"/>
              <a:t>Massikini</a:t>
            </a:r>
            <a:r>
              <a:rPr lang="en-US" b="1" dirty="0"/>
              <a:t> – David </a:t>
            </a:r>
            <a:r>
              <a:rPr lang="en-US" b="1" dirty="0" err="1"/>
              <a:t>Loustau</a:t>
            </a:r>
            <a:r>
              <a:rPr lang="en-US" b="1" dirty="0"/>
              <a:t>-Carrere – Alexandre </a:t>
            </a:r>
            <a:r>
              <a:rPr lang="en-US" b="1" dirty="0" err="1"/>
              <a:t>Boulat</a:t>
            </a:r>
            <a:r>
              <a:rPr lang="en-US" b="1" dirty="0"/>
              <a:t>                     						28/07/2023                      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C3765-2781-4C62-382D-7FE989C8BFD7}"/>
              </a:ext>
            </a:extLst>
          </p:cNvPr>
          <p:cNvSpPr txBox="1"/>
          <p:nvPr/>
        </p:nvSpPr>
        <p:spPr>
          <a:xfrm>
            <a:off x="514350" y="171450"/>
            <a:ext cx="10058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u="sng" dirty="0"/>
              <a:t>3) </a:t>
            </a:r>
            <a:r>
              <a:rPr lang="en-US" sz="2500" b="1" u="sng" dirty="0" err="1"/>
              <a:t>Analyse</a:t>
            </a:r>
            <a:r>
              <a:rPr lang="en-US" sz="2500" b="1" u="sng" dirty="0"/>
              <a:t> </a:t>
            </a:r>
            <a:r>
              <a:rPr lang="en-US" sz="2500" b="1" u="sng" dirty="0" err="1"/>
              <a:t>Exploratoire</a:t>
            </a:r>
            <a:endParaRPr lang="en-US" sz="2500" b="1" u="sng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4E9EC1F-6FE2-7EB4-4D05-CF3A3B998E60}"/>
              </a:ext>
            </a:extLst>
          </p:cNvPr>
          <p:cNvSpPr/>
          <p:nvPr/>
        </p:nvSpPr>
        <p:spPr>
          <a:xfrm>
            <a:off x="121444" y="931612"/>
            <a:ext cx="785812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A213F-C718-BE12-3F2C-B1E83BC6F403}"/>
              </a:ext>
            </a:extLst>
          </p:cNvPr>
          <p:cNvSpPr txBox="1"/>
          <p:nvPr/>
        </p:nvSpPr>
        <p:spPr>
          <a:xfrm>
            <a:off x="1046559" y="900834"/>
            <a:ext cx="8993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Travaux </a:t>
            </a:r>
            <a:r>
              <a:rPr lang="en-US" sz="2000" b="1" dirty="0" err="1"/>
              <a:t>autour</a:t>
            </a:r>
            <a:r>
              <a:rPr lang="en-US" sz="2000" b="1" dirty="0"/>
              <a:t> de la variable ‘points’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C30448-C097-0E52-61C4-120CB22E2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4" y="1632577"/>
            <a:ext cx="6881203" cy="14620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4C9E0A-9878-3EED-3817-ED94F32F085E}"/>
              </a:ext>
            </a:extLst>
          </p:cNvPr>
          <p:cNvSpPr txBox="1"/>
          <p:nvPr/>
        </p:nvSpPr>
        <p:spPr>
          <a:xfrm>
            <a:off x="2257426" y="3094665"/>
            <a:ext cx="230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Histogramme</a:t>
            </a:r>
            <a:r>
              <a:rPr lang="en-US" b="1" dirty="0"/>
              <a:t> à </a:t>
            </a:r>
            <a:r>
              <a:rPr lang="en-US" b="1" dirty="0" err="1"/>
              <a:t>densité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59217A-119C-3A13-7760-05DAB5406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7763" y="754567"/>
            <a:ext cx="3133725" cy="5312538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34A79096-5FC4-377C-1062-56056C092D11}"/>
              </a:ext>
            </a:extLst>
          </p:cNvPr>
          <p:cNvSpPr/>
          <p:nvPr/>
        </p:nvSpPr>
        <p:spPr>
          <a:xfrm>
            <a:off x="128587" y="5225423"/>
            <a:ext cx="785812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D14D42-3B96-B108-C078-4B36433504EE}"/>
              </a:ext>
            </a:extLst>
          </p:cNvPr>
          <p:cNvSpPr txBox="1"/>
          <p:nvPr/>
        </p:nvSpPr>
        <p:spPr>
          <a:xfrm>
            <a:off x="907256" y="5194645"/>
            <a:ext cx="5729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Beaucoup de </a:t>
            </a:r>
            <a:r>
              <a:rPr lang="en-US" sz="2000" b="1" dirty="0" err="1"/>
              <a:t>valeurs</a:t>
            </a:r>
            <a:r>
              <a:rPr lang="en-US" sz="2000" b="1" dirty="0"/>
              <a:t> </a:t>
            </a:r>
            <a:r>
              <a:rPr lang="en-US" sz="2000" b="1" dirty="0" err="1"/>
              <a:t>inférieures</a:t>
            </a:r>
            <a:r>
              <a:rPr lang="en-US" sz="2000" b="1" dirty="0"/>
              <a:t> </a:t>
            </a:r>
            <a:r>
              <a:rPr lang="en-US" sz="2000" b="1" dirty="0" err="1"/>
              <a:t>ou</a:t>
            </a:r>
            <a:r>
              <a:rPr lang="en-US" sz="2000" b="1" dirty="0"/>
              <a:t> </a:t>
            </a:r>
            <a:r>
              <a:rPr lang="en-US" sz="2000" b="1" dirty="0" err="1"/>
              <a:t>égales</a:t>
            </a:r>
            <a:r>
              <a:rPr lang="en-US" sz="2000" b="1" dirty="0"/>
              <a:t> à 0 à </a:t>
            </a:r>
            <a:r>
              <a:rPr lang="en-US" sz="2000" b="1" dirty="0" err="1"/>
              <a:t>traiter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36156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1B3826-73F2-D375-5E94-841D98FA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913" y="0"/>
            <a:ext cx="1462087" cy="507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57891-3901-5C4B-ED31-0371C1690407}"/>
              </a:ext>
            </a:extLst>
          </p:cNvPr>
          <p:cNvSpPr txBox="1"/>
          <p:nvPr/>
        </p:nvSpPr>
        <p:spPr>
          <a:xfrm>
            <a:off x="276225" y="6314003"/>
            <a:ext cx="1177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Olivia </a:t>
            </a:r>
            <a:r>
              <a:rPr lang="en-US" b="1" dirty="0" err="1"/>
              <a:t>Massikini</a:t>
            </a:r>
            <a:r>
              <a:rPr lang="en-US" b="1" dirty="0"/>
              <a:t> – David </a:t>
            </a:r>
            <a:r>
              <a:rPr lang="en-US" b="1" dirty="0" err="1"/>
              <a:t>Loustau</a:t>
            </a:r>
            <a:r>
              <a:rPr lang="en-US" b="1" dirty="0"/>
              <a:t>-Carrere – Alexandre </a:t>
            </a:r>
            <a:r>
              <a:rPr lang="en-US" b="1" dirty="0" err="1"/>
              <a:t>Boulat</a:t>
            </a:r>
            <a:r>
              <a:rPr lang="en-US" b="1" dirty="0"/>
              <a:t>                     						28/07/2023                      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C3765-2781-4C62-382D-7FE989C8BFD7}"/>
              </a:ext>
            </a:extLst>
          </p:cNvPr>
          <p:cNvSpPr txBox="1"/>
          <p:nvPr/>
        </p:nvSpPr>
        <p:spPr>
          <a:xfrm>
            <a:off x="514350" y="171450"/>
            <a:ext cx="10058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u="sng" dirty="0"/>
              <a:t>3) </a:t>
            </a:r>
            <a:r>
              <a:rPr lang="en-US" sz="2500" b="1" u="sng" dirty="0" err="1"/>
              <a:t>Analyse</a:t>
            </a:r>
            <a:r>
              <a:rPr lang="en-US" sz="2500" b="1" u="sng" dirty="0"/>
              <a:t> </a:t>
            </a:r>
            <a:r>
              <a:rPr lang="en-US" sz="2500" b="1" u="sng" dirty="0" err="1"/>
              <a:t>Exploratoire</a:t>
            </a:r>
            <a:endParaRPr lang="en-US" sz="25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6D94F-8110-4ACD-5B20-1A8CE7585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1951478"/>
            <a:ext cx="3367088" cy="240711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932CBCA-88F9-4A2D-CC6C-F02D3C1B2912}"/>
              </a:ext>
            </a:extLst>
          </p:cNvPr>
          <p:cNvSpPr/>
          <p:nvPr/>
        </p:nvSpPr>
        <p:spPr>
          <a:xfrm>
            <a:off x="121444" y="917271"/>
            <a:ext cx="785812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FB9BF8-D5F9-6739-26D5-8EEE6C0B8BD2}"/>
              </a:ext>
            </a:extLst>
          </p:cNvPr>
          <p:cNvSpPr txBox="1"/>
          <p:nvPr/>
        </p:nvSpPr>
        <p:spPr>
          <a:xfrm>
            <a:off x="1046559" y="900834"/>
            <a:ext cx="8993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Travaux </a:t>
            </a:r>
            <a:r>
              <a:rPr lang="en-US" sz="2000" b="1" dirty="0" err="1"/>
              <a:t>autour</a:t>
            </a:r>
            <a:r>
              <a:rPr lang="en-US" sz="2000" b="1" dirty="0"/>
              <a:t> de la variable ‘</a:t>
            </a:r>
            <a:r>
              <a:rPr lang="en-US" sz="2000" b="1" dirty="0" err="1"/>
              <a:t>Nbcolis</a:t>
            </a:r>
            <a:endParaRPr lang="en-US" sz="20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8A7EF8-0B00-DEB6-8488-C150065CED98}"/>
              </a:ext>
            </a:extLst>
          </p:cNvPr>
          <p:cNvCxnSpPr>
            <a:cxnSpLocks/>
          </p:cNvCxnSpPr>
          <p:nvPr/>
        </p:nvCxnSpPr>
        <p:spPr>
          <a:xfrm>
            <a:off x="3786187" y="3097883"/>
            <a:ext cx="1314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DCA6BC2-1E2F-C9A6-CDA8-FDAF4B59442A}"/>
              </a:ext>
            </a:extLst>
          </p:cNvPr>
          <p:cNvSpPr txBox="1"/>
          <p:nvPr/>
        </p:nvSpPr>
        <p:spPr>
          <a:xfrm>
            <a:off x="5243511" y="2913217"/>
            <a:ext cx="667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 quasi-</a:t>
            </a:r>
            <a:r>
              <a:rPr lang="en-US" b="1" dirty="0" err="1"/>
              <a:t>totalité</a:t>
            </a:r>
            <a:r>
              <a:rPr lang="en-US" b="1" dirty="0"/>
              <a:t> des </a:t>
            </a:r>
            <a:r>
              <a:rPr lang="en-US" b="1" dirty="0" err="1"/>
              <a:t>commandes</a:t>
            </a:r>
            <a:r>
              <a:rPr lang="en-US" b="1" dirty="0"/>
              <a:t> de Goodies ne </a:t>
            </a:r>
            <a:r>
              <a:rPr lang="en-US" b="1" dirty="0" err="1"/>
              <a:t>concernent</a:t>
            </a:r>
            <a:r>
              <a:rPr lang="en-US" b="1" dirty="0"/>
              <a:t> </a:t>
            </a:r>
            <a:r>
              <a:rPr lang="en-US" b="1" dirty="0" err="1"/>
              <a:t>qu’un</a:t>
            </a:r>
            <a:r>
              <a:rPr lang="en-US" b="1" dirty="0"/>
              <a:t> </a:t>
            </a:r>
            <a:r>
              <a:rPr lang="en-US" b="1" dirty="0" err="1"/>
              <a:t>colis</a:t>
            </a:r>
            <a:endParaRPr lang="en-US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0F14EA-98C4-73F6-FCD7-79AA7565C9C1}"/>
              </a:ext>
            </a:extLst>
          </p:cNvPr>
          <p:cNvSpPr/>
          <p:nvPr/>
        </p:nvSpPr>
        <p:spPr>
          <a:xfrm>
            <a:off x="5212557" y="2692784"/>
            <a:ext cx="6672264" cy="81019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18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1B3826-73F2-D375-5E94-841D98FA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913" y="0"/>
            <a:ext cx="1462087" cy="507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57891-3901-5C4B-ED31-0371C1690407}"/>
              </a:ext>
            </a:extLst>
          </p:cNvPr>
          <p:cNvSpPr txBox="1"/>
          <p:nvPr/>
        </p:nvSpPr>
        <p:spPr>
          <a:xfrm>
            <a:off x="276225" y="6314003"/>
            <a:ext cx="1177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Olivia </a:t>
            </a:r>
            <a:r>
              <a:rPr lang="en-US" b="1" dirty="0" err="1"/>
              <a:t>Massikini</a:t>
            </a:r>
            <a:r>
              <a:rPr lang="en-US" b="1" dirty="0"/>
              <a:t> – David </a:t>
            </a:r>
            <a:r>
              <a:rPr lang="en-US" b="1" dirty="0" err="1"/>
              <a:t>Loustau</a:t>
            </a:r>
            <a:r>
              <a:rPr lang="en-US" b="1" dirty="0"/>
              <a:t>-Carrere – Alexandre </a:t>
            </a:r>
            <a:r>
              <a:rPr lang="en-US" b="1" dirty="0" err="1"/>
              <a:t>Boulat</a:t>
            </a:r>
            <a:r>
              <a:rPr lang="en-US" b="1" dirty="0"/>
              <a:t>                     						28/07/2023                     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C3765-2781-4C62-382D-7FE989C8BFD7}"/>
              </a:ext>
            </a:extLst>
          </p:cNvPr>
          <p:cNvSpPr txBox="1"/>
          <p:nvPr/>
        </p:nvSpPr>
        <p:spPr>
          <a:xfrm>
            <a:off x="514350" y="171450"/>
            <a:ext cx="10058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u="sng" dirty="0"/>
              <a:t>3) </a:t>
            </a:r>
            <a:r>
              <a:rPr lang="en-US" sz="2500" b="1" u="sng" dirty="0" err="1"/>
              <a:t>Analyse</a:t>
            </a:r>
            <a:r>
              <a:rPr lang="en-US" sz="2500" b="1" u="sng" dirty="0"/>
              <a:t> </a:t>
            </a:r>
            <a:r>
              <a:rPr lang="en-US" sz="2500" b="1" u="sng" dirty="0" err="1"/>
              <a:t>Exploratoire</a:t>
            </a:r>
            <a:endParaRPr lang="en-US" sz="2500" b="1" u="sng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F22C0F5D-47D2-4955-80BC-B6755B7D4447}"/>
              </a:ext>
            </a:extLst>
          </p:cNvPr>
          <p:cNvSpPr/>
          <p:nvPr/>
        </p:nvSpPr>
        <p:spPr>
          <a:xfrm>
            <a:off x="121444" y="917271"/>
            <a:ext cx="785812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249B6-658A-16C7-1E20-76BB34C6C614}"/>
              </a:ext>
            </a:extLst>
          </p:cNvPr>
          <p:cNvSpPr txBox="1"/>
          <p:nvPr/>
        </p:nvSpPr>
        <p:spPr>
          <a:xfrm>
            <a:off x="1046559" y="900834"/>
            <a:ext cx="8993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Travaux </a:t>
            </a:r>
            <a:r>
              <a:rPr lang="en-US" sz="2000" b="1" dirty="0" err="1"/>
              <a:t>autour</a:t>
            </a:r>
            <a:r>
              <a:rPr lang="en-US" sz="2000" b="1" dirty="0"/>
              <a:t> de la variable ‘</a:t>
            </a:r>
            <a:r>
              <a:rPr lang="en-US" sz="2000" b="1" dirty="0" err="1"/>
              <a:t>libobj</a:t>
            </a:r>
            <a:r>
              <a:rPr lang="en-US" sz="2000" b="1" dirty="0"/>
              <a:t>’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1C981E-6B72-9B34-6A6D-EB1DB361C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567" y="1602955"/>
            <a:ext cx="2550320" cy="44233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5DA442-200F-8590-47E0-51D47458A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832" y="2171258"/>
            <a:ext cx="2708619" cy="31003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733E58C-2B5E-2E10-D3DB-B46CE1A50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8816" y="1359082"/>
            <a:ext cx="2371725" cy="46672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E648AEC-72BF-60D8-26E9-09707D8B526C}"/>
                  </a:ext>
                </a:extLst>
              </p14:cNvPr>
              <p14:cNvContentPartPr/>
              <p14:nvPr/>
            </p14:nvContentPartPr>
            <p14:xfrm>
              <a:off x="2013862" y="2028195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E648AEC-72BF-60D8-26E9-09707D8B52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77862" y="199255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B30D8FB-0733-AC51-FBA4-E8910AA40FF5}"/>
                  </a:ext>
                </a:extLst>
              </p14:cNvPr>
              <p14:cNvContentPartPr/>
              <p14:nvPr/>
            </p14:nvContentPartPr>
            <p14:xfrm>
              <a:off x="3156862" y="2185515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B30D8FB-0733-AC51-FBA4-E8910AA40F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21222" y="214951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35630B2-E9BE-55BA-4D09-D4A6808D0449}"/>
                  </a:ext>
                </a:extLst>
              </p14:cNvPr>
              <p14:cNvContentPartPr/>
              <p14:nvPr/>
            </p14:nvContentPartPr>
            <p14:xfrm>
              <a:off x="2885422" y="2685555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35630B2-E9BE-55BA-4D09-D4A6808D04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49422" y="264955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3064C6A-718E-6C2D-9EC2-0F91B7EB7AB5}"/>
                  </a:ext>
                </a:extLst>
              </p14:cNvPr>
              <p14:cNvContentPartPr/>
              <p14:nvPr/>
            </p14:nvContentPartPr>
            <p14:xfrm>
              <a:off x="2499862" y="2514195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3064C6A-718E-6C2D-9EC2-0F91B7EB7A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63862" y="247855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352EAD9-E1C8-BA27-7734-81E58C174051}"/>
                  </a:ext>
                </a:extLst>
              </p14:cNvPr>
              <p14:cNvContentPartPr/>
              <p14:nvPr/>
            </p14:nvContentPartPr>
            <p14:xfrm>
              <a:off x="5442862" y="2971755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352EAD9-E1C8-BA27-7734-81E58C17405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06862" y="293575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F43147E-8CDA-F94C-6EE2-A268268B478B}"/>
                  </a:ext>
                </a:extLst>
              </p14:cNvPr>
              <p14:cNvContentPartPr/>
              <p14:nvPr/>
            </p14:nvContentPartPr>
            <p14:xfrm>
              <a:off x="5414782" y="3485835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F43147E-8CDA-F94C-6EE2-A268268B478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78782" y="34498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4C5C0CF-1612-36B6-A347-816701A6BD9B}"/>
                  </a:ext>
                </a:extLst>
              </p14:cNvPr>
              <p14:cNvContentPartPr/>
              <p14:nvPr/>
            </p14:nvContentPartPr>
            <p14:xfrm>
              <a:off x="5857582" y="4157595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4C5C0CF-1612-36B6-A347-816701A6BD9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21582" y="412159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2090EB9-70DE-733D-D9F6-238300CB3FA5}"/>
                  </a:ext>
                </a:extLst>
              </p14:cNvPr>
              <p14:cNvContentPartPr/>
              <p14:nvPr/>
            </p14:nvContentPartPr>
            <p14:xfrm>
              <a:off x="2642782" y="2871315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2090EB9-70DE-733D-D9F6-238300CB3FA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07142" y="283531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58C3D54-CA3C-0FFD-795F-8B9382A27A42}"/>
                  </a:ext>
                </a:extLst>
              </p14:cNvPr>
              <p14:cNvContentPartPr/>
              <p14:nvPr/>
            </p14:nvContentPartPr>
            <p14:xfrm>
              <a:off x="9028822" y="1871235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58C3D54-CA3C-0FFD-795F-8B9382A27A4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993182" y="18352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717FFF1-6EE0-AA1A-7E48-A61C30D36422}"/>
                  </a:ext>
                </a:extLst>
              </p14:cNvPr>
              <p14:cNvContentPartPr/>
              <p14:nvPr/>
            </p14:nvContentPartPr>
            <p14:xfrm>
              <a:off x="9114862" y="2728755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717FFF1-6EE0-AA1A-7E48-A61C30D3642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78862" y="269275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D2E27F5-ADD1-280A-5DB6-286DD1DC9867}"/>
                  </a:ext>
                </a:extLst>
              </p14:cNvPr>
              <p14:cNvContentPartPr/>
              <p14:nvPr/>
            </p14:nvContentPartPr>
            <p14:xfrm>
              <a:off x="9515182" y="5814675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D2E27F5-ADD1-280A-5DB6-286DD1DC986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79182" y="57790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6AFD9A7-0CC9-DAC0-71D7-86C0E0DA488C}"/>
                  </a:ext>
                </a:extLst>
              </p14:cNvPr>
              <p14:cNvContentPartPr/>
              <p14:nvPr/>
            </p14:nvContentPartPr>
            <p14:xfrm>
              <a:off x="9515182" y="5969475"/>
              <a:ext cx="360" cy="2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6AFD9A7-0CC9-DAC0-71D7-86C0E0DA488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79182" y="5933475"/>
                <a:ext cx="7200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97F5725-F13D-5EF1-F42C-6D1BCFE6A948}"/>
                  </a:ext>
                </a:extLst>
              </p14:cNvPr>
              <p14:cNvContentPartPr/>
              <p14:nvPr/>
            </p14:nvContentPartPr>
            <p14:xfrm>
              <a:off x="9315022" y="5628915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97F5725-F13D-5EF1-F42C-6D1BCFE6A94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279382" y="559327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2C8028D-F7EA-2155-7802-A07A03E931DB}"/>
                  </a:ext>
                </a:extLst>
              </p14:cNvPr>
              <p14:cNvContentPartPr/>
              <p14:nvPr/>
            </p14:nvContentPartPr>
            <p14:xfrm>
              <a:off x="9221488" y="5355097"/>
              <a:ext cx="36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2C8028D-F7EA-2155-7802-A07A03E931D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185488" y="531909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DFEBCDD-DF64-B993-F57F-17571D0474CF}"/>
                  </a:ext>
                </a:extLst>
              </p14:cNvPr>
              <p14:cNvContentPartPr/>
              <p14:nvPr/>
            </p14:nvContentPartPr>
            <p14:xfrm>
              <a:off x="9486382" y="4928715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DFEBCDD-DF64-B993-F57F-17571D0474C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50382" y="489271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32D21F8-CD64-2C1C-A8BD-DF5C0A687329}"/>
                  </a:ext>
                </a:extLst>
              </p14:cNvPr>
              <p14:cNvContentPartPr/>
              <p14:nvPr/>
            </p14:nvContentPartPr>
            <p14:xfrm>
              <a:off x="8758102" y="1414395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32D21F8-CD64-2C1C-A8BD-DF5C0A68732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722102" y="137839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B69FE60-F1CC-037A-BA0E-047EDB2E7BF4}"/>
                  </a:ext>
                </a:extLst>
              </p14:cNvPr>
              <p14:cNvContentPartPr/>
              <p14:nvPr/>
            </p14:nvContentPartPr>
            <p14:xfrm>
              <a:off x="8929102" y="2014155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B69FE60-F1CC-037A-BA0E-047EDB2E7BF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893102" y="197851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F18155D-6F76-E481-DFCD-C2BEEF73EBE3}"/>
                  </a:ext>
                </a:extLst>
              </p14:cNvPr>
              <p14:cNvContentPartPr/>
              <p14:nvPr/>
            </p14:nvContentPartPr>
            <p14:xfrm>
              <a:off x="8600782" y="2285955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F18155D-6F76-E481-DFCD-C2BEEF73EBE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564782" y="224995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24DBAA2-284E-7387-669A-66B97757A095}"/>
                  </a:ext>
                </a:extLst>
              </p14:cNvPr>
              <p14:cNvContentPartPr/>
              <p14:nvPr/>
            </p14:nvContentPartPr>
            <p14:xfrm>
              <a:off x="8600782" y="2414475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24DBAA2-284E-7387-669A-66B97757A09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564782" y="237847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D2A541F-4DE2-415F-EDA3-ACAEAF4EFACD}"/>
                  </a:ext>
                </a:extLst>
              </p14:cNvPr>
              <p14:cNvContentPartPr/>
              <p14:nvPr/>
            </p14:nvContentPartPr>
            <p14:xfrm>
              <a:off x="8743342" y="3300075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D2A541F-4DE2-415F-EDA3-ACAEAF4EFAC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707342" y="326407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711AFA3-A26A-27A0-2087-AA40FADA1006}"/>
                  </a:ext>
                </a:extLst>
              </p14:cNvPr>
              <p14:cNvContentPartPr/>
              <p14:nvPr/>
            </p14:nvContentPartPr>
            <p14:xfrm>
              <a:off x="8986342" y="2857275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711AFA3-A26A-27A0-2087-AA40FADA100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950342" y="282127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3B2CCAA-52AE-702F-5FC5-8884A3B2C190}"/>
                  </a:ext>
                </a:extLst>
              </p14:cNvPr>
              <p14:cNvContentPartPr/>
              <p14:nvPr/>
            </p14:nvContentPartPr>
            <p14:xfrm>
              <a:off x="5729062" y="4500315"/>
              <a:ext cx="36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3B2CCAA-52AE-702F-5FC5-8884A3B2C19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93062" y="446467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7771C14-AEC8-E81A-B242-5508777842F9}"/>
                  </a:ext>
                </a:extLst>
              </p14:cNvPr>
              <p14:cNvContentPartPr/>
              <p14:nvPr/>
            </p14:nvContentPartPr>
            <p14:xfrm>
              <a:off x="10631082" y="1689865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7771C14-AEC8-E81A-B242-5508777842F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595082" y="16538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7FBFE62-1BE3-1C0A-7D11-FB0BA3C2B170}"/>
                  </a:ext>
                </a:extLst>
              </p14:cNvPr>
              <p14:cNvContentPartPr/>
              <p14:nvPr/>
            </p14:nvContentPartPr>
            <p14:xfrm>
              <a:off x="10631082" y="2438151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7FBFE62-1BE3-1C0A-7D11-FB0BA3C2B17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613082" y="2402151"/>
                <a:ext cx="361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BEF5D8F-0668-EBF1-45E2-A463CC572BD1}"/>
                  </a:ext>
                </a:extLst>
              </p14:cNvPr>
              <p14:cNvContentPartPr/>
              <p14:nvPr/>
            </p14:nvContentPartPr>
            <p14:xfrm>
              <a:off x="10630902" y="3073292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BEF5D8F-0668-EBF1-45E2-A463CC572BD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594902" y="303729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97C5323-8B66-6507-68A2-AB523353FF68}"/>
                  </a:ext>
                </a:extLst>
              </p14:cNvPr>
              <p14:cNvContentPartPr/>
              <p14:nvPr/>
            </p14:nvContentPartPr>
            <p14:xfrm>
              <a:off x="10622513" y="3700736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97C5323-8B66-6507-68A2-AB523353FF6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586513" y="3664736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8913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1B3826-73F2-D375-5E94-841D98FA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913" y="0"/>
            <a:ext cx="1462087" cy="507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57891-3901-5C4B-ED31-0371C1690407}"/>
              </a:ext>
            </a:extLst>
          </p:cNvPr>
          <p:cNvSpPr txBox="1"/>
          <p:nvPr/>
        </p:nvSpPr>
        <p:spPr>
          <a:xfrm>
            <a:off x="276225" y="6314003"/>
            <a:ext cx="1177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Olivia </a:t>
            </a:r>
            <a:r>
              <a:rPr lang="en-US" b="1" dirty="0" err="1"/>
              <a:t>Massikini</a:t>
            </a:r>
            <a:r>
              <a:rPr lang="en-US" b="1" dirty="0"/>
              <a:t> – David </a:t>
            </a:r>
            <a:r>
              <a:rPr lang="en-US" b="1" dirty="0" err="1"/>
              <a:t>Loustau</a:t>
            </a:r>
            <a:r>
              <a:rPr lang="en-US" b="1" dirty="0"/>
              <a:t>-Carrere – Alexandre </a:t>
            </a:r>
            <a:r>
              <a:rPr lang="en-US" b="1" dirty="0" err="1"/>
              <a:t>Boulat</a:t>
            </a:r>
            <a:r>
              <a:rPr lang="en-US" b="1" dirty="0"/>
              <a:t>                     						28/07/2023                      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C3765-2781-4C62-382D-7FE989C8BFD7}"/>
              </a:ext>
            </a:extLst>
          </p:cNvPr>
          <p:cNvSpPr txBox="1"/>
          <p:nvPr/>
        </p:nvSpPr>
        <p:spPr>
          <a:xfrm>
            <a:off x="514350" y="171450"/>
            <a:ext cx="10058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u="sng" dirty="0"/>
              <a:t>4) </a:t>
            </a:r>
            <a:r>
              <a:rPr lang="en-US" sz="2500" b="1" u="sng" dirty="0" err="1"/>
              <a:t>Nettoyage</a:t>
            </a:r>
            <a:r>
              <a:rPr lang="en-US" sz="2500" b="1" u="sng" dirty="0"/>
              <a:t> du jeu de </a:t>
            </a:r>
            <a:r>
              <a:rPr lang="en-US" sz="2500" b="1" u="sng" dirty="0" err="1"/>
              <a:t>données</a:t>
            </a:r>
            <a:endParaRPr lang="en-US" sz="2500" b="1" u="sng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80A608E4-C3A1-6748-1CBF-C49D57949F22}"/>
              </a:ext>
            </a:extLst>
          </p:cNvPr>
          <p:cNvSpPr/>
          <p:nvPr/>
        </p:nvSpPr>
        <p:spPr>
          <a:xfrm>
            <a:off x="121444" y="931612"/>
            <a:ext cx="785812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30ACC-8CBE-8ED5-8907-6779A05036ED}"/>
              </a:ext>
            </a:extLst>
          </p:cNvPr>
          <p:cNvSpPr txBox="1"/>
          <p:nvPr/>
        </p:nvSpPr>
        <p:spPr>
          <a:xfrm>
            <a:off x="907255" y="900834"/>
            <a:ext cx="4964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Notre jeu de </a:t>
            </a:r>
            <a:r>
              <a:rPr lang="en-US" sz="2000" b="1" dirty="0" err="1"/>
              <a:t>données</a:t>
            </a:r>
            <a:r>
              <a:rPr lang="en-US" sz="2000" b="1" dirty="0"/>
              <a:t> </a:t>
            </a:r>
            <a:r>
              <a:rPr lang="en-US" sz="2000" b="1" dirty="0" err="1"/>
              <a:t>est</a:t>
            </a:r>
            <a:r>
              <a:rPr lang="en-US" sz="2000" b="1" dirty="0"/>
              <a:t> très bien </a:t>
            </a:r>
            <a:r>
              <a:rPr lang="en-US" sz="2000" b="1" dirty="0" err="1"/>
              <a:t>renseigné</a:t>
            </a:r>
            <a:endParaRPr lang="en-US" sz="2000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B091405-AE24-0378-1475-1FF0C1606DFA}"/>
              </a:ext>
            </a:extLst>
          </p:cNvPr>
          <p:cNvSpPr/>
          <p:nvPr/>
        </p:nvSpPr>
        <p:spPr>
          <a:xfrm>
            <a:off x="121444" y="1869824"/>
            <a:ext cx="785812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7EE5ED-49F0-4BCD-8902-0DAA4E156CCF}"/>
              </a:ext>
            </a:extLst>
          </p:cNvPr>
          <p:cNvSpPr txBox="1"/>
          <p:nvPr/>
        </p:nvSpPr>
        <p:spPr>
          <a:xfrm>
            <a:off x="907254" y="1839046"/>
            <a:ext cx="6793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Parsing du champ ‘</a:t>
            </a:r>
            <a:r>
              <a:rPr lang="en-US" sz="2000" b="1" dirty="0" err="1"/>
              <a:t>cpcli</a:t>
            </a:r>
            <a:r>
              <a:rPr lang="en-US" sz="2000" b="1" dirty="0"/>
              <a:t>’ pour </a:t>
            </a:r>
            <a:r>
              <a:rPr lang="en-US" sz="2000" b="1" dirty="0" err="1"/>
              <a:t>récupèrer</a:t>
            </a:r>
            <a:r>
              <a:rPr lang="en-US" sz="2000" b="1" dirty="0"/>
              <a:t> le </a:t>
            </a:r>
            <a:r>
              <a:rPr lang="en-US" sz="2000" b="1" dirty="0" err="1"/>
              <a:t>département</a:t>
            </a:r>
            <a:r>
              <a:rPr lang="en-US" sz="2000" b="1" dirty="0"/>
              <a:t>     (FE)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35C59F-DDA7-8C28-7F7F-10184527A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228" y="2485872"/>
            <a:ext cx="6401760" cy="40011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2FAB8DCD-0DAF-0744-8DED-0838286ED737}"/>
              </a:ext>
            </a:extLst>
          </p:cNvPr>
          <p:cNvSpPr/>
          <p:nvPr/>
        </p:nvSpPr>
        <p:spPr>
          <a:xfrm>
            <a:off x="121442" y="3522272"/>
            <a:ext cx="785812" cy="2966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6B9B73-BDD3-7545-7E90-6F77AB5C05D4}"/>
              </a:ext>
            </a:extLst>
          </p:cNvPr>
          <p:cNvSpPr txBox="1"/>
          <p:nvPr/>
        </p:nvSpPr>
        <p:spPr>
          <a:xfrm>
            <a:off x="907254" y="3429000"/>
            <a:ext cx="5993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Parsing du champ ‘</a:t>
            </a:r>
            <a:r>
              <a:rPr lang="en-US" sz="2000" b="1" dirty="0" err="1"/>
              <a:t>datcde</a:t>
            </a:r>
            <a:r>
              <a:rPr lang="en-US" sz="2000" b="1" dirty="0"/>
              <a:t>’ pour </a:t>
            </a:r>
            <a:r>
              <a:rPr lang="en-US" sz="2000" b="1" dirty="0" err="1"/>
              <a:t>récupèrer</a:t>
            </a:r>
            <a:r>
              <a:rPr lang="en-US" sz="2000" b="1" dirty="0"/>
              <a:t> </a:t>
            </a:r>
            <a:r>
              <a:rPr lang="en-US" sz="2000" b="1" dirty="0" err="1"/>
              <a:t>l’année</a:t>
            </a:r>
            <a:r>
              <a:rPr lang="en-US" sz="2000" b="1" dirty="0"/>
              <a:t>     (FE)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7AE46F-3DEA-94FB-E44B-67E7E5BA8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708" y="3972018"/>
            <a:ext cx="11380907" cy="4001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6A24FA9-2BCA-A22A-D6E1-4AC88D456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3611" y="4515036"/>
            <a:ext cx="6168363" cy="40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62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1B3826-73F2-D375-5E94-841D98FA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913" y="0"/>
            <a:ext cx="1462087" cy="507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57891-3901-5C4B-ED31-0371C1690407}"/>
              </a:ext>
            </a:extLst>
          </p:cNvPr>
          <p:cNvSpPr txBox="1"/>
          <p:nvPr/>
        </p:nvSpPr>
        <p:spPr>
          <a:xfrm>
            <a:off x="276225" y="6314003"/>
            <a:ext cx="1177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Olivia </a:t>
            </a:r>
            <a:r>
              <a:rPr lang="en-US" b="1" dirty="0" err="1"/>
              <a:t>Massikini</a:t>
            </a:r>
            <a:r>
              <a:rPr lang="en-US" b="1" dirty="0"/>
              <a:t> – David </a:t>
            </a:r>
            <a:r>
              <a:rPr lang="en-US" b="1" dirty="0" err="1"/>
              <a:t>Loustau</a:t>
            </a:r>
            <a:r>
              <a:rPr lang="en-US" b="1" dirty="0"/>
              <a:t>-Carrere – Alexandre </a:t>
            </a:r>
            <a:r>
              <a:rPr lang="en-US" b="1" dirty="0" err="1"/>
              <a:t>Boulat</a:t>
            </a:r>
            <a:r>
              <a:rPr lang="en-US" b="1" dirty="0"/>
              <a:t>                     						28/07/2023                      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C3765-2781-4C62-382D-7FE989C8BFD7}"/>
              </a:ext>
            </a:extLst>
          </p:cNvPr>
          <p:cNvSpPr txBox="1"/>
          <p:nvPr/>
        </p:nvSpPr>
        <p:spPr>
          <a:xfrm>
            <a:off x="514350" y="171450"/>
            <a:ext cx="10058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u="sng" dirty="0"/>
              <a:t>4) </a:t>
            </a:r>
            <a:r>
              <a:rPr lang="en-US" sz="2500" b="1" u="sng" dirty="0" err="1"/>
              <a:t>Nettoyage</a:t>
            </a:r>
            <a:r>
              <a:rPr lang="en-US" sz="2500" b="1" u="sng" dirty="0"/>
              <a:t> du jeu de </a:t>
            </a:r>
            <a:r>
              <a:rPr lang="en-US" sz="2500" b="1" u="sng" dirty="0" err="1"/>
              <a:t>données</a:t>
            </a:r>
            <a:endParaRPr lang="en-US" sz="2500" b="1" u="sng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E59974B-D5AE-1F81-F07C-EADB67710084}"/>
              </a:ext>
            </a:extLst>
          </p:cNvPr>
          <p:cNvSpPr/>
          <p:nvPr/>
        </p:nvSpPr>
        <p:spPr>
          <a:xfrm>
            <a:off x="121444" y="931612"/>
            <a:ext cx="785812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47AD04-94C5-F4CE-5F14-F7C78D166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2" y="648504"/>
            <a:ext cx="8240786" cy="957263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B4D6B01F-6D5C-FF43-50CF-A7E18F93CA21}"/>
              </a:ext>
            </a:extLst>
          </p:cNvPr>
          <p:cNvSpPr/>
          <p:nvPr/>
        </p:nvSpPr>
        <p:spPr>
          <a:xfrm>
            <a:off x="121444" y="2601035"/>
            <a:ext cx="785812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AEE65F-3E8E-CBE1-9D46-8A8C90FD3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962" y="2002869"/>
            <a:ext cx="7256795" cy="1290638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193872C6-8F8A-249E-B2A5-F7D9F5C1AB14}"/>
              </a:ext>
            </a:extLst>
          </p:cNvPr>
          <p:cNvSpPr/>
          <p:nvPr/>
        </p:nvSpPr>
        <p:spPr>
          <a:xfrm>
            <a:off x="121444" y="4817220"/>
            <a:ext cx="785812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EE8A0DA-7F76-8C87-4F4E-335ED55D55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962" y="4109051"/>
            <a:ext cx="6876190" cy="61933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014069-EF69-B923-FE5F-8D5C37F9AC2E}"/>
              </a:ext>
            </a:extLst>
          </p:cNvPr>
          <p:cNvSpPr txBox="1"/>
          <p:nvPr/>
        </p:nvSpPr>
        <p:spPr>
          <a:xfrm>
            <a:off x="8176352" y="4206306"/>
            <a:ext cx="330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(2 </a:t>
            </a:r>
            <a:r>
              <a:rPr lang="en-US" b="1" dirty="0" err="1"/>
              <a:t>individus</a:t>
            </a:r>
            <a:r>
              <a:rPr lang="en-US" b="1" dirty="0"/>
              <a:t>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1334E0C-B742-9237-F59C-FA22542599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3962" y="4707248"/>
            <a:ext cx="6630264" cy="59375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06A02F5-D013-8CE3-E049-B9D87EBA839C}"/>
              </a:ext>
            </a:extLst>
          </p:cNvPr>
          <p:cNvSpPr txBox="1"/>
          <p:nvPr/>
        </p:nvSpPr>
        <p:spPr>
          <a:xfrm>
            <a:off x="8176352" y="4817220"/>
            <a:ext cx="330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(8 </a:t>
            </a:r>
            <a:r>
              <a:rPr lang="en-US" b="1" dirty="0" err="1"/>
              <a:t>individus</a:t>
            </a:r>
            <a:r>
              <a:rPr lang="en-US" b="1" dirty="0"/>
              <a:t>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382D6A7-68B6-9751-1C56-9A145AA290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3962" y="5301003"/>
            <a:ext cx="6482322" cy="4770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BE47A5D-C4E4-3BEB-46D9-9C9C51B77655}"/>
              </a:ext>
            </a:extLst>
          </p:cNvPr>
          <p:cNvSpPr txBox="1"/>
          <p:nvPr/>
        </p:nvSpPr>
        <p:spPr>
          <a:xfrm>
            <a:off x="8160544" y="5301003"/>
            <a:ext cx="330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(3 </a:t>
            </a:r>
            <a:r>
              <a:rPr lang="en-US" b="1" dirty="0" err="1"/>
              <a:t>individus</a:t>
            </a:r>
            <a:r>
              <a:rPr lang="en-US" b="1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1D662EB-02EA-7E10-4C65-1D1B222AAB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192" y="5734906"/>
            <a:ext cx="6630034" cy="4717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FA1DD9F-DA3C-4E07-479B-92BD1B0BBA56}"/>
              </a:ext>
            </a:extLst>
          </p:cNvPr>
          <p:cNvSpPr txBox="1"/>
          <p:nvPr/>
        </p:nvSpPr>
        <p:spPr>
          <a:xfrm>
            <a:off x="8176352" y="5777730"/>
            <a:ext cx="330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(3 </a:t>
            </a:r>
            <a:r>
              <a:rPr lang="en-US" b="1" dirty="0" err="1"/>
              <a:t>individus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5747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1B3826-73F2-D375-5E94-841D98FA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913" y="0"/>
            <a:ext cx="1462087" cy="507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57891-3901-5C4B-ED31-0371C1690407}"/>
              </a:ext>
            </a:extLst>
          </p:cNvPr>
          <p:cNvSpPr txBox="1"/>
          <p:nvPr/>
        </p:nvSpPr>
        <p:spPr>
          <a:xfrm>
            <a:off x="276225" y="6314003"/>
            <a:ext cx="1177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Olivia </a:t>
            </a:r>
            <a:r>
              <a:rPr lang="en-US" b="1" dirty="0" err="1"/>
              <a:t>Massikini</a:t>
            </a:r>
            <a:r>
              <a:rPr lang="en-US" b="1" dirty="0"/>
              <a:t> – David </a:t>
            </a:r>
            <a:r>
              <a:rPr lang="en-US" b="1" dirty="0" err="1"/>
              <a:t>Loustau</a:t>
            </a:r>
            <a:r>
              <a:rPr lang="en-US" b="1" dirty="0"/>
              <a:t>-Carrere – Alexandre </a:t>
            </a:r>
            <a:r>
              <a:rPr lang="en-US" b="1" dirty="0" err="1"/>
              <a:t>Boulat</a:t>
            </a:r>
            <a:r>
              <a:rPr lang="en-US" b="1" dirty="0"/>
              <a:t>                     						28/07/2023                      16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C3765-2781-4C62-382D-7FE989C8BFD7}"/>
              </a:ext>
            </a:extLst>
          </p:cNvPr>
          <p:cNvSpPr txBox="1"/>
          <p:nvPr/>
        </p:nvSpPr>
        <p:spPr>
          <a:xfrm>
            <a:off x="514350" y="171450"/>
            <a:ext cx="10058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u="sng" dirty="0"/>
              <a:t>4) </a:t>
            </a:r>
            <a:r>
              <a:rPr lang="en-US" sz="2500" b="1" u="sng" dirty="0" err="1"/>
              <a:t>Nettoyage</a:t>
            </a:r>
            <a:r>
              <a:rPr lang="en-US" sz="2500" b="1" u="sng" dirty="0"/>
              <a:t> du jeu de </a:t>
            </a:r>
            <a:r>
              <a:rPr lang="en-US" sz="2500" b="1" u="sng" dirty="0" err="1"/>
              <a:t>données</a:t>
            </a:r>
            <a:endParaRPr lang="en-US" sz="2500" b="1" u="sng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80F4796-789D-E059-2979-7C7C1712F2AB}"/>
              </a:ext>
            </a:extLst>
          </p:cNvPr>
          <p:cNvSpPr/>
          <p:nvPr/>
        </p:nvSpPr>
        <p:spPr>
          <a:xfrm>
            <a:off x="276225" y="912565"/>
            <a:ext cx="785812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AF9E74-6C11-0C47-88A2-8891A62E6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352" y="858704"/>
            <a:ext cx="9232398" cy="47705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194543-F749-5443-EB27-28CC03B1E463}"/>
              </a:ext>
            </a:extLst>
          </p:cNvPr>
          <p:cNvCxnSpPr/>
          <p:nvPr/>
        </p:nvCxnSpPr>
        <p:spPr>
          <a:xfrm>
            <a:off x="514350" y="1643063"/>
            <a:ext cx="106727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FBDC5C-A135-CC9A-991E-D75743D6B968}"/>
              </a:ext>
            </a:extLst>
          </p:cNvPr>
          <p:cNvSpPr txBox="1"/>
          <p:nvPr/>
        </p:nvSpPr>
        <p:spPr>
          <a:xfrm>
            <a:off x="3371850" y="1643063"/>
            <a:ext cx="4843463" cy="36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/>
              <a:t>Autour</a:t>
            </a:r>
            <a:r>
              <a:rPr lang="en-US" b="1" u="sng" dirty="0"/>
              <a:t> de ‘points’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1C83A1-0C48-1DA6-2D49-87820BF4E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25" y="1970892"/>
            <a:ext cx="3686175" cy="685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F9CE56-2105-1E2E-0F5D-58087D387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225" y="2651704"/>
            <a:ext cx="3571875" cy="838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30A243-9F3F-3383-7F14-F29BB1B2B9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225" y="3489904"/>
            <a:ext cx="3629025" cy="1219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78AC38F-1C80-F772-80A0-8C4FB17F5F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225" y="4687212"/>
            <a:ext cx="3419475" cy="1504950"/>
          </a:xfrm>
          <a:prstGeom prst="rect">
            <a:avLst/>
          </a:prstGeom>
        </p:spPr>
      </p:pic>
      <p:sp>
        <p:nvSpPr>
          <p:cNvPr id="19" name="Right Brace 18">
            <a:extLst>
              <a:ext uri="{FF2B5EF4-FFF2-40B4-BE49-F238E27FC236}">
                <a16:creationId xmlns:a16="http://schemas.microsoft.com/office/drawing/2014/main" id="{AD29CF8D-5288-4480-A3B3-875B0A7AC265}"/>
              </a:ext>
            </a:extLst>
          </p:cNvPr>
          <p:cNvSpPr/>
          <p:nvPr/>
        </p:nvSpPr>
        <p:spPr>
          <a:xfrm>
            <a:off x="4386263" y="2171700"/>
            <a:ext cx="85725" cy="36290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FFDBE22A-2CAA-953C-ECD6-2B327A3318A3}"/>
              </a:ext>
            </a:extLst>
          </p:cNvPr>
          <p:cNvSpPr/>
          <p:nvPr/>
        </p:nvSpPr>
        <p:spPr>
          <a:xfrm>
            <a:off x="4186237" y="2380092"/>
            <a:ext cx="1100138" cy="3196883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F5F9416-25B7-7DFE-6C2B-25211659C0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6551" y="3429000"/>
            <a:ext cx="5259980" cy="99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88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1B3826-73F2-D375-5E94-841D98FA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913" y="0"/>
            <a:ext cx="1462087" cy="507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57891-3901-5C4B-ED31-0371C1690407}"/>
              </a:ext>
            </a:extLst>
          </p:cNvPr>
          <p:cNvSpPr txBox="1"/>
          <p:nvPr/>
        </p:nvSpPr>
        <p:spPr>
          <a:xfrm>
            <a:off x="276225" y="6314003"/>
            <a:ext cx="1177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Olivia </a:t>
            </a:r>
            <a:r>
              <a:rPr lang="en-US" b="1" dirty="0" err="1"/>
              <a:t>Massikini</a:t>
            </a:r>
            <a:r>
              <a:rPr lang="en-US" b="1" dirty="0"/>
              <a:t> – David </a:t>
            </a:r>
            <a:r>
              <a:rPr lang="en-US" b="1" dirty="0" err="1"/>
              <a:t>Loustau</a:t>
            </a:r>
            <a:r>
              <a:rPr lang="en-US" b="1" dirty="0"/>
              <a:t>-Carrere – Alexandre </a:t>
            </a:r>
            <a:r>
              <a:rPr lang="en-US" b="1" dirty="0" err="1"/>
              <a:t>Boulat</a:t>
            </a:r>
            <a:r>
              <a:rPr lang="en-US" b="1" dirty="0"/>
              <a:t>                     						28/07/2023                      17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C3765-2781-4C62-382D-7FE989C8BFD7}"/>
              </a:ext>
            </a:extLst>
          </p:cNvPr>
          <p:cNvSpPr txBox="1"/>
          <p:nvPr/>
        </p:nvSpPr>
        <p:spPr>
          <a:xfrm>
            <a:off x="514350" y="171450"/>
            <a:ext cx="10058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u="sng" dirty="0"/>
              <a:t>4) </a:t>
            </a:r>
            <a:r>
              <a:rPr lang="en-US" sz="2500" b="1" u="sng" dirty="0" err="1"/>
              <a:t>Nettoyage</a:t>
            </a:r>
            <a:r>
              <a:rPr lang="en-US" sz="2500" b="1" u="sng" dirty="0"/>
              <a:t> du jeu de </a:t>
            </a:r>
            <a:r>
              <a:rPr lang="en-US" sz="2500" b="1" u="sng" dirty="0" err="1"/>
              <a:t>données</a:t>
            </a:r>
            <a:endParaRPr lang="en-US" sz="2500" b="1" u="sng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8F019D3-106C-EF06-2F05-2839A6AE5FE9}"/>
              </a:ext>
            </a:extLst>
          </p:cNvPr>
          <p:cNvSpPr/>
          <p:nvPr/>
        </p:nvSpPr>
        <p:spPr>
          <a:xfrm>
            <a:off x="276225" y="1112590"/>
            <a:ext cx="785812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635FE-0A31-90E8-83C3-0FFDF8BF2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12" y="992455"/>
            <a:ext cx="6943504" cy="60960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7C9C0318-0517-5A6D-3A03-0125B25AD568}"/>
              </a:ext>
            </a:extLst>
          </p:cNvPr>
          <p:cNvSpPr/>
          <p:nvPr/>
        </p:nvSpPr>
        <p:spPr>
          <a:xfrm>
            <a:off x="276225" y="2074223"/>
            <a:ext cx="785812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882ED1-AF17-F05D-DCBC-B559673F2B4D}"/>
              </a:ext>
            </a:extLst>
          </p:cNvPr>
          <p:cNvSpPr txBox="1"/>
          <p:nvPr/>
        </p:nvSpPr>
        <p:spPr>
          <a:xfrm>
            <a:off x="1243012" y="2074223"/>
            <a:ext cx="717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Modification du type de </a:t>
            </a:r>
            <a:r>
              <a:rPr lang="en-US" b="1" dirty="0" err="1"/>
              <a:t>certaines</a:t>
            </a:r>
            <a:r>
              <a:rPr lang="en-US" b="1" dirty="0"/>
              <a:t> variables =&gt; </a:t>
            </a:r>
            <a:r>
              <a:rPr lang="en-US" b="1" dirty="0" err="1"/>
              <a:t>Conformité</a:t>
            </a:r>
            <a:endParaRPr lang="en-US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38E66C-05DC-DFB4-3488-F93FCE467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2650527"/>
            <a:ext cx="3009900" cy="228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2CFE4A-46DE-47CC-491F-6EA38414E8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50" y="2983634"/>
            <a:ext cx="2999702" cy="2192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B9884A2-E970-0FA3-437A-396D87916A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350" y="3347418"/>
            <a:ext cx="3276598" cy="2192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CC935A8-5AB9-C283-DE1D-7C4D25AD6B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350" y="3691767"/>
            <a:ext cx="3026848" cy="247330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102173BC-502C-F15C-4B11-206C9F097DEC}"/>
              </a:ext>
            </a:extLst>
          </p:cNvPr>
          <p:cNvSpPr/>
          <p:nvPr/>
        </p:nvSpPr>
        <p:spPr>
          <a:xfrm>
            <a:off x="276225" y="4608859"/>
            <a:ext cx="714375" cy="34512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F4F6AE3-1EC7-8C54-4A4A-740B82A21A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012" y="4653169"/>
            <a:ext cx="5608301" cy="2424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27831B0-2725-8C41-1CB0-1D154560B8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53413" y="2216686"/>
            <a:ext cx="3343275" cy="33051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6A68477-57A4-00D4-3CA7-7355DFCB0BCE}"/>
              </a:ext>
            </a:extLst>
          </p:cNvPr>
          <p:cNvSpPr txBox="1"/>
          <p:nvPr/>
        </p:nvSpPr>
        <p:spPr>
          <a:xfrm>
            <a:off x="8396289" y="5581153"/>
            <a:ext cx="305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/>
              <a:t>Données</a:t>
            </a:r>
            <a:r>
              <a:rPr lang="en-US" b="1" u="sng" dirty="0"/>
              <a:t> </a:t>
            </a:r>
            <a:r>
              <a:rPr lang="en-US" b="1" u="sng" dirty="0" err="1"/>
              <a:t>qualifiées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968934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1B3826-73F2-D375-5E94-841D98FA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913" y="0"/>
            <a:ext cx="1462087" cy="507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57891-3901-5C4B-ED31-0371C1690407}"/>
              </a:ext>
            </a:extLst>
          </p:cNvPr>
          <p:cNvSpPr txBox="1"/>
          <p:nvPr/>
        </p:nvSpPr>
        <p:spPr>
          <a:xfrm>
            <a:off x="276225" y="6314003"/>
            <a:ext cx="1177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Olivia </a:t>
            </a:r>
            <a:r>
              <a:rPr lang="en-US" b="1" dirty="0" err="1"/>
              <a:t>Massikini</a:t>
            </a:r>
            <a:r>
              <a:rPr lang="en-US" b="1" dirty="0"/>
              <a:t> – David </a:t>
            </a:r>
            <a:r>
              <a:rPr lang="en-US" b="1" dirty="0" err="1"/>
              <a:t>Loustau</a:t>
            </a:r>
            <a:r>
              <a:rPr lang="en-US" b="1" dirty="0"/>
              <a:t>-Carrere – Alexandre </a:t>
            </a:r>
            <a:r>
              <a:rPr lang="en-US" b="1" dirty="0" err="1"/>
              <a:t>Boulat</a:t>
            </a:r>
            <a:r>
              <a:rPr lang="en-US" b="1" dirty="0"/>
              <a:t>                     						28/07/2023                     19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C3765-2781-4C62-382D-7FE989C8BFD7}"/>
              </a:ext>
            </a:extLst>
          </p:cNvPr>
          <p:cNvSpPr txBox="1"/>
          <p:nvPr/>
        </p:nvSpPr>
        <p:spPr>
          <a:xfrm>
            <a:off x="514350" y="171450"/>
            <a:ext cx="10058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u="sng" dirty="0"/>
              <a:t>5)</a:t>
            </a:r>
            <a:r>
              <a:rPr lang="en-US" sz="2500" b="1" u="sng" dirty="0" err="1"/>
              <a:t>Traitement</a:t>
            </a:r>
            <a:r>
              <a:rPr lang="en-US" sz="2500" b="1" u="sng" dirty="0"/>
              <a:t> des </a:t>
            </a:r>
            <a:r>
              <a:rPr lang="en-US" sz="2500" b="1" u="sng" dirty="0" err="1"/>
              <a:t>différentes</a:t>
            </a:r>
            <a:r>
              <a:rPr lang="en-US" sz="2500" b="1" u="sng" dirty="0"/>
              <a:t> </a:t>
            </a:r>
            <a:r>
              <a:rPr lang="en-US" sz="2500" b="1" u="sng" dirty="0" err="1"/>
              <a:t>problématiques</a:t>
            </a:r>
            <a:endParaRPr lang="en-US" sz="2500" b="1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343718-3110-B7A8-3E69-A74EC2C22F8B}"/>
              </a:ext>
            </a:extLst>
          </p:cNvPr>
          <p:cNvSpPr txBox="1"/>
          <p:nvPr/>
        </p:nvSpPr>
        <p:spPr>
          <a:xfrm>
            <a:off x="3300413" y="842963"/>
            <a:ext cx="472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Méthodologie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EC1970F-EE58-0C4A-8C6D-C20D3E97D435}"/>
              </a:ext>
            </a:extLst>
          </p:cNvPr>
          <p:cNvSpPr/>
          <p:nvPr/>
        </p:nvSpPr>
        <p:spPr>
          <a:xfrm>
            <a:off x="514350" y="1741240"/>
            <a:ext cx="785812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4374C-4D3E-6F47-CA37-542E71618C0D}"/>
              </a:ext>
            </a:extLst>
          </p:cNvPr>
          <p:cNvSpPr txBox="1"/>
          <p:nvPr/>
        </p:nvSpPr>
        <p:spPr>
          <a:xfrm>
            <a:off x="1300162" y="1741240"/>
            <a:ext cx="717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 mapper et un reducer pour </a:t>
            </a:r>
            <a:r>
              <a:rPr lang="en-US" b="1" dirty="0" err="1"/>
              <a:t>chaque</a:t>
            </a:r>
            <a:r>
              <a:rPr lang="en-US" b="1" dirty="0"/>
              <a:t> </a:t>
            </a:r>
            <a:r>
              <a:rPr lang="en-US" b="1" dirty="0" err="1"/>
              <a:t>demande</a:t>
            </a:r>
            <a:r>
              <a:rPr lang="en-US" b="1" dirty="0"/>
              <a:t> du client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C08FBC7-42D5-6E9D-2FBC-E8681C225B0A}"/>
              </a:ext>
            </a:extLst>
          </p:cNvPr>
          <p:cNvSpPr/>
          <p:nvPr/>
        </p:nvSpPr>
        <p:spPr>
          <a:xfrm>
            <a:off x="542924" y="2833976"/>
            <a:ext cx="785812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22FF4-8E14-9FE3-8880-E406A9716F59}"/>
              </a:ext>
            </a:extLst>
          </p:cNvPr>
          <p:cNvSpPr txBox="1"/>
          <p:nvPr/>
        </p:nvSpPr>
        <p:spPr>
          <a:xfrm>
            <a:off x="1328735" y="2833976"/>
            <a:ext cx="940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Testés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local </a:t>
            </a:r>
            <a:r>
              <a:rPr lang="en-US" b="1" dirty="0" err="1"/>
              <a:t>avant</a:t>
            </a:r>
            <a:r>
              <a:rPr lang="en-US" b="1" dirty="0"/>
              <a:t> d’être “</a:t>
            </a:r>
            <a:r>
              <a:rPr lang="en-US" b="1" dirty="0" err="1"/>
              <a:t>déployés</a:t>
            </a:r>
            <a:r>
              <a:rPr lang="en-US" b="1" dirty="0"/>
              <a:t>” dans </a:t>
            </a:r>
            <a:r>
              <a:rPr lang="en-US" b="1" dirty="0" err="1"/>
              <a:t>nos</a:t>
            </a:r>
            <a:r>
              <a:rPr lang="en-US" b="1" dirty="0"/>
              <a:t> images docker pour le </a:t>
            </a:r>
            <a:r>
              <a:rPr lang="en-US" b="1" dirty="0" err="1"/>
              <a:t>traitement</a:t>
            </a:r>
            <a:r>
              <a:rPr lang="en-US" b="1" dirty="0"/>
              <a:t> sous HDFS et </a:t>
            </a:r>
            <a:r>
              <a:rPr lang="en-US" b="1" dirty="0" err="1"/>
              <a:t>Hbase</a:t>
            </a:r>
            <a:r>
              <a:rPr lang="en-US" b="1" dirty="0"/>
              <a:t>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6166AED-180C-23DC-8C0F-E63D9D80E39E}"/>
              </a:ext>
            </a:extLst>
          </p:cNvPr>
          <p:cNvSpPr/>
          <p:nvPr/>
        </p:nvSpPr>
        <p:spPr>
          <a:xfrm>
            <a:off x="542924" y="3654693"/>
            <a:ext cx="785812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317489-4801-0863-0508-7193D60BD469}"/>
              </a:ext>
            </a:extLst>
          </p:cNvPr>
          <p:cNvSpPr txBox="1"/>
          <p:nvPr/>
        </p:nvSpPr>
        <p:spPr>
          <a:xfrm>
            <a:off x="1328734" y="3654693"/>
            <a:ext cx="940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Parsing </a:t>
            </a:r>
            <a:r>
              <a:rPr lang="en-US" b="1" dirty="0" err="1"/>
              <a:t>ligne</a:t>
            </a:r>
            <a:r>
              <a:rPr lang="en-US" b="1" dirty="0"/>
              <a:t> par </a:t>
            </a:r>
            <a:r>
              <a:rPr lang="en-US" b="1" dirty="0" err="1"/>
              <a:t>ligne</a:t>
            </a:r>
            <a:r>
              <a:rPr lang="en-US" b="1" dirty="0"/>
              <a:t> de </a:t>
            </a:r>
            <a:r>
              <a:rPr lang="en-US" b="1" dirty="0" err="1"/>
              <a:t>notre</a:t>
            </a:r>
            <a:r>
              <a:rPr lang="en-US" b="1" dirty="0"/>
              <a:t> </a:t>
            </a:r>
            <a:r>
              <a:rPr lang="en-US" b="1" dirty="0" err="1"/>
              <a:t>fichier</a:t>
            </a:r>
            <a:r>
              <a:rPr lang="en-US" b="1" dirty="0"/>
              <a:t> </a:t>
            </a:r>
            <a:r>
              <a:rPr lang="en-US" b="1" dirty="0" err="1"/>
              <a:t>nettoyé</a:t>
            </a:r>
            <a:r>
              <a:rPr lang="en-US" b="1" dirty="0"/>
              <a:t>, au format .csv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4A87255-8135-92F4-A1EE-34095FFFE3DB}"/>
              </a:ext>
            </a:extLst>
          </p:cNvPr>
          <p:cNvSpPr/>
          <p:nvPr/>
        </p:nvSpPr>
        <p:spPr>
          <a:xfrm>
            <a:off x="514350" y="4615016"/>
            <a:ext cx="785812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1917C2-A51A-022E-0B27-EAB53A90403E}"/>
              </a:ext>
            </a:extLst>
          </p:cNvPr>
          <p:cNvSpPr txBox="1"/>
          <p:nvPr/>
        </p:nvSpPr>
        <p:spPr>
          <a:xfrm>
            <a:off x="1300162" y="4615016"/>
            <a:ext cx="940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Certains</a:t>
            </a:r>
            <a:r>
              <a:rPr lang="en-US" b="1" dirty="0"/>
              <a:t> reducers </a:t>
            </a:r>
            <a:r>
              <a:rPr lang="en-US" b="1" dirty="0" err="1"/>
              <a:t>utilisent</a:t>
            </a:r>
            <a:r>
              <a:rPr lang="en-US" b="1" dirty="0"/>
              <a:t> pandas pour </a:t>
            </a:r>
            <a:r>
              <a:rPr lang="en-US" b="1" dirty="0" err="1"/>
              <a:t>effectuer</a:t>
            </a:r>
            <a:r>
              <a:rPr lang="en-US" b="1" dirty="0"/>
              <a:t> des </a:t>
            </a:r>
            <a:r>
              <a:rPr lang="en-US" b="1" dirty="0" err="1"/>
              <a:t>traitements</a:t>
            </a:r>
            <a:r>
              <a:rPr lang="en-US" b="1" dirty="0"/>
              <a:t>, </a:t>
            </a:r>
            <a:r>
              <a:rPr lang="en-US" b="1" dirty="0" err="1"/>
              <a:t>scalables</a:t>
            </a:r>
            <a:r>
              <a:rPr lang="en-US" b="1" dirty="0"/>
              <a:t> avec Spark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5CBD50E-B1ED-C5E8-CA08-729CD5DD4D5F}"/>
              </a:ext>
            </a:extLst>
          </p:cNvPr>
          <p:cNvSpPr/>
          <p:nvPr/>
        </p:nvSpPr>
        <p:spPr>
          <a:xfrm>
            <a:off x="514350" y="5308620"/>
            <a:ext cx="785812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844905-2850-E81F-CFA2-138C75E3B6B9}"/>
              </a:ext>
            </a:extLst>
          </p:cNvPr>
          <p:cNvSpPr txBox="1"/>
          <p:nvPr/>
        </p:nvSpPr>
        <p:spPr>
          <a:xfrm>
            <a:off x="1300161" y="5308620"/>
            <a:ext cx="940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Nous </a:t>
            </a:r>
            <a:r>
              <a:rPr lang="en-US" b="1" dirty="0" err="1"/>
              <a:t>présenterons</a:t>
            </a:r>
            <a:r>
              <a:rPr lang="en-US" b="1" dirty="0"/>
              <a:t> les actions </a:t>
            </a:r>
            <a:r>
              <a:rPr lang="en-US" b="1" dirty="0" err="1"/>
              <a:t>effectuées</a:t>
            </a:r>
            <a:r>
              <a:rPr lang="en-US" b="1" dirty="0"/>
              <a:t> par les reducers via </a:t>
            </a:r>
            <a:r>
              <a:rPr lang="en-US" b="1" dirty="0" err="1"/>
              <a:t>leurs</a:t>
            </a:r>
            <a:r>
              <a:rPr lang="en-US" b="1" dirty="0"/>
              <a:t> sorties </a:t>
            </a:r>
          </a:p>
        </p:txBody>
      </p:sp>
    </p:spTree>
    <p:extLst>
      <p:ext uri="{BB962C8B-B14F-4D97-AF65-F5344CB8AC3E}">
        <p14:creationId xmlns:p14="http://schemas.microsoft.com/office/powerpoint/2010/main" val="2614800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1B3826-73F2-D375-5E94-841D98FA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913" y="0"/>
            <a:ext cx="1462087" cy="507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57891-3901-5C4B-ED31-0371C1690407}"/>
              </a:ext>
            </a:extLst>
          </p:cNvPr>
          <p:cNvSpPr txBox="1"/>
          <p:nvPr/>
        </p:nvSpPr>
        <p:spPr>
          <a:xfrm>
            <a:off x="276225" y="6314003"/>
            <a:ext cx="1177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Olivia </a:t>
            </a:r>
            <a:r>
              <a:rPr lang="en-US" b="1" dirty="0" err="1"/>
              <a:t>Massikini</a:t>
            </a:r>
            <a:r>
              <a:rPr lang="en-US" b="1" dirty="0"/>
              <a:t> – David </a:t>
            </a:r>
            <a:r>
              <a:rPr lang="en-US" b="1" dirty="0" err="1"/>
              <a:t>Loustau</a:t>
            </a:r>
            <a:r>
              <a:rPr lang="en-US" b="1" dirty="0"/>
              <a:t>-Carrere – Alexandre </a:t>
            </a:r>
            <a:r>
              <a:rPr lang="en-US" b="1" dirty="0" err="1"/>
              <a:t>Boulat</a:t>
            </a:r>
            <a:r>
              <a:rPr lang="en-US" b="1" dirty="0"/>
              <a:t>                     						28/07/2023                      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BBC25C-81BA-9B91-A940-C05CE42A1EEA}"/>
              </a:ext>
            </a:extLst>
          </p:cNvPr>
          <p:cNvSpPr txBox="1"/>
          <p:nvPr/>
        </p:nvSpPr>
        <p:spPr>
          <a:xfrm>
            <a:off x="514350" y="171450"/>
            <a:ext cx="10058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u="sng" dirty="0"/>
              <a:t>5)</a:t>
            </a:r>
            <a:r>
              <a:rPr lang="en-US" sz="2500" b="1" u="sng" dirty="0" err="1"/>
              <a:t>Traitement</a:t>
            </a:r>
            <a:r>
              <a:rPr lang="en-US" sz="2500" b="1" u="sng" dirty="0"/>
              <a:t> des </a:t>
            </a:r>
            <a:r>
              <a:rPr lang="en-US" sz="2500" b="1" u="sng" dirty="0" err="1"/>
              <a:t>différentes</a:t>
            </a:r>
            <a:r>
              <a:rPr lang="en-US" sz="2500" b="1" u="sng" dirty="0"/>
              <a:t> </a:t>
            </a:r>
            <a:r>
              <a:rPr lang="en-US" sz="2500" b="1" u="sng" dirty="0" err="1"/>
              <a:t>problématiques</a:t>
            </a:r>
            <a:endParaRPr lang="en-US" sz="2500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E7DCE5-AF5A-7424-2568-8A85F2CE3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331456"/>
            <a:ext cx="509588" cy="2725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53ED97-64DC-FE38-F974-F54993C22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5" y="819651"/>
            <a:ext cx="6099505" cy="53232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BC1471-8775-F5DE-07B1-36418F0C7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9478" y="967168"/>
            <a:ext cx="5963018" cy="666751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247B5664-832D-4E05-32EC-9861BC06CA67}"/>
              </a:ext>
            </a:extLst>
          </p:cNvPr>
          <p:cNvSpPr/>
          <p:nvPr/>
        </p:nvSpPr>
        <p:spPr>
          <a:xfrm>
            <a:off x="6773570" y="5560452"/>
            <a:ext cx="5275555" cy="53694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C313A5-3DEB-1A67-B0C9-B9CAC98B53B3}"/>
              </a:ext>
            </a:extLst>
          </p:cNvPr>
          <p:cNvSpPr txBox="1"/>
          <p:nvPr/>
        </p:nvSpPr>
        <p:spPr>
          <a:xfrm>
            <a:off x="6773570" y="5640028"/>
            <a:ext cx="539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Correspondance</a:t>
            </a:r>
            <a:r>
              <a:rPr lang="en-US" b="1" dirty="0"/>
              <a:t> variables &lt;-&gt; position </a:t>
            </a:r>
            <a:r>
              <a:rPr lang="en-US" b="1" dirty="0" err="1"/>
              <a:t>en</a:t>
            </a:r>
            <a:r>
              <a:rPr lang="en-US" b="1" dirty="0"/>
              <a:t> entrée de parse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5C31378-119A-FCCE-6AAE-FA387FA604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4756" y="2010178"/>
            <a:ext cx="1813181" cy="344197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AAD3B30-1345-0CFA-5AAB-E146E377CB40}"/>
              </a:ext>
            </a:extLst>
          </p:cNvPr>
          <p:cNvSpPr txBox="1"/>
          <p:nvPr/>
        </p:nvSpPr>
        <p:spPr>
          <a:xfrm>
            <a:off x="4343400" y="5452148"/>
            <a:ext cx="1258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MAPPER</a:t>
            </a:r>
          </a:p>
        </p:txBody>
      </p:sp>
    </p:spTree>
    <p:extLst>
      <p:ext uri="{BB962C8B-B14F-4D97-AF65-F5344CB8AC3E}">
        <p14:creationId xmlns:p14="http://schemas.microsoft.com/office/powerpoint/2010/main" val="221083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1B3826-73F2-D375-5E94-841D98FA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913" y="0"/>
            <a:ext cx="1462087" cy="507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57891-3901-5C4B-ED31-0371C1690407}"/>
              </a:ext>
            </a:extLst>
          </p:cNvPr>
          <p:cNvSpPr txBox="1"/>
          <p:nvPr/>
        </p:nvSpPr>
        <p:spPr>
          <a:xfrm>
            <a:off x="276225" y="6314003"/>
            <a:ext cx="1177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Olivia </a:t>
            </a:r>
            <a:r>
              <a:rPr lang="en-US" b="1" dirty="0" err="1"/>
              <a:t>Massikini</a:t>
            </a:r>
            <a:r>
              <a:rPr lang="en-US" b="1" dirty="0"/>
              <a:t> – David </a:t>
            </a:r>
            <a:r>
              <a:rPr lang="en-US" b="1" dirty="0" err="1"/>
              <a:t>Loustau</a:t>
            </a:r>
            <a:r>
              <a:rPr lang="en-US" b="1" dirty="0"/>
              <a:t>-Carrere – Alexandre </a:t>
            </a:r>
            <a:r>
              <a:rPr lang="en-US" b="1" dirty="0" err="1"/>
              <a:t>Boulat</a:t>
            </a:r>
            <a:r>
              <a:rPr lang="en-US" b="1" dirty="0"/>
              <a:t>                     						28/07/2023                      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C32D07-8A94-515A-F506-FF0896F6F41F}"/>
              </a:ext>
            </a:extLst>
          </p:cNvPr>
          <p:cNvSpPr txBox="1"/>
          <p:nvPr/>
        </p:nvSpPr>
        <p:spPr>
          <a:xfrm>
            <a:off x="514350" y="171450"/>
            <a:ext cx="10058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u="sng" dirty="0"/>
              <a:t>Cadre et </a:t>
            </a:r>
            <a:r>
              <a:rPr lang="en-US" sz="2500" b="1" u="sng" dirty="0" err="1"/>
              <a:t>Contexte</a:t>
            </a:r>
            <a:r>
              <a:rPr lang="en-US" sz="2500" b="1" u="sng" dirty="0"/>
              <a:t> du </a:t>
            </a:r>
            <a:r>
              <a:rPr lang="en-US" sz="2500" b="1" u="sng" dirty="0" err="1"/>
              <a:t>Projet</a:t>
            </a:r>
            <a:endParaRPr lang="en-US" sz="2500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463C91-258C-D04C-0043-9E105D08C3DD}"/>
              </a:ext>
            </a:extLst>
          </p:cNvPr>
          <p:cNvSpPr txBox="1"/>
          <p:nvPr/>
        </p:nvSpPr>
        <p:spPr>
          <a:xfrm>
            <a:off x="1264159" y="1473919"/>
            <a:ext cx="9465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Fromagerie du Fil Rouge qui a mis </a:t>
            </a:r>
            <a:r>
              <a:rPr lang="en-US" sz="2000" b="1" dirty="0" err="1"/>
              <a:t>en</a:t>
            </a:r>
            <a:r>
              <a:rPr lang="en-US" sz="2000" b="1" dirty="0"/>
              <a:t> place un </a:t>
            </a:r>
            <a:r>
              <a:rPr lang="en-US" sz="2000" b="1" dirty="0" err="1"/>
              <a:t>DataWareHouse</a:t>
            </a:r>
            <a:r>
              <a:rPr lang="en-US" sz="2000" b="1" dirty="0"/>
              <a:t> </a:t>
            </a:r>
            <a:r>
              <a:rPr lang="en-US" sz="2000" b="1" dirty="0" err="1"/>
              <a:t>en</a:t>
            </a:r>
            <a:r>
              <a:rPr lang="en-US" sz="2000" b="1" dirty="0"/>
              <a:t> 2004.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0A6D2CD-328A-7EF4-B171-9D573B910363}"/>
              </a:ext>
            </a:extLst>
          </p:cNvPr>
          <p:cNvSpPr/>
          <p:nvPr/>
        </p:nvSpPr>
        <p:spPr>
          <a:xfrm>
            <a:off x="121444" y="1489308"/>
            <a:ext cx="785812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49EBA46-0811-6E45-4687-18FAC310DE2D}"/>
              </a:ext>
            </a:extLst>
          </p:cNvPr>
          <p:cNvSpPr/>
          <p:nvPr/>
        </p:nvSpPr>
        <p:spPr>
          <a:xfrm>
            <a:off x="121444" y="5337602"/>
            <a:ext cx="785812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13BDCD3-B8C4-75F3-D5CB-FB82AE19E050}"/>
              </a:ext>
            </a:extLst>
          </p:cNvPr>
          <p:cNvSpPr/>
          <p:nvPr/>
        </p:nvSpPr>
        <p:spPr>
          <a:xfrm>
            <a:off x="121444" y="3492244"/>
            <a:ext cx="785812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ABA913-FF3A-AD1D-1FBF-26A1397B25D8}"/>
              </a:ext>
            </a:extLst>
          </p:cNvPr>
          <p:cNvSpPr txBox="1"/>
          <p:nvPr/>
        </p:nvSpPr>
        <p:spPr>
          <a:xfrm>
            <a:off x="1235583" y="3461466"/>
            <a:ext cx="6693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Mission </a:t>
            </a:r>
            <a:r>
              <a:rPr lang="en-US" sz="2000" b="1" dirty="0" err="1"/>
              <a:t>d’une</a:t>
            </a:r>
            <a:r>
              <a:rPr lang="en-US" sz="2000" b="1" dirty="0"/>
              <a:t> </a:t>
            </a:r>
            <a:r>
              <a:rPr lang="en-US" sz="2000" b="1" dirty="0" err="1"/>
              <a:t>semaine</a:t>
            </a:r>
            <a:r>
              <a:rPr lang="en-US" sz="2000" b="1" dirty="0"/>
              <a:t>, trois </a:t>
            </a:r>
            <a:r>
              <a:rPr lang="en-US" sz="2000" b="1" dirty="0" err="1"/>
              <a:t>collaborateurs</a:t>
            </a:r>
            <a:r>
              <a:rPr lang="en-US" sz="2000" b="1" dirty="0"/>
              <a:t>, </a:t>
            </a:r>
            <a:r>
              <a:rPr lang="en-US" sz="2000" b="1" dirty="0" err="1"/>
              <a:t>découpée</a:t>
            </a:r>
            <a:r>
              <a:rPr lang="en-US" sz="2000" b="1" dirty="0"/>
              <a:t> par lots  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BB01FE-26F9-0192-EC31-C21BEB3E5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845" y="2129107"/>
            <a:ext cx="2579179" cy="26216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739A3D-9C5F-58C1-2D5B-1707CB721221}"/>
              </a:ext>
            </a:extLst>
          </p:cNvPr>
          <p:cNvSpPr txBox="1"/>
          <p:nvPr/>
        </p:nvSpPr>
        <p:spPr>
          <a:xfrm>
            <a:off x="1264159" y="5306824"/>
            <a:ext cx="6693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Système</a:t>
            </a:r>
            <a:r>
              <a:rPr lang="en-US" sz="2000" b="1" dirty="0"/>
              <a:t> de </a:t>
            </a:r>
            <a:r>
              <a:rPr lang="en-US" sz="2000" b="1" dirty="0" err="1"/>
              <a:t>fidélisation</a:t>
            </a:r>
            <a:r>
              <a:rPr lang="en-US" sz="2000" b="1" dirty="0"/>
              <a:t> des clients</a:t>
            </a:r>
          </a:p>
        </p:txBody>
      </p:sp>
    </p:spTree>
    <p:extLst>
      <p:ext uri="{BB962C8B-B14F-4D97-AF65-F5344CB8AC3E}">
        <p14:creationId xmlns:p14="http://schemas.microsoft.com/office/powerpoint/2010/main" val="37773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1B3826-73F2-D375-5E94-841D98FA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913" y="0"/>
            <a:ext cx="1462087" cy="507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57891-3901-5C4B-ED31-0371C1690407}"/>
              </a:ext>
            </a:extLst>
          </p:cNvPr>
          <p:cNvSpPr txBox="1"/>
          <p:nvPr/>
        </p:nvSpPr>
        <p:spPr>
          <a:xfrm>
            <a:off x="276225" y="6314003"/>
            <a:ext cx="1177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Olivia </a:t>
            </a:r>
            <a:r>
              <a:rPr lang="en-US" b="1" dirty="0" err="1"/>
              <a:t>Massikini</a:t>
            </a:r>
            <a:r>
              <a:rPr lang="en-US" b="1" dirty="0"/>
              <a:t> – David </a:t>
            </a:r>
            <a:r>
              <a:rPr lang="en-US" b="1" dirty="0" err="1"/>
              <a:t>Loustau</a:t>
            </a:r>
            <a:r>
              <a:rPr lang="en-US" b="1" dirty="0"/>
              <a:t>-Carrere – Alexandre </a:t>
            </a:r>
            <a:r>
              <a:rPr lang="en-US" b="1" dirty="0" err="1"/>
              <a:t>Boulat</a:t>
            </a:r>
            <a:r>
              <a:rPr lang="en-US" b="1" dirty="0"/>
              <a:t>                     						28/07/2023                      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5D903C-4550-9AEE-DE93-55EB3E3BD341}"/>
              </a:ext>
            </a:extLst>
          </p:cNvPr>
          <p:cNvSpPr txBox="1"/>
          <p:nvPr/>
        </p:nvSpPr>
        <p:spPr>
          <a:xfrm>
            <a:off x="514350" y="171450"/>
            <a:ext cx="10058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u="sng" dirty="0"/>
              <a:t>5)</a:t>
            </a:r>
            <a:r>
              <a:rPr lang="en-US" sz="2500" b="1" u="sng" dirty="0" err="1"/>
              <a:t>Traitement</a:t>
            </a:r>
            <a:r>
              <a:rPr lang="en-US" sz="2500" b="1" u="sng" dirty="0"/>
              <a:t> des </a:t>
            </a:r>
            <a:r>
              <a:rPr lang="en-US" sz="2500" b="1" u="sng" dirty="0" err="1"/>
              <a:t>différentes</a:t>
            </a:r>
            <a:r>
              <a:rPr lang="en-US" sz="2500" b="1" u="sng" dirty="0"/>
              <a:t> </a:t>
            </a:r>
            <a:r>
              <a:rPr lang="en-US" sz="2500" b="1" u="sng" dirty="0" err="1"/>
              <a:t>problématiques</a:t>
            </a:r>
            <a:endParaRPr lang="en-US" sz="25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0A3EB-A403-0203-C4BA-F256EB95D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331456"/>
            <a:ext cx="509588" cy="2725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3FF543-99E6-C2E3-D7BA-0A0A4B025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041" y="648504"/>
            <a:ext cx="5963018" cy="6667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C59D15-485A-ACE6-26F5-D7055CCD94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25" y="1553461"/>
            <a:ext cx="5162550" cy="1238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E55002-22D6-935C-9785-FE0CEF0454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225" y="2791711"/>
            <a:ext cx="1158359" cy="3693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3B4F57-2CBD-804F-0F0D-1CC0C7D9E8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1052" y="1713026"/>
            <a:ext cx="5215672" cy="114203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FC8062-D65B-A0E0-3BB9-196C7A316789}"/>
              </a:ext>
            </a:extLst>
          </p:cNvPr>
          <p:cNvCxnSpPr/>
          <p:nvPr/>
        </p:nvCxnSpPr>
        <p:spPr>
          <a:xfrm>
            <a:off x="4400550" y="2286000"/>
            <a:ext cx="2428877" cy="150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836805-C989-6F7F-89D8-2B02EF4C0CFF}"/>
              </a:ext>
            </a:extLst>
          </p:cNvPr>
          <p:cNvCxnSpPr/>
          <p:nvPr/>
        </p:nvCxnSpPr>
        <p:spPr>
          <a:xfrm>
            <a:off x="359569" y="3429000"/>
            <a:ext cx="111013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F0257D8-09BE-5D19-58AE-86AA89FEBA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0550" y="3558673"/>
            <a:ext cx="32194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98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1B3826-73F2-D375-5E94-841D98FA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913" y="0"/>
            <a:ext cx="1462087" cy="507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57891-3901-5C4B-ED31-0371C1690407}"/>
              </a:ext>
            </a:extLst>
          </p:cNvPr>
          <p:cNvSpPr txBox="1"/>
          <p:nvPr/>
        </p:nvSpPr>
        <p:spPr>
          <a:xfrm>
            <a:off x="276225" y="6314003"/>
            <a:ext cx="1177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Olivia </a:t>
            </a:r>
            <a:r>
              <a:rPr lang="en-US" b="1" dirty="0" err="1"/>
              <a:t>Massikini</a:t>
            </a:r>
            <a:r>
              <a:rPr lang="en-US" b="1" dirty="0"/>
              <a:t> – David </a:t>
            </a:r>
            <a:r>
              <a:rPr lang="en-US" b="1" dirty="0" err="1"/>
              <a:t>Loustau</a:t>
            </a:r>
            <a:r>
              <a:rPr lang="en-US" b="1" dirty="0"/>
              <a:t>-Carrere – Alexandre </a:t>
            </a:r>
            <a:r>
              <a:rPr lang="en-US" b="1" dirty="0" err="1"/>
              <a:t>Boulat</a:t>
            </a:r>
            <a:r>
              <a:rPr lang="en-US" b="1" dirty="0"/>
              <a:t>                     						28/07/2023                      22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5D903C-4550-9AEE-DE93-55EB3E3BD341}"/>
              </a:ext>
            </a:extLst>
          </p:cNvPr>
          <p:cNvSpPr txBox="1"/>
          <p:nvPr/>
        </p:nvSpPr>
        <p:spPr>
          <a:xfrm>
            <a:off x="514350" y="171450"/>
            <a:ext cx="10058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u="sng" dirty="0"/>
              <a:t>5)</a:t>
            </a:r>
            <a:r>
              <a:rPr lang="en-US" sz="2500" b="1" u="sng" dirty="0" err="1"/>
              <a:t>Traitement</a:t>
            </a:r>
            <a:r>
              <a:rPr lang="en-US" sz="2500" b="1" u="sng" dirty="0"/>
              <a:t> des </a:t>
            </a:r>
            <a:r>
              <a:rPr lang="en-US" sz="2500" b="1" u="sng" dirty="0" err="1"/>
              <a:t>différentes</a:t>
            </a:r>
            <a:r>
              <a:rPr lang="en-US" sz="2500" b="1" u="sng" dirty="0"/>
              <a:t> </a:t>
            </a:r>
            <a:r>
              <a:rPr lang="en-US" sz="2500" b="1" u="sng" dirty="0" err="1"/>
              <a:t>problématiques</a:t>
            </a:r>
            <a:endParaRPr lang="en-US" sz="25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0A3EB-A403-0203-C4BA-F256EB95D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331456"/>
            <a:ext cx="509588" cy="272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FC87AC-0598-B5D1-54B9-DD8960D9A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762" y="757237"/>
            <a:ext cx="4467225" cy="542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87A1A0-428A-F457-E4A3-6DE995083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2787" y="757237"/>
            <a:ext cx="190500" cy="219075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C196308-D88E-56F7-D2C8-7061450E1FA5}"/>
              </a:ext>
            </a:extLst>
          </p:cNvPr>
          <p:cNvSpPr/>
          <p:nvPr/>
        </p:nvSpPr>
        <p:spPr>
          <a:xfrm>
            <a:off x="121444" y="1426915"/>
            <a:ext cx="785812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A8BBA7-E7BA-1392-2D6E-3DED9F0DFE1E}"/>
              </a:ext>
            </a:extLst>
          </p:cNvPr>
          <p:cNvSpPr txBox="1"/>
          <p:nvPr/>
        </p:nvSpPr>
        <p:spPr>
          <a:xfrm>
            <a:off x="907256" y="1426915"/>
            <a:ext cx="717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Mesure</a:t>
            </a:r>
            <a:r>
              <a:rPr lang="en-US" b="1" dirty="0"/>
              <a:t> de la </a:t>
            </a:r>
            <a:r>
              <a:rPr lang="en-US" b="1" dirty="0" err="1"/>
              <a:t>fidélité</a:t>
            </a:r>
            <a:r>
              <a:rPr lang="en-US" b="1" dirty="0"/>
              <a:t>  = </a:t>
            </a:r>
            <a:r>
              <a:rPr lang="en-US" b="1" dirty="0" err="1"/>
              <a:t>Quantité</a:t>
            </a:r>
            <a:r>
              <a:rPr lang="en-US" b="1" dirty="0"/>
              <a:t> de points </a:t>
            </a:r>
            <a:r>
              <a:rPr lang="en-US" b="1" dirty="0" err="1"/>
              <a:t>dépensés</a:t>
            </a:r>
            <a:r>
              <a:rPr lang="en-US" b="1" dirty="0"/>
              <a:t> </a:t>
            </a:r>
            <a:r>
              <a:rPr lang="en-US" b="1" dirty="0" err="1"/>
              <a:t>depuis</a:t>
            </a:r>
            <a:r>
              <a:rPr lang="en-US" b="1" dirty="0"/>
              <a:t> 2008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48E274E-EEA6-B08F-7DC8-AECE280CFE07}"/>
              </a:ext>
            </a:extLst>
          </p:cNvPr>
          <p:cNvSpPr/>
          <p:nvPr/>
        </p:nvSpPr>
        <p:spPr>
          <a:xfrm>
            <a:off x="121444" y="2185226"/>
            <a:ext cx="785812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F380B3-092E-277F-A046-5310B0BAC200}"/>
              </a:ext>
            </a:extLst>
          </p:cNvPr>
          <p:cNvSpPr txBox="1"/>
          <p:nvPr/>
        </p:nvSpPr>
        <p:spPr>
          <a:xfrm>
            <a:off x="907255" y="2179413"/>
            <a:ext cx="923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 Mapper applique le </a:t>
            </a:r>
            <a:r>
              <a:rPr lang="en-US" b="1" dirty="0" err="1"/>
              <a:t>filtre</a:t>
            </a:r>
            <a:r>
              <a:rPr lang="en-US" b="1" dirty="0"/>
              <a:t> sur les </a:t>
            </a:r>
            <a:r>
              <a:rPr lang="en-US" b="1" dirty="0" err="1"/>
              <a:t>années</a:t>
            </a:r>
            <a:r>
              <a:rPr lang="en-US" b="1" dirty="0"/>
              <a:t>, </a:t>
            </a:r>
            <a:r>
              <a:rPr lang="en-US" b="1" dirty="0" err="1"/>
              <a:t>puis</a:t>
            </a:r>
            <a:r>
              <a:rPr lang="en-US" b="1" dirty="0"/>
              <a:t> </a:t>
            </a:r>
            <a:r>
              <a:rPr lang="en-US" b="1" dirty="0" err="1"/>
              <a:t>renvoie</a:t>
            </a:r>
            <a:r>
              <a:rPr lang="en-US" b="1" dirty="0"/>
              <a:t> les </a:t>
            </a:r>
            <a:r>
              <a:rPr lang="en-US" b="1" dirty="0" err="1"/>
              <a:t>colonnes</a:t>
            </a:r>
            <a:r>
              <a:rPr lang="en-US" b="1" dirty="0"/>
              <a:t> </a:t>
            </a:r>
            <a:r>
              <a:rPr lang="en-US" b="1" dirty="0" err="1"/>
              <a:t>dont</a:t>
            </a:r>
            <a:r>
              <a:rPr lang="en-US" b="1" dirty="0"/>
              <a:t> nous </a:t>
            </a:r>
            <a:r>
              <a:rPr lang="en-US" b="1" dirty="0" err="1"/>
              <a:t>avons</a:t>
            </a:r>
            <a:r>
              <a:rPr lang="en-US" b="1" dirty="0"/>
              <a:t> </a:t>
            </a:r>
            <a:r>
              <a:rPr lang="en-US" b="1" dirty="0" err="1"/>
              <a:t>besoin</a:t>
            </a:r>
            <a:endParaRPr lang="en-US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356B32-7485-9920-040B-6FB73081B8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444" y="3066392"/>
            <a:ext cx="3733800" cy="1362075"/>
          </a:xfrm>
          <a:prstGeom prst="rect">
            <a:avLst/>
          </a:prstGeom>
        </p:spPr>
      </p:pic>
      <p:cxnSp>
        <p:nvCxnSpPr>
          <p:cNvPr id="18" name="Straight Arrow Connector 17" descr="cdsffdfsdfsdfs">
            <a:extLst>
              <a:ext uri="{FF2B5EF4-FFF2-40B4-BE49-F238E27FC236}">
                <a16:creationId xmlns:a16="http://schemas.microsoft.com/office/drawing/2014/main" id="{89447ADE-C901-0C48-793B-D0CF9DAAAF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/>
        </p:nvCxnSpPr>
        <p:spPr>
          <a:xfrm flipV="1">
            <a:off x="2686050" y="3327156"/>
            <a:ext cx="3957638" cy="42027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F59C58-FF5B-482A-1868-E826B097334D}"/>
              </a:ext>
            </a:extLst>
          </p:cNvPr>
          <p:cNvSpPr txBox="1"/>
          <p:nvPr/>
        </p:nvSpPr>
        <p:spPr>
          <a:xfrm>
            <a:off x="4102892" y="3105834"/>
            <a:ext cx="697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Tri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741E92D-9204-9DAE-A6BE-0935AF6999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0887" y="2742335"/>
            <a:ext cx="3933825" cy="26289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DD42A4F-0F95-B118-779D-24E400CB8120}"/>
              </a:ext>
            </a:extLst>
          </p:cNvPr>
          <p:cNvSpPr txBox="1"/>
          <p:nvPr/>
        </p:nvSpPr>
        <p:spPr>
          <a:xfrm>
            <a:off x="7391403" y="5376839"/>
            <a:ext cx="356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10 clients les plus </a:t>
            </a:r>
            <a:r>
              <a:rPr lang="en-US" b="1" u="sng" dirty="0" err="1"/>
              <a:t>fidèles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561142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1B3826-73F2-D375-5E94-841D98FA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913" y="0"/>
            <a:ext cx="1462087" cy="507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57891-3901-5C4B-ED31-0371C1690407}"/>
              </a:ext>
            </a:extLst>
          </p:cNvPr>
          <p:cNvSpPr txBox="1"/>
          <p:nvPr/>
        </p:nvSpPr>
        <p:spPr>
          <a:xfrm>
            <a:off x="276225" y="6314003"/>
            <a:ext cx="1177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Olivia </a:t>
            </a:r>
            <a:r>
              <a:rPr lang="en-US" b="1" dirty="0" err="1"/>
              <a:t>Massikini</a:t>
            </a:r>
            <a:r>
              <a:rPr lang="en-US" b="1" dirty="0"/>
              <a:t> – David </a:t>
            </a:r>
            <a:r>
              <a:rPr lang="en-US" b="1" dirty="0" err="1"/>
              <a:t>Loustau</a:t>
            </a:r>
            <a:r>
              <a:rPr lang="en-US" b="1" dirty="0"/>
              <a:t>-Carrere – Alexandre </a:t>
            </a:r>
            <a:r>
              <a:rPr lang="en-US" b="1" dirty="0" err="1"/>
              <a:t>Boulat</a:t>
            </a:r>
            <a:r>
              <a:rPr lang="en-US" b="1" dirty="0"/>
              <a:t>                     						28/07/2023                      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5D903C-4550-9AEE-DE93-55EB3E3BD341}"/>
              </a:ext>
            </a:extLst>
          </p:cNvPr>
          <p:cNvSpPr txBox="1"/>
          <p:nvPr/>
        </p:nvSpPr>
        <p:spPr>
          <a:xfrm>
            <a:off x="514350" y="171450"/>
            <a:ext cx="10058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u="sng" dirty="0"/>
              <a:t>5)</a:t>
            </a:r>
            <a:r>
              <a:rPr lang="en-US" sz="2500" b="1" u="sng" dirty="0" err="1"/>
              <a:t>Traitement</a:t>
            </a:r>
            <a:r>
              <a:rPr lang="en-US" sz="2500" b="1" u="sng" dirty="0"/>
              <a:t> des </a:t>
            </a:r>
            <a:r>
              <a:rPr lang="en-US" sz="2500" b="1" u="sng" dirty="0" err="1"/>
              <a:t>différentes</a:t>
            </a:r>
            <a:r>
              <a:rPr lang="en-US" sz="2500" b="1" u="sng" dirty="0"/>
              <a:t> </a:t>
            </a:r>
            <a:r>
              <a:rPr lang="en-US" sz="2500" b="1" u="sng" dirty="0" err="1"/>
              <a:t>problématiques</a:t>
            </a:r>
            <a:endParaRPr lang="en-US" sz="25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0A3EB-A403-0203-C4BA-F256EB95D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331456"/>
            <a:ext cx="509588" cy="2725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E9AFAD-2D5B-787C-AFF2-3FEBA9B68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762" y="757237"/>
            <a:ext cx="4467225" cy="542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063DC4-1C97-6E04-92DD-6BB4EB7774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2787" y="757237"/>
            <a:ext cx="190500" cy="219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495541-BB74-7388-0DAE-C0684ED6B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230" y="3404651"/>
            <a:ext cx="5063320" cy="8048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16D2F1-E7DD-4CB9-CC6D-BA2B52A258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9974" y="1924920"/>
            <a:ext cx="4138613" cy="390011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A76B05-BB09-3D8B-FF38-13F1C8C6E7ED}"/>
              </a:ext>
            </a:extLst>
          </p:cNvPr>
          <p:cNvCxnSpPr>
            <a:cxnSpLocks/>
          </p:cNvCxnSpPr>
          <p:nvPr/>
        </p:nvCxnSpPr>
        <p:spPr>
          <a:xfrm flipV="1">
            <a:off x="4914900" y="3645456"/>
            <a:ext cx="3100388" cy="36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269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1B3826-73F2-D375-5E94-841D98FA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913" y="0"/>
            <a:ext cx="1462087" cy="507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57891-3901-5C4B-ED31-0371C1690407}"/>
              </a:ext>
            </a:extLst>
          </p:cNvPr>
          <p:cNvSpPr txBox="1"/>
          <p:nvPr/>
        </p:nvSpPr>
        <p:spPr>
          <a:xfrm>
            <a:off x="276225" y="6314003"/>
            <a:ext cx="1177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Olivia </a:t>
            </a:r>
            <a:r>
              <a:rPr lang="en-US" b="1" dirty="0" err="1"/>
              <a:t>Massikini</a:t>
            </a:r>
            <a:r>
              <a:rPr lang="en-US" b="1" dirty="0"/>
              <a:t> – David </a:t>
            </a:r>
            <a:r>
              <a:rPr lang="en-US" b="1" dirty="0" err="1"/>
              <a:t>Loustau</a:t>
            </a:r>
            <a:r>
              <a:rPr lang="en-US" b="1" dirty="0"/>
              <a:t>-Carrere – Alexandre </a:t>
            </a:r>
            <a:r>
              <a:rPr lang="en-US" b="1" dirty="0" err="1"/>
              <a:t>Boulat</a:t>
            </a:r>
            <a:r>
              <a:rPr lang="en-US" b="1" dirty="0"/>
              <a:t>                     						28/07/2023                      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5D903C-4550-9AEE-DE93-55EB3E3BD341}"/>
              </a:ext>
            </a:extLst>
          </p:cNvPr>
          <p:cNvSpPr txBox="1"/>
          <p:nvPr/>
        </p:nvSpPr>
        <p:spPr>
          <a:xfrm>
            <a:off x="514350" y="171450"/>
            <a:ext cx="10058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u="sng" dirty="0"/>
              <a:t>5)</a:t>
            </a:r>
            <a:r>
              <a:rPr lang="en-US" sz="2500" b="1" u="sng" dirty="0" err="1"/>
              <a:t>Traitement</a:t>
            </a:r>
            <a:r>
              <a:rPr lang="en-US" sz="2500" b="1" u="sng" dirty="0"/>
              <a:t> des </a:t>
            </a:r>
            <a:r>
              <a:rPr lang="en-US" sz="2500" b="1" u="sng" dirty="0" err="1"/>
              <a:t>différentes</a:t>
            </a:r>
            <a:r>
              <a:rPr lang="en-US" sz="2500" b="1" u="sng" dirty="0"/>
              <a:t> </a:t>
            </a:r>
            <a:r>
              <a:rPr lang="en-US" sz="2500" b="1" u="sng" dirty="0" err="1"/>
              <a:t>problématiques</a:t>
            </a:r>
            <a:endParaRPr lang="en-US" sz="25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0A3EB-A403-0203-C4BA-F256EB95D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331456"/>
            <a:ext cx="509588" cy="2725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EDDDCB-8B55-9CBD-244F-20834BBA5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762" y="757237"/>
            <a:ext cx="4467225" cy="542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6B0E9E-46AC-616F-999D-4DF9CF8CF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2787" y="757237"/>
            <a:ext cx="190500" cy="219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E4BC76-930A-95B3-F4F6-1447015610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736" y="1675992"/>
            <a:ext cx="3508247" cy="3788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44C6E1-12AD-7800-4088-1EAD30E71A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3936" y="1675992"/>
            <a:ext cx="3547901" cy="37880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2621D0-188E-1A7F-77CA-2FEB655F35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6912" y="1675991"/>
            <a:ext cx="3609339" cy="37880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9D3840-B6E1-51F7-D904-9FD4453E17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7070" y="5839909"/>
            <a:ext cx="2937860" cy="36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86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1B3826-73F2-D375-5E94-841D98FA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913" y="0"/>
            <a:ext cx="1462087" cy="507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57891-3901-5C4B-ED31-0371C1690407}"/>
              </a:ext>
            </a:extLst>
          </p:cNvPr>
          <p:cNvSpPr txBox="1"/>
          <p:nvPr/>
        </p:nvSpPr>
        <p:spPr>
          <a:xfrm>
            <a:off x="276225" y="6314003"/>
            <a:ext cx="1177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Olivia </a:t>
            </a:r>
            <a:r>
              <a:rPr lang="en-US" b="1" dirty="0" err="1"/>
              <a:t>Massikini</a:t>
            </a:r>
            <a:r>
              <a:rPr lang="en-US" b="1" dirty="0"/>
              <a:t> – David </a:t>
            </a:r>
            <a:r>
              <a:rPr lang="en-US" b="1" dirty="0" err="1"/>
              <a:t>Loustau</a:t>
            </a:r>
            <a:r>
              <a:rPr lang="en-US" b="1" dirty="0"/>
              <a:t>-Carrere – Alexandre </a:t>
            </a:r>
            <a:r>
              <a:rPr lang="en-US" b="1" dirty="0" err="1"/>
              <a:t>Boulat</a:t>
            </a:r>
            <a:r>
              <a:rPr lang="en-US" b="1" dirty="0"/>
              <a:t>                     						28/07/2023                      25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5D903C-4550-9AEE-DE93-55EB3E3BD341}"/>
              </a:ext>
            </a:extLst>
          </p:cNvPr>
          <p:cNvSpPr txBox="1"/>
          <p:nvPr/>
        </p:nvSpPr>
        <p:spPr>
          <a:xfrm>
            <a:off x="514350" y="171450"/>
            <a:ext cx="10058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u="sng" dirty="0"/>
              <a:t>5)</a:t>
            </a:r>
            <a:r>
              <a:rPr lang="en-US" sz="2500" b="1" u="sng" dirty="0" err="1"/>
              <a:t>Traitement</a:t>
            </a:r>
            <a:r>
              <a:rPr lang="en-US" sz="2500" b="1" u="sng" dirty="0"/>
              <a:t> des </a:t>
            </a:r>
            <a:r>
              <a:rPr lang="en-US" sz="2500" b="1" u="sng" dirty="0" err="1"/>
              <a:t>différentes</a:t>
            </a:r>
            <a:r>
              <a:rPr lang="en-US" sz="2500" b="1" u="sng" dirty="0"/>
              <a:t> </a:t>
            </a:r>
            <a:r>
              <a:rPr lang="en-US" sz="2500" b="1" u="sng" dirty="0" err="1"/>
              <a:t>problématiques</a:t>
            </a:r>
            <a:endParaRPr lang="en-US" sz="25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0A3EB-A403-0203-C4BA-F256EB95D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331456"/>
            <a:ext cx="509588" cy="2725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3AF652-72C6-67DC-31BC-5862FCB06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306" y="651122"/>
            <a:ext cx="6038487" cy="4770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79915C-1C4B-DC7E-A2E7-1C62CB5A2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400" y="1128175"/>
            <a:ext cx="1968174" cy="24765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72AA344A-C746-1EC9-4B67-63CDC56CA928}"/>
              </a:ext>
            </a:extLst>
          </p:cNvPr>
          <p:cNvSpPr/>
          <p:nvPr/>
        </p:nvSpPr>
        <p:spPr>
          <a:xfrm>
            <a:off x="104775" y="1656588"/>
            <a:ext cx="785812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5A1FD6-1AF6-97C4-F814-2962567B5D29}"/>
              </a:ext>
            </a:extLst>
          </p:cNvPr>
          <p:cNvSpPr txBox="1"/>
          <p:nvPr/>
        </p:nvSpPr>
        <p:spPr>
          <a:xfrm>
            <a:off x="881062" y="1656588"/>
            <a:ext cx="717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Mapper : </a:t>
            </a:r>
            <a:r>
              <a:rPr lang="en-US" b="1" dirty="0" err="1"/>
              <a:t>Filtre</a:t>
            </a:r>
            <a:r>
              <a:rPr lang="en-US" b="1" dirty="0"/>
              <a:t> les </a:t>
            </a:r>
            <a:r>
              <a:rPr lang="en-US" b="1" dirty="0" err="1"/>
              <a:t>données</a:t>
            </a:r>
            <a:r>
              <a:rPr lang="en-US" b="1" dirty="0"/>
              <a:t> par </a:t>
            </a:r>
            <a:r>
              <a:rPr lang="en-US" b="1" dirty="0" err="1"/>
              <a:t>Dpt</a:t>
            </a:r>
            <a:r>
              <a:rPr lang="en-US" b="1" dirty="0"/>
              <a:t> </a:t>
            </a:r>
            <a:r>
              <a:rPr lang="en-US" b="1" dirty="0" err="1"/>
              <a:t>puis</a:t>
            </a:r>
            <a:r>
              <a:rPr lang="en-US" b="1" dirty="0"/>
              <a:t> </a:t>
            </a:r>
            <a:r>
              <a:rPr lang="en-US" b="1" dirty="0" err="1"/>
              <a:t>récupère</a:t>
            </a:r>
            <a:r>
              <a:rPr lang="en-US" b="1" dirty="0"/>
              <a:t> ‘</a:t>
            </a:r>
            <a:r>
              <a:rPr lang="en-US" b="1" dirty="0" err="1"/>
              <a:t>qte</a:t>
            </a:r>
            <a:r>
              <a:rPr lang="en-US" b="1" dirty="0"/>
              <a:t>, ‘</a:t>
            </a:r>
            <a:r>
              <a:rPr lang="en-US" b="1" dirty="0" err="1"/>
              <a:t>libobj</a:t>
            </a:r>
            <a:r>
              <a:rPr lang="en-US" b="1" dirty="0"/>
              <a:t>’, ‘</a:t>
            </a:r>
            <a:r>
              <a:rPr lang="en-US" b="1" dirty="0" err="1"/>
              <a:t>Dpt</a:t>
            </a:r>
            <a:r>
              <a:rPr lang="en-US" b="1" dirty="0"/>
              <a:t>’, ‘</a:t>
            </a:r>
            <a:r>
              <a:rPr lang="en-US" b="1" dirty="0" err="1"/>
              <a:t>Année</a:t>
            </a:r>
            <a:r>
              <a:rPr lang="en-US" b="1" dirty="0"/>
              <a:t>’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C988B2-B34A-4894-17F1-8E5EB3A37A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1701" y="2073883"/>
            <a:ext cx="6829424" cy="414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31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1B3826-73F2-D375-5E94-841D98FA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913" y="0"/>
            <a:ext cx="1462087" cy="507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57891-3901-5C4B-ED31-0371C1690407}"/>
              </a:ext>
            </a:extLst>
          </p:cNvPr>
          <p:cNvSpPr txBox="1"/>
          <p:nvPr/>
        </p:nvSpPr>
        <p:spPr>
          <a:xfrm>
            <a:off x="276225" y="6314003"/>
            <a:ext cx="1177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Olivia </a:t>
            </a:r>
            <a:r>
              <a:rPr lang="en-US" b="1" dirty="0" err="1"/>
              <a:t>Massikini</a:t>
            </a:r>
            <a:r>
              <a:rPr lang="en-US" b="1" dirty="0"/>
              <a:t> – David </a:t>
            </a:r>
            <a:r>
              <a:rPr lang="en-US" b="1" dirty="0" err="1"/>
              <a:t>Loustau</a:t>
            </a:r>
            <a:r>
              <a:rPr lang="en-US" b="1" dirty="0"/>
              <a:t>-Carrere – Alexandre </a:t>
            </a:r>
            <a:r>
              <a:rPr lang="en-US" b="1" dirty="0" err="1"/>
              <a:t>Boulat</a:t>
            </a:r>
            <a:r>
              <a:rPr lang="en-US" b="1" dirty="0"/>
              <a:t>                     						28/07/2023                      26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5D903C-4550-9AEE-DE93-55EB3E3BD341}"/>
              </a:ext>
            </a:extLst>
          </p:cNvPr>
          <p:cNvSpPr txBox="1"/>
          <p:nvPr/>
        </p:nvSpPr>
        <p:spPr>
          <a:xfrm>
            <a:off x="514350" y="171450"/>
            <a:ext cx="10058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u="sng" dirty="0"/>
              <a:t>5)</a:t>
            </a:r>
            <a:r>
              <a:rPr lang="en-US" sz="2500" b="1" u="sng" dirty="0" err="1"/>
              <a:t>Traitement</a:t>
            </a:r>
            <a:r>
              <a:rPr lang="en-US" sz="2500" b="1" u="sng" dirty="0"/>
              <a:t> des </a:t>
            </a:r>
            <a:r>
              <a:rPr lang="en-US" sz="2500" b="1" u="sng" dirty="0" err="1"/>
              <a:t>différentes</a:t>
            </a:r>
            <a:r>
              <a:rPr lang="en-US" sz="2500" b="1" u="sng" dirty="0"/>
              <a:t> </a:t>
            </a:r>
            <a:r>
              <a:rPr lang="en-US" sz="2500" b="1" u="sng" dirty="0" err="1"/>
              <a:t>problématiques</a:t>
            </a:r>
            <a:endParaRPr lang="en-US" sz="25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0A3EB-A403-0203-C4BA-F256EB95D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331456"/>
            <a:ext cx="509588" cy="2725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3AF652-72C6-67DC-31BC-5862FCB06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306" y="651122"/>
            <a:ext cx="6038487" cy="4770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79915C-1C4B-DC7E-A2E7-1C62CB5A2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400" y="1128175"/>
            <a:ext cx="1968174" cy="247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94229F-4DC2-3E0F-BC10-BD31438023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251384"/>
            <a:ext cx="4809714" cy="34284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42C879-EBCF-3D74-1D00-3F40BD0044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775134"/>
            <a:ext cx="4705350" cy="476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59C4A3-C5F9-6513-3821-3E25484143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6940" y="2251384"/>
            <a:ext cx="4691706" cy="34500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033C4E-B3F4-8FAE-505F-D7CD23D5E1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6940" y="2097694"/>
            <a:ext cx="3838575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13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1B3826-73F2-D375-5E94-841D98FA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913" y="0"/>
            <a:ext cx="1462087" cy="507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57891-3901-5C4B-ED31-0371C1690407}"/>
              </a:ext>
            </a:extLst>
          </p:cNvPr>
          <p:cNvSpPr txBox="1"/>
          <p:nvPr/>
        </p:nvSpPr>
        <p:spPr>
          <a:xfrm>
            <a:off x="276225" y="6314003"/>
            <a:ext cx="1177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Olivia </a:t>
            </a:r>
            <a:r>
              <a:rPr lang="en-US" b="1" dirty="0" err="1"/>
              <a:t>Massikini</a:t>
            </a:r>
            <a:r>
              <a:rPr lang="en-US" b="1" dirty="0"/>
              <a:t> – David </a:t>
            </a:r>
            <a:r>
              <a:rPr lang="en-US" b="1" dirty="0" err="1"/>
              <a:t>Loustau</a:t>
            </a:r>
            <a:r>
              <a:rPr lang="en-US" b="1" dirty="0"/>
              <a:t>-Carrere – Alexandre </a:t>
            </a:r>
            <a:r>
              <a:rPr lang="en-US" b="1" dirty="0" err="1"/>
              <a:t>Boulat</a:t>
            </a:r>
            <a:r>
              <a:rPr lang="en-US" b="1" dirty="0"/>
              <a:t>                     						28/07/2023                      27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5D903C-4550-9AEE-DE93-55EB3E3BD341}"/>
              </a:ext>
            </a:extLst>
          </p:cNvPr>
          <p:cNvSpPr txBox="1"/>
          <p:nvPr/>
        </p:nvSpPr>
        <p:spPr>
          <a:xfrm>
            <a:off x="514350" y="171450"/>
            <a:ext cx="10058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u="sng" dirty="0"/>
              <a:t>5)</a:t>
            </a:r>
            <a:r>
              <a:rPr lang="en-US" sz="2500" b="1" u="sng" dirty="0" err="1"/>
              <a:t>Traitement</a:t>
            </a:r>
            <a:r>
              <a:rPr lang="en-US" sz="2500" b="1" u="sng" dirty="0"/>
              <a:t> des </a:t>
            </a:r>
            <a:r>
              <a:rPr lang="en-US" sz="2500" b="1" u="sng" dirty="0" err="1"/>
              <a:t>différentes</a:t>
            </a:r>
            <a:r>
              <a:rPr lang="en-US" sz="2500" b="1" u="sng" dirty="0"/>
              <a:t> </a:t>
            </a:r>
            <a:r>
              <a:rPr lang="en-US" sz="2500" b="1" u="sng" dirty="0" err="1"/>
              <a:t>problématiques</a:t>
            </a:r>
            <a:endParaRPr lang="en-US" sz="2500" b="1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33C75A-22F8-E0EC-E4D0-7A6B137CA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7" y="138337"/>
            <a:ext cx="738664" cy="3693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538894-46DA-5F35-0B58-C6CD31EED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975" y="648504"/>
            <a:ext cx="4757738" cy="38179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8C834541-AFDB-2B65-D583-606012C009B8}"/>
              </a:ext>
            </a:extLst>
          </p:cNvPr>
          <p:cNvSpPr/>
          <p:nvPr/>
        </p:nvSpPr>
        <p:spPr>
          <a:xfrm>
            <a:off x="66437" y="1409845"/>
            <a:ext cx="785812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AF71B1-7987-E896-9C77-79D7279137AA}"/>
              </a:ext>
            </a:extLst>
          </p:cNvPr>
          <p:cNvSpPr txBox="1"/>
          <p:nvPr/>
        </p:nvSpPr>
        <p:spPr>
          <a:xfrm>
            <a:off x="848155" y="1409845"/>
            <a:ext cx="543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Mapper : </a:t>
            </a:r>
            <a:r>
              <a:rPr lang="en-US" b="1" dirty="0" err="1"/>
              <a:t>Filtre</a:t>
            </a:r>
            <a:r>
              <a:rPr lang="en-US" b="1" dirty="0"/>
              <a:t> les </a:t>
            </a:r>
            <a:r>
              <a:rPr lang="en-US" b="1" dirty="0" err="1"/>
              <a:t>données</a:t>
            </a:r>
            <a:r>
              <a:rPr lang="en-US" b="1" dirty="0"/>
              <a:t> sur les </a:t>
            </a:r>
            <a:r>
              <a:rPr lang="en-US" b="1" dirty="0" err="1"/>
              <a:t>Années</a:t>
            </a:r>
            <a:r>
              <a:rPr lang="en-US" b="1" dirty="0"/>
              <a:t> </a:t>
            </a:r>
            <a:r>
              <a:rPr lang="en-US" b="1" dirty="0" err="1"/>
              <a:t>puis</a:t>
            </a:r>
            <a:r>
              <a:rPr lang="en-US" b="1" dirty="0"/>
              <a:t> </a:t>
            </a:r>
            <a:r>
              <a:rPr lang="en-US" b="1" dirty="0" err="1"/>
              <a:t>récupère</a:t>
            </a:r>
            <a:r>
              <a:rPr lang="en-US" b="1" dirty="0"/>
              <a:t>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BBBA0EC-BE40-1541-4DBE-064C355F1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742" y="1142073"/>
            <a:ext cx="987297" cy="9770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8A0E64-1F1F-6169-61E1-34AB0A405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0039" y="1217015"/>
            <a:ext cx="987297" cy="7549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AB1391-2974-D853-6153-9A8A546521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43" y="3616622"/>
            <a:ext cx="3790950" cy="1809750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191E52EA-9AFD-0CD2-3EBF-4F2F89043E14}"/>
              </a:ext>
            </a:extLst>
          </p:cNvPr>
          <p:cNvSpPr/>
          <p:nvPr/>
        </p:nvSpPr>
        <p:spPr>
          <a:xfrm>
            <a:off x="62343" y="2171186"/>
            <a:ext cx="785812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990CE5-CE00-E88C-B318-466DE448CC3F}"/>
              </a:ext>
            </a:extLst>
          </p:cNvPr>
          <p:cNvSpPr txBox="1"/>
          <p:nvPr/>
        </p:nvSpPr>
        <p:spPr>
          <a:xfrm>
            <a:off x="848155" y="2150279"/>
            <a:ext cx="543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Plus la </a:t>
            </a:r>
            <a:r>
              <a:rPr lang="en-US" b="1" dirty="0" err="1"/>
              <a:t>commande</a:t>
            </a:r>
            <a:r>
              <a:rPr lang="en-US" b="1" dirty="0"/>
              <a:t> </a:t>
            </a:r>
            <a:r>
              <a:rPr lang="en-US" b="1" dirty="0" err="1"/>
              <a:t>vaut</a:t>
            </a:r>
            <a:r>
              <a:rPr lang="en-US" b="1" dirty="0"/>
              <a:t> de points, </a:t>
            </a:r>
            <a:r>
              <a:rPr lang="en-US" b="1" dirty="0" err="1"/>
              <a:t>meilleure</a:t>
            </a:r>
            <a:r>
              <a:rPr lang="en-US" b="1" dirty="0"/>
              <a:t> </a:t>
            </a:r>
            <a:r>
              <a:rPr lang="en-US" b="1" dirty="0" err="1"/>
              <a:t>elle</a:t>
            </a:r>
            <a:r>
              <a:rPr lang="en-US" b="1" dirty="0"/>
              <a:t> </a:t>
            </a:r>
            <a:r>
              <a:rPr lang="en-US" b="1" dirty="0" err="1"/>
              <a:t>est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2C10D5-C299-943F-BC49-A64D252A9EC1}"/>
              </a:ext>
            </a:extLst>
          </p:cNvPr>
          <p:cNvSpPr txBox="1"/>
          <p:nvPr/>
        </p:nvSpPr>
        <p:spPr>
          <a:xfrm>
            <a:off x="2693149" y="4275614"/>
            <a:ext cx="232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Tri + head(100)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4A6A16-2D55-3E8A-C09B-83C94BA311BC}"/>
              </a:ext>
            </a:extLst>
          </p:cNvPr>
          <p:cNvSpPr txBox="1"/>
          <p:nvPr/>
        </p:nvSpPr>
        <p:spPr>
          <a:xfrm>
            <a:off x="3883795" y="4765320"/>
            <a:ext cx="103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Rename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60F87B1-338A-FD9D-B107-0EF84646A2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6585" y="2420783"/>
            <a:ext cx="5487260" cy="2385765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1A6A0BD-AD5D-E43A-6752-45A2A1E1E695}"/>
              </a:ext>
            </a:extLst>
          </p:cNvPr>
          <p:cNvCxnSpPr/>
          <p:nvPr/>
        </p:nvCxnSpPr>
        <p:spPr>
          <a:xfrm flipV="1">
            <a:off x="2964612" y="3785908"/>
            <a:ext cx="3062514" cy="1464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58D5C0E5-7538-3764-A572-8DF0EA61D8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27205" y="5755888"/>
            <a:ext cx="4695825" cy="228600"/>
          </a:xfrm>
          <a:prstGeom prst="rect">
            <a:avLst/>
          </a:prstGeom>
        </p:spPr>
      </p:pic>
      <p:sp>
        <p:nvSpPr>
          <p:cNvPr id="33" name="Arrow: Right 32">
            <a:extLst>
              <a:ext uri="{FF2B5EF4-FFF2-40B4-BE49-F238E27FC236}">
                <a16:creationId xmlns:a16="http://schemas.microsoft.com/office/drawing/2014/main" id="{69D17378-60AF-E72F-56A0-362F98ACB88D}"/>
              </a:ext>
            </a:extLst>
          </p:cNvPr>
          <p:cNvSpPr/>
          <p:nvPr/>
        </p:nvSpPr>
        <p:spPr>
          <a:xfrm>
            <a:off x="5856585" y="5672751"/>
            <a:ext cx="785812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02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1B3826-73F2-D375-5E94-841D98FA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913" y="0"/>
            <a:ext cx="1462087" cy="507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57891-3901-5C4B-ED31-0371C1690407}"/>
              </a:ext>
            </a:extLst>
          </p:cNvPr>
          <p:cNvSpPr txBox="1"/>
          <p:nvPr/>
        </p:nvSpPr>
        <p:spPr>
          <a:xfrm>
            <a:off x="276225" y="6314003"/>
            <a:ext cx="1177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Olivia </a:t>
            </a:r>
            <a:r>
              <a:rPr lang="en-US" b="1" dirty="0" err="1"/>
              <a:t>Massikini</a:t>
            </a:r>
            <a:r>
              <a:rPr lang="en-US" b="1" dirty="0"/>
              <a:t> – David </a:t>
            </a:r>
            <a:r>
              <a:rPr lang="en-US" b="1" dirty="0" err="1"/>
              <a:t>Loustau</a:t>
            </a:r>
            <a:r>
              <a:rPr lang="en-US" b="1" dirty="0"/>
              <a:t>-Carrere – Alexandre </a:t>
            </a:r>
            <a:r>
              <a:rPr lang="en-US" b="1" dirty="0" err="1"/>
              <a:t>Boulat</a:t>
            </a:r>
            <a:r>
              <a:rPr lang="en-US" b="1" dirty="0"/>
              <a:t>                     						28/07/2023                      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5D903C-4550-9AEE-DE93-55EB3E3BD341}"/>
              </a:ext>
            </a:extLst>
          </p:cNvPr>
          <p:cNvSpPr txBox="1"/>
          <p:nvPr/>
        </p:nvSpPr>
        <p:spPr>
          <a:xfrm>
            <a:off x="514350" y="171450"/>
            <a:ext cx="10058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u="sng" dirty="0"/>
              <a:t>5)</a:t>
            </a:r>
            <a:r>
              <a:rPr lang="en-US" sz="2500" b="1" u="sng" dirty="0" err="1"/>
              <a:t>Traitement</a:t>
            </a:r>
            <a:r>
              <a:rPr lang="en-US" sz="2500" b="1" u="sng" dirty="0"/>
              <a:t> des </a:t>
            </a:r>
            <a:r>
              <a:rPr lang="en-US" sz="2500" b="1" u="sng" dirty="0" err="1"/>
              <a:t>différentes</a:t>
            </a:r>
            <a:r>
              <a:rPr lang="en-US" sz="2500" b="1" u="sng" dirty="0"/>
              <a:t> </a:t>
            </a:r>
            <a:r>
              <a:rPr lang="en-US" sz="2500" b="1" u="sng" dirty="0" err="1"/>
              <a:t>problématiques</a:t>
            </a:r>
            <a:endParaRPr lang="en-US" sz="2500" b="1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33C75A-22F8-E0EC-E4D0-7A6B137CA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7" y="138337"/>
            <a:ext cx="738664" cy="3693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BAFCA0-3CE4-E3FB-0112-1DD8F5168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639" y="623290"/>
            <a:ext cx="4729162" cy="68823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D6B80E9-28BF-3993-1F98-8D82F684C7A6}"/>
              </a:ext>
            </a:extLst>
          </p:cNvPr>
          <p:cNvSpPr/>
          <p:nvPr/>
        </p:nvSpPr>
        <p:spPr>
          <a:xfrm>
            <a:off x="121444" y="1584016"/>
            <a:ext cx="785812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450C2A-0F14-C43D-9A06-7DC60750B39D}"/>
              </a:ext>
            </a:extLst>
          </p:cNvPr>
          <p:cNvSpPr txBox="1"/>
          <p:nvPr/>
        </p:nvSpPr>
        <p:spPr>
          <a:xfrm>
            <a:off x="907256" y="1578700"/>
            <a:ext cx="1116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Nous </a:t>
            </a:r>
            <a:r>
              <a:rPr lang="en-US" b="1" dirty="0" err="1"/>
              <a:t>avons</a:t>
            </a:r>
            <a:r>
              <a:rPr lang="en-US" b="1" dirty="0"/>
              <a:t> </a:t>
            </a:r>
            <a:r>
              <a:rPr lang="en-US" b="1" dirty="0" err="1"/>
              <a:t>choisi</a:t>
            </a:r>
            <a:r>
              <a:rPr lang="en-US" b="1" dirty="0"/>
              <a:t> de faire un </a:t>
            </a:r>
            <a:r>
              <a:rPr lang="en-US" b="1" dirty="0" err="1"/>
              <a:t>seul</a:t>
            </a:r>
            <a:r>
              <a:rPr lang="en-US" b="1" dirty="0"/>
              <a:t> reducer pour le Lot2 : applique un </a:t>
            </a:r>
            <a:r>
              <a:rPr lang="en-US" b="1" dirty="0" err="1"/>
              <a:t>filtre</a:t>
            </a:r>
            <a:r>
              <a:rPr lang="en-US" b="1" dirty="0"/>
              <a:t> ,sur ‘</a:t>
            </a:r>
            <a:r>
              <a:rPr lang="en-US" b="1" dirty="0" err="1"/>
              <a:t>Dpt</a:t>
            </a:r>
            <a:r>
              <a:rPr lang="en-US" b="1" dirty="0"/>
              <a:t>’, ‘</a:t>
            </a:r>
            <a:r>
              <a:rPr lang="en-US" b="1" dirty="0" err="1"/>
              <a:t>timbrecli</a:t>
            </a:r>
            <a:r>
              <a:rPr lang="en-US" b="1" dirty="0"/>
              <a:t>’, sur </a:t>
            </a:r>
            <a:r>
              <a:rPr lang="en-US" b="1" dirty="0" err="1"/>
              <a:t>notre</a:t>
            </a:r>
            <a:r>
              <a:rPr lang="en-US" b="1" dirty="0"/>
              <a:t> DF du point 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A01883-D861-B2F9-4B44-FC67FD9790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4722" y="2711482"/>
            <a:ext cx="8648733" cy="11134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C124203-BB2B-9263-E974-0390386AE1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4314" y="4461414"/>
            <a:ext cx="78295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89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1B3826-73F2-D375-5E94-841D98FA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913" y="0"/>
            <a:ext cx="1462087" cy="507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57891-3901-5C4B-ED31-0371C1690407}"/>
              </a:ext>
            </a:extLst>
          </p:cNvPr>
          <p:cNvSpPr txBox="1"/>
          <p:nvPr/>
        </p:nvSpPr>
        <p:spPr>
          <a:xfrm>
            <a:off x="276225" y="6314003"/>
            <a:ext cx="1177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Olivia </a:t>
            </a:r>
            <a:r>
              <a:rPr lang="en-US" b="1" dirty="0" err="1"/>
              <a:t>Massikini</a:t>
            </a:r>
            <a:r>
              <a:rPr lang="en-US" b="1" dirty="0"/>
              <a:t> – David </a:t>
            </a:r>
            <a:r>
              <a:rPr lang="en-US" b="1" dirty="0" err="1"/>
              <a:t>Loustau</a:t>
            </a:r>
            <a:r>
              <a:rPr lang="en-US" b="1" dirty="0"/>
              <a:t>-Carrere – Alexandre </a:t>
            </a:r>
            <a:r>
              <a:rPr lang="en-US" b="1" dirty="0" err="1"/>
              <a:t>Boulat</a:t>
            </a:r>
            <a:r>
              <a:rPr lang="en-US" b="1" dirty="0"/>
              <a:t>                     						28/07/2023                      29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5D903C-4550-9AEE-DE93-55EB3E3BD341}"/>
              </a:ext>
            </a:extLst>
          </p:cNvPr>
          <p:cNvSpPr txBox="1"/>
          <p:nvPr/>
        </p:nvSpPr>
        <p:spPr>
          <a:xfrm>
            <a:off x="514350" y="171450"/>
            <a:ext cx="10058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u="sng" dirty="0">
                <a:solidFill>
                  <a:schemeClr val="bg1"/>
                </a:solidFill>
              </a:rPr>
              <a:t>5)</a:t>
            </a:r>
            <a:r>
              <a:rPr lang="en-US" sz="2500" b="1" u="sng" dirty="0" err="1">
                <a:solidFill>
                  <a:schemeClr val="bg1"/>
                </a:solidFill>
              </a:rPr>
              <a:t>Traitement</a:t>
            </a:r>
            <a:r>
              <a:rPr lang="en-US" sz="2500" b="1" u="sng" dirty="0">
                <a:solidFill>
                  <a:schemeClr val="bg1"/>
                </a:solidFill>
              </a:rPr>
              <a:t> des </a:t>
            </a:r>
            <a:r>
              <a:rPr lang="en-US" sz="2500" b="1" u="sng" dirty="0" err="1">
                <a:solidFill>
                  <a:schemeClr val="bg1"/>
                </a:solidFill>
              </a:rPr>
              <a:t>différentes</a:t>
            </a:r>
            <a:r>
              <a:rPr lang="en-US" sz="2500" b="1" u="sng" dirty="0">
                <a:solidFill>
                  <a:schemeClr val="bg1"/>
                </a:solidFill>
              </a:rPr>
              <a:t> </a:t>
            </a:r>
            <a:r>
              <a:rPr lang="en-US" sz="2500" b="1" u="sng" dirty="0" err="1">
                <a:solidFill>
                  <a:schemeClr val="bg1"/>
                </a:solidFill>
              </a:rPr>
              <a:t>problématiques</a:t>
            </a:r>
            <a:endParaRPr lang="en-US" sz="2500" b="1" u="sng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33C75A-22F8-E0EC-E4D0-7A6B137CA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7" y="138337"/>
            <a:ext cx="738664" cy="3693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2B27BA-989B-7EF3-4FAB-449379D48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639" y="623290"/>
            <a:ext cx="4729162" cy="6882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5AA120-4F22-AD94-3053-3557CC069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5639" y="1311526"/>
            <a:ext cx="4729162" cy="4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75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1B3826-73F2-D375-5E94-841D98FA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913" y="0"/>
            <a:ext cx="1462087" cy="507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57891-3901-5C4B-ED31-0371C1690407}"/>
              </a:ext>
            </a:extLst>
          </p:cNvPr>
          <p:cNvSpPr txBox="1"/>
          <p:nvPr/>
        </p:nvSpPr>
        <p:spPr>
          <a:xfrm>
            <a:off x="276225" y="6314003"/>
            <a:ext cx="1177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Olivia </a:t>
            </a:r>
            <a:r>
              <a:rPr lang="en-US" b="1" dirty="0" err="1"/>
              <a:t>Massikini</a:t>
            </a:r>
            <a:r>
              <a:rPr lang="en-US" b="1" dirty="0"/>
              <a:t> – David </a:t>
            </a:r>
            <a:r>
              <a:rPr lang="en-US" b="1" dirty="0" err="1"/>
              <a:t>Loustau</a:t>
            </a:r>
            <a:r>
              <a:rPr lang="en-US" b="1" dirty="0"/>
              <a:t>-Carrere – Alexandre </a:t>
            </a:r>
            <a:r>
              <a:rPr lang="en-US" b="1" dirty="0" err="1"/>
              <a:t>Boulat</a:t>
            </a:r>
            <a:r>
              <a:rPr lang="en-US" b="1" dirty="0"/>
              <a:t>                     						28/07/2023                      30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5D903C-4550-9AEE-DE93-55EB3E3BD341}"/>
              </a:ext>
            </a:extLst>
          </p:cNvPr>
          <p:cNvSpPr txBox="1"/>
          <p:nvPr/>
        </p:nvSpPr>
        <p:spPr>
          <a:xfrm>
            <a:off x="514350" y="171450"/>
            <a:ext cx="10058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u="sng" dirty="0"/>
              <a:t>6) </a:t>
            </a:r>
            <a:r>
              <a:rPr lang="en-US" sz="2500" b="1" u="sng" dirty="0" err="1"/>
              <a:t>Intégration</a:t>
            </a:r>
            <a:r>
              <a:rPr lang="en-US" sz="2500" b="1" u="sng" dirty="0"/>
              <a:t> dans HBase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1C858-97A4-A49C-8698-2478A117E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275" y="746743"/>
            <a:ext cx="5943600" cy="508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9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1B3826-73F2-D375-5E94-841D98FA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913" y="0"/>
            <a:ext cx="1462087" cy="507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57891-3901-5C4B-ED31-0371C1690407}"/>
              </a:ext>
            </a:extLst>
          </p:cNvPr>
          <p:cNvSpPr txBox="1"/>
          <p:nvPr/>
        </p:nvSpPr>
        <p:spPr>
          <a:xfrm>
            <a:off x="276225" y="6314003"/>
            <a:ext cx="1177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Olivia </a:t>
            </a:r>
            <a:r>
              <a:rPr lang="en-US" b="1" dirty="0" err="1"/>
              <a:t>Massikini</a:t>
            </a:r>
            <a:r>
              <a:rPr lang="en-US" b="1" dirty="0"/>
              <a:t> – David </a:t>
            </a:r>
            <a:r>
              <a:rPr lang="en-US" b="1" dirty="0" err="1"/>
              <a:t>Loustau</a:t>
            </a:r>
            <a:r>
              <a:rPr lang="en-US" b="1" dirty="0"/>
              <a:t>-Carrere – Alexandre </a:t>
            </a:r>
            <a:r>
              <a:rPr lang="en-US" b="1" dirty="0" err="1"/>
              <a:t>Boulat</a:t>
            </a:r>
            <a:r>
              <a:rPr lang="en-US" b="1" dirty="0"/>
              <a:t>                     						28/07/2023                      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C32D07-8A94-515A-F506-FF0896F6F41F}"/>
              </a:ext>
            </a:extLst>
          </p:cNvPr>
          <p:cNvSpPr txBox="1"/>
          <p:nvPr/>
        </p:nvSpPr>
        <p:spPr>
          <a:xfrm>
            <a:off x="785812" y="133792"/>
            <a:ext cx="10058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u="sng" dirty="0"/>
              <a:t>Cahier des charges initial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F62B21A-4A3B-08ED-5606-C68DB11070F6}"/>
              </a:ext>
            </a:extLst>
          </p:cNvPr>
          <p:cNvSpPr/>
          <p:nvPr/>
        </p:nvSpPr>
        <p:spPr>
          <a:xfrm>
            <a:off x="180975" y="1356627"/>
            <a:ext cx="785812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62559-31A6-0B51-CB1E-38483D998A41}"/>
              </a:ext>
            </a:extLst>
          </p:cNvPr>
          <p:cNvSpPr txBox="1"/>
          <p:nvPr/>
        </p:nvSpPr>
        <p:spPr>
          <a:xfrm>
            <a:off x="1082135" y="1305847"/>
            <a:ext cx="9465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Lots </a:t>
            </a:r>
            <a:r>
              <a:rPr lang="en-US" sz="2000" b="1" dirty="0" err="1"/>
              <a:t>d’indicateurs</a:t>
            </a:r>
            <a:r>
              <a:rPr lang="en-US" sz="2000" b="1" dirty="0"/>
              <a:t> que le client </a:t>
            </a:r>
            <a:r>
              <a:rPr lang="en-US" sz="2000" b="1" dirty="0" err="1"/>
              <a:t>aimerait</a:t>
            </a:r>
            <a:r>
              <a:rPr lang="en-US" sz="2000" b="1" dirty="0"/>
              <a:t> </a:t>
            </a:r>
            <a:r>
              <a:rPr lang="en-US" sz="2000" b="1" dirty="0" err="1"/>
              <a:t>visualiser</a:t>
            </a:r>
            <a:endParaRPr lang="en-US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795F2-07D1-8209-4FA4-39FDD32B4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460" y="2070882"/>
            <a:ext cx="1109663" cy="7212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6BB852-F878-18EB-A3A0-D54D23EBA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683431"/>
            <a:ext cx="5705742" cy="17742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0965F0-D448-A2EC-72AA-8490CEF44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872" y="4457700"/>
            <a:ext cx="1652588" cy="2733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D3A92B-969B-CAA6-E97B-E9D420F3E6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6050" y="2163224"/>
            <a:ext cx="1127414" cy="5905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DB3D1A-9CD6-1D9F-6D49-12DF34886B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9809" y="2752075"/>
            <a:ext cx="6330139" cy="187612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81BB06-F38E-7AD1-F37F-9E58E0637152}"/>
              </a:ext>
            </a:extLst>
          </p:cNvPr>
          <p:cNvCxnSpPr>
            <a:cxnSpLocks/>
          </p:cNvCxnSpPr>
          <p:nvPr/>
        </p:nvCxnSpPr>
        <p:spPr>
          <a:xfrm>
            <a:off x="5798370" y="2193789"/>
            <a:ext cx="0" cy="2753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527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1B3826-73F2-D375-5E94-841D98FA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913" y="0"/>
            <a:ext cx="1462087" cy="507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57891-3901-5C4B-ED31-0371C1690407}"/>
              </a:ext>
            </a:extLst>
          </p:cNvPr>
          <p:cNvSpPr txBox="1"/>
          <p:nvPr/>
        </p:nvSpPr>
        <p:spPr>
          <a:xfrm>
            <a:off x="276225" y="6314003"/>
            <a:ext cx="1177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Olivia </a:t>
            </a:r>
            <a:r>
              <a:rPr lang="en-US" b="1" dirty="0" err="1"/>
              <a:t>Massikini</a:t>
            </a:r>
            <a:r>
              <a:rPr lang="en-US" b="1" dirty="0"/>
              <a:t> – David </a:t>
            </a:r>
            <a:r>
              <a:rPr lang="en-US" b="1" dirty="0" err="1"/>
              <a:t>Loustau</a:t>
            </a:r>
            <a:r>
              <a:rPr lang="en-US" b="1" dirty="0"/>
              <a:t>-Carrere – Alexandre </a:t>
            </a:r>
            <a:r>
              <a:rPr lang="en-US" b="1" dirty="0" err="1"/>
              <a:t>Boulat</a:t>
            </a:r>
            <a:r>
              <a:rPr lang="en-US" b="1" dirty="0"/>
              <a:t>                     						28/07/2023                      30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5D903C-4550-9AEE-DE93-55EB3E3BD341}"/>
              </a:ext>
            </a:extLst>
          </p:cNvPr>
          <p:cNvSpPr txBox="1"/>
          <p:nvPr/>
        </p:nvSpPr>
        <p:spPr>
          <a:xfrm>
            <a:off x="514350" y="171450"/>
            <a:ext cx="10058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u="sng" dirty="0"/>
              <a:t>6) </a:t>
            </a:r>
            <a:r>
              <a:rPr lang="en-US" sz="2500" b="1" u="sng" dirty="0" err="1"/>
              <a:t>Intégration</a:t>
            </a:r>
            <a:r>
              <a:rPr lang="en-US" sz="2500" b="1" u="sng" dirty="0"/>
              <a:t> dans HBase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1B44C-D50F-E18E-03AA-E8082CF64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5" y="861096"/>
            <a:ext cx="6173714" cy="525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56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1B3826-73F2-D375-5E94-841D98FA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913" y="0"/>
            <a:ext cx="1462087" cy="507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57891-3901-5C4B-ED31-0371C1690407}"/>
              </a:ext>
            </a:extLst>
          </p:cNvPr>
          <p:cNvSpPr txBox="1"/>
          <p:nvPr/>
        </p:nvSpPr>
        <p:spPr>
          <a:xfrm>
            <a:off x="276225" y="6314003"/>
            <a:ext cx="1177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Olivia </a:t>
            </a:r>
            <a:r>
              <a:rPr lang="en-US" b="1" dirty="0" err="1"/>
              <a:t>Massikini</a:t>
            </a:r>
            <a:r>
              <a:rPr lang="en-US" b="1" dirty="0"/>
              <a:t> – David </a:t>
            </a:r>
            <a:r>
              <a:rPr lang="en-US" b="1" dirty="0" err="1"/>
              <a:t>Loustau</a:t>
            </a:r>
            <a:r>
              <a:rPr lang="en-US" b="1" dirty="0"/>
              <a:t>-Carrere – Alexandre </a:t>
            </a:r>
            <a:r>
              <a:rPr lang="en-US" b="1" dirty="0" err="1"/>
              <a:t>Boulat</a:t>
            </a:r>
            <a:r>
              <a:rPr lang="en-US" b="1" dirty="0"/>
              <a:t>                     						28/07/2023                      30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5D903C-4550-9AEE-DE93-55EB3E3BD341}"/>
              </a:ext>
            </a:extLst>
          </p:cNvPr>
          <p:cNvSpPr txBox="1"/>
          <p:nvPr/>
        </p:nvSpPr>
        <p:spPr>
          <a:xfrm>
            <a:off x="514350" y="171450"/>
            <a:ext cx="10058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u="sng" dirty="0"/>
              <a:t>6) </a:t>
            </a:r>
            <a:r>
              <a:rPr lang="en-US" sz="2500" b="1" u="sng" dirty="0" err="1"/>
              <a:t>Intégration</a:t>
            </a:r>
            <a:r>
              <a:rPr lang="en-US" sz="2500" b="1" u="sng" dirty="0"/>
              <a:t> dans HDFS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1C6ACF-041E-D14D-6532-6EA8D50A6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" y="1443037"/>
            <a:ext cx="119157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3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1B3826-73F2-D375-5E94-841D98FA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913" y="0"/>
            <a:ext cx="1462087" cy="507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57891-3901-5C4B-ED31-0371C1690407}"/>
              </a:ext>
            </a:extLst>
          </p:cNvPr>
          <p:cNvSpPr txBox="1"/>
          <p:nvPr/>
        </p:nvSpPr>
        <p:spPr>
          <a:xfrm>
            <a:off x="276225" y="6314003"/>
            <a:ext cx="1177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Olivia </a:t>
            </a:r>
            <a:r>
              <a:rPr lang="en-US" b="1" dirty="0" err="1"/>
              <a:t>Massikini</a:t>
            </a:r>
            <a:r>
              <a:rPr lang="en-US" b="1" dirty="0"/>
              <a:t> – David </a:t>
            </a:r>
            <a:r>
              <a:rPr lang="en-US" b="1" dirty="0" err="1"/>
              <a:t>Loustau</a:t>
            </a:r>
            <a:r>
              <a:rPr lang="en-US" b="1" dirty="0"/>
              <a:t>-Carrere – Alexandre </a:t>
            </a:r>
            <a:r>
              <a:rPr lang="en-US" b="1" dirty="0" err="1"/>
              <a:t>Boulat</a:t>
            </a:r>
            <a:r>
              <a:rPr lang="en-US" b="1" dirty="0"/>
              <a:t>                     						28/07/2023                      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A72834-D21D-87B3-69E4-38A75DEB280E}"/>
              </a:ext>
            </a:extLst>
          </p:cNvPr>
          <p:cNvSpPr txBox="1"/>
          <p:nvPr/>
        </p:nvSpPr>
        <p:spPr>
          <a:xfrm>
            <a:off x="671513" y="109659"/>
            <a:ext cx="10058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u="sng" dirty="0"/>
              <a:t>Cahier des charges initial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423AAD-7B18-E623-B315-926A8F286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901181"/>
            <a:ext cx="838201" cy="498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E81C2E-4474-C6B2-DC76-4D72B80CA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787" y="1399571"/>
            <a:ext cx="6177852" cy="100441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5D303F-E123-AEDA-D000-B32B925523F3}"/>
              </a:ext>
            </a:extLst>
          </p:cNvPr>
          <p:cNvCxnSpPr/>
          <p:nvPr/>
        </p:nvCxnSpPr>
        <p:spPr>
          <a:xfrm>
            <a:off x="276225" y="2857500"/>
            <a:ext cx="11468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2D5E70E-58D8-B8E5-A63B-18CA5B60EA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120" y="3329451"/>
            <a:ext cx="10224393" cy="840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24ED5D-A9F6-CD81-A25A-36A2A7AE41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582" y="4169483"/>
            <a:ext cx="950802" cy="56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5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1B3826-73F2-D375-5E94-841D98FA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913" y="0"/>
            <a:ext cx="1462087" cy="507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57891-3901-5C4B-ED31-0371C1690407}"/>
              </a:ext>
            </a:extLst>
          </p:cNvPr>
          <p:cNvSpPr txBox="1"/>
          <p:nvPr/>
        </p:nvSpPr>
        <p:spPr>
          <a:xfrm>
            <a:off x="276225" y="6314003"/>
            <a:ext cx="1177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Olivia </a:t>
            </a:r>
            <a:r>
              <a:rPr lang="en-US" b="1" dirty="0" err="1"/>
              <a:t>Massikini</a:t>
            </a:r>
            <a:r>
              <a:rPr lang="en-US" b="1" dirty="0"/>
              <a:t> – David </a:t>
            </a:r>
            <a:r>
              <a:rPr lang="en-US" b="1" dirty="0" err="1"/>
              <a:t>Loustau</a:t>
            </a:r>
            <a:r>
              <a:rPr lang="en-US" b="1" dirty="0"/>
              <a:t>-Carrere – Alexandre </a:t>
            </a:r>
            <a:r>
              <a:rPr lang="en-US" b="1" dirty="0" err="1"/>
              <a:t>Boulat</a:t>
            </a:r>
            <a:r>
              <a:rPr lang="en-US" b="1" dirty="0"/>
              <a:t>                     						28/07/2023                      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C32D07-8A94-515A-F506-FF0896F6F41F}"/>
              </a:ext>
            </a:extLst>
          </p:cNvPr>
          <p:cNvSpPr txBox="1"/>
          <p:nvPr/>
        </p:nvSpPr>
        <p:spPr>
          <a:xfrm>
            <a:off x="514350" y="171450"/>
            <a:ext cx="10058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u="sng" dirty="0"/>
              <a:t>Plan de la </a:t>
            </a:r>
            <a:r>
              <a:rPr lang="en-US" sz="2500" b="1" u="sng" dirty="0" err="1"/>
              <a:t>présentation</a:t>
            </a:r>
            <a:endParaRPr lang="en-US" sz="25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EC55BE-4A7A-2B87-63E5-F17FF90A7022}"/>
              </a:ext>
            </a:extLst>
          </p:cNvPr>
          <p:cNvSpPr txBox="1"/>
          <p:nvPr/>
        </p:nvSpPr>
        <p:spPr>
          <a:xfrm>
            <a:off x="216694" y="842963"/>
            <a:ext cx="11772900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			</a:t>
            </a:r>
          </a:p>
          <a:p>
            <a:r>
              <a:rPr lang="en-US" sz="2500" b="1" dirty="0"/>
              <a:t>		1) </a:t>
            </a:r>
            <a:r>
              <a:rPr lang="en-US" sz="2500" b="1" dirty="0" err="1"/>
              <a:t>Méthodologie</a:t>
            </a:r>
            <a:r>
              <a:rPr lang="en-US" sz="2500" b="1" dirty="0"/>
              <a:t> </a:t>
            </a:r>
            <a:r>
              <a:rPr lang="en-US" sz="2500" b="1" dirty="0" err="1"/>
              <a:t>d’équipe</a:t>
            </a:r>
            <a:endParaRPr lang="en-US" sz="2500" b="1" dirty="0"/>
          </a:p>
          <a:p>
            <a:endParaRPr lang="en-US" sz="2500" b="1" dirty="0"/>
          </a:p>
          <a:p>
            <a:r>
              <a:rPr lang="en-US" sz="2500" b="1" dirty="0"/>
              <a:t>		2) La </a:t>
            </a:r>
            <a:r>
              <a:rPr lang="en-US" sz="2500" b="1" dirty="0" err="1"/>
              <a:t>collecte</a:t>
            </a:r>
            <a:r>
              <a:rPr lang="en-US" sz="2500" b="1" dirty="0"/>
              <a:t> des </a:t>
            </a:r>
            <a:r>
              <a:rPr lang="en-US" sz="2500" b="1" dirty="0" err="1"/>
              <a:t>données</a:t>
            </a:r>
            <a:endParaRPr lang="en-US" sz="2500" b="1" dirty="0"/>
          </a:p>
          <a:p>
            <a:endParaRPr lang="en-US" sz="2500" b="1" dirty="0"/>
          </a:p>
          <a:p>
            <a:r>
              <a:rPr lang="en-US" sz="2500" b="1" dirty="0"/>
              <a:t>		3) </a:t>
            </a:r>
            <a:r>
              <a:rPr lang="en-US" sz="2500" b="1" dirty="0" err="1"/>
              <a:t>Analyse</a:t>
            </a:r>
            <a:r>
              <a:rPr lang="en-US" sz="2500" b="1" dirty="0"/>
              <a:t> </a:t>
            </a:r>
            <a:r>
              <a:rPr lang="en-US" sz="2500" b="1" dirty="0" err="1"/>
              <a:t>exploratoire</a:t>
            </a:r>
            <a:endParaRPr lang="en-US" sz="2500" b="1" dirty="0"/>
          </a:p>
          <a:p>
            <a:endParaRPr lang="en-US" sz="2500" b="1" dirty="0"/>
          </a:p>
          <a:p>
            <a:r>
              <a:rPr lang="en-US" sz="2500" b="1" dirty="0"/>
              <a:t>		4) </a:t>
            </a:r>
            <a:r>
              <a:rPr lang="en-US" sz="2500" b="1" dirty="0" err="1"/>
              <a:t>Nettoyage</a:t>
            </a:r>
            <a:r>
              <a:rPr lang="en-US" sz="2500" b="1" dirty="0"/>
              <a:t> du jeu de </a:t>
            </a:r>
            <a:r>
              <a:rPr lang="en-US" sz="2500" b="1" dirty="0" err="1"/>
              <a:t>données</a:t>
            </a:r>
            <a:endParaRPr lang="en-US" sz="2500" b="1" dirty="0"/>
          </a:p>
          <a:p>
            <a:endParaRPr lang="en-US" sz="2500" b="1" dirty="0"/>
          </a:p>
          <a:p>
            <a:r>
              <a:rPr lang="en-US" sz="2500" b="1" dirty="0"/>
              <a:t>		5) </a:t>
            </a:r>
            <a:r>
              <a:rPr lang="en-US" sz="2500" b="1" dirty="0" err="1"/>
              <a:t>Traitement</a:t>
            </a:r>
            <a:r>
              <a:rPr lang="en-US" sz="2500" b="1" dirty="0"/>
              <a:t> des </a:t>
            </a:r>
            <a:r>
              <a:rPr lang="en-US" sz="2500" b="1" dirty="0" err="1"/>
              <a:t>différentes</a:t>
            </a:r>
            <a:r>
              <a:rPr lang="en-US" sz="2500" b="1" dirty="0"/>
              <a:t> </a:t>
            </a:r>
            <a:r>
              <a:rPr lang="en-US" sz="2500" b="1" dirty="0" err="1"/>
              <a:t>problématiques</a:t>
            </a:r>
            <a:endParaRPr lang="en-US" sz="2500" b="1" dirty="0"/>
          </a:p>
          <a:p>
            <a:endParaRPr lang="en-US" sz="2500" b="1" dirty="0"/>
          </a:p>
          <a:p>
            <a:r>
              <a:rPr lang="en-US" sz="2500" b="1" dirty="0"/>
              <a:t>		6) </a:t>
            </a:r>
            <a:r>
              <a:rPr lang="en-US" sz="2500" b="1" dirty="0" err="1"/>
              <a:t>Intégration</a:t>
            </a:r>
            <a:r>
              <a:rPr lang="en-US" sz="2500" b="1" dirty="0"/>
              <a:t> dans HBase</a:t>
            </a:r>
          </a:p>
        </p:txBody>
      </p:sp>
    </p:spTree>
    <p:extLst>
      <p:ext uri="{BB962C8B-B14F-4D97-AF65-F5344CB8AC3E}">
        <p14:creationId xmlns:p14="http://schemas.microsoft.com/office/powerpoint/2010/main" val="408645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1B3826-73F2-D375-5E94-841D98FA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913" y="0"/>
            <a:ext cx="1462087" cy="507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57891-3901-5C4B-ED31-0371C1690407}"/>
              </a:ext>
            </a:extLst>
          </p:cNvPr>
          <p:cNvSpPr txBox="1"/>
          <p:nvPr/>
        </p:nvSpPr>
        <p:spPr>
          <a:xfrm>
            <a:off x="276225" y="6314003"/>
            <a:ext cx="1177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Olivia </a:t>
            </a:r>
            <a:r>
              <a:rPr lang="en-US" b="1" dirty="0" err="1"/>
              <a:t>Massikini</a:t>
            </a:r>
            <a:r>
              <a:rPr lang="en-US" b="1" dirty="0"/>
              <a:t> – David </a:t>
            </a:r>
            <a:r>
              <a:rPr lang="en-US" b="1" dirty="0" err="1"/>
              <a:t>Loustau</a:t>
            </a:r>
            <a:r>
              <a:rPr lang="en-US" b="1" dirty="0"/>
              <a:t>-Carrere – Alexandre </a:t>
            </a:r>
            <a:r>
              <a:rPr lang="en-US" b="1" dirty="0" err="1"/>
              <a:t>Boulat</a:t>
            </a:r>
            <a:r>
              <a:rPr lang="en-US" b="1" dirty="0"/>
              <a:t>                     						28/07/2023                       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C32D07-8A94-515A-F506-FF0896F6F41F}"/>
              </a:ext>
            </a:extLst>
          </p:cNvPr>
          <p:cNvSpPr txBox="1"/>
          <p:nvPr/>
        </p:nvSpPr>
        <p:spPr>
          <a:xfrm>
            <a:off x="514350" y="171450"/>
            <a:ext cx="10058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u="sng" dirty="0"/>
              <a:t>1) </a:t>
            </a:r>
            <a:r>
              <a:rPr lang="en-US" sz="2500" b="1" u="sng" dirty="0" err="1"/>
              <a:t>Méthodologie</a:t>
            </a:r>
            <a:r>
              <a:rPr lang="en-US" sz="2500" b="1" u="sng" dirty="0"/>
              <a:t> </a:t>
            </a:r>
            <a:r>
              <a:rPr lang="en-US" sz="2500" b="1" u="sng" dirty="0" err="1"/>
              <a:t>d’équipe</a:t>
            </a:r>
            <a:endParaRPr lang="en-US" sz="2500" b="1" u="sng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D3C9250-3472-AAEA-EC88-ACCC85BF8700}"/>
              </a:ext>
            </a:extLst>
          </p:cNvPr>
          <p:cNvSpPr/>
          <p:nvPr/>
        </p:nvSpPr>
        <p:spPr>
          <a:xfrm>
            <a:off x="121444" y="1489308"/>
            <a:ext cx="785812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B6C97D-3081-C58F-3A65-E3E68A2D1CE0}"/>
              </a:ext>
            </a:extLst>
          </p:cNvPr>
          <p:cNvSpPr txBox="1"/>
          <p:nvPr/>
        </p:nvSpPr>
        <p:spPr>
          <a:xfrm>
            <a:off x="1106996" y="1396975"/>
            <a:ext cx="34792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/>
              <a:t>Agilité</a:t>
            </a:r>
            <a:r>
              <a:rPr lang="en-US" sz="2500" b="1" dirty="0"/>
              <a:t> : Kanban </a:t>
            </a:r>
            <a:r>
              <a:rPr lang="en-US" sz="2500" b="1" dirty="0" err="1"/>
              <a:t>tweaké</a:t>
            </a:r>
            <a:endParaRPr lang="en-US" sz="2500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2F36647-E566-A4DD-E351-166EBE205749}"/>
              </a:ext>
            </a:extLst>
          </p:cNvPr>
          <p:cNvSpPr/>
          <p:nvPr/>
        </p:nvSpPr>
        <p:spPr>
          <a:xfrm>
            <a:off x="121444" y="2856838"/>
            <a:ext cx="785812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C79A4-3DA3-8F09-FDEF-623387BE1B3A}"/>
              </a:ext>
            </a:extLst>
          </p:cNvPr>
          <p:cNvSpPr txBox="1"/>
          <p:nvPr/>
        </p:nvSpPr>
        <p:spPr>
          <a:xfrm>
            <a:off x="1106996" y="2764505"/>
            <a:ext cx="29363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Sprints </a:t>
            </a:r>
            <a:r>
              <a:rPr lang="en-US" sz="2500" b="1" dirty="0" err="1"/>
              <a:t>quotidiens</a:t>
            </a:r>
            <a:endParaRPr lang="en-US" sz="2500" b="1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338FF1F-09F7-5928-0D89-7B1830800DF7}"/>
              </a:ext>
            </a:extLst>
          </p:cNvPr>
          <p:cNvSpPr/>
          <p:nvPr/>
        </p:nvSpPr>
        <p:spPr>
          <a:xfrm>
            <a:off x="121444" y="4224368"/>
            <a:ext cx="785812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687342-3874-E723-120E-FE05D16D18D4}"/>
              </a:ext>
            </a:extLst>
          </p:cNvPr>
          <p:cNvSpPr txBox="1"/>
          <p:nvPr/>
        </p:nvSpPr>
        <p:spPr>
          <a:xfrm>
            <a:off x="1106996" y="4162456"/>
            <a:ext cx="48508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/>
              <a:t>Echange</a:t>
            </a:r>
            <a:r>
              <a:rPr lang="en-US" sz="2500" b="1" dirty="0"/>
              <a:t> </a:t>
            </a:r>
            <a:r>
              <a:rPr lang="en-US" sz="2500" b="1" dirty="0" err="1"/>
              <a:t>quotidien</a:t>
            </a:r>
            <a:r>
              <a:rPr lang="en-US" sz="2500" b="1" dirty="0"/>
              <a:t> avec </a:t>
            </a:r>
            <a:r>
              <a:rPr lang="en-US" sz="2500" b="1" dirty="0" err="1"/>
              <a:t>notre</a:t>
            </a:r>
            <a:r>
              <a:rPr lang="en-US" sz="2500" b="1" dirty="0"/>
              <a:t> client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7D6BE7-19BB-F833-A7C7-1C62277F8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347" y="1567138"/>
            <a:ext cx="6022778" cy="287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3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1B3826-73F2-D375-5E94-841D98FA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913" y="0"/>
            <a:ext cx="1462087" cy="507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57891-3901-5C4B-ED31-0371C1690407}"/>
              </a:ext>
            </a:extLst>
          </p:cNvPr>
          <p:cNvSpPr txBox="1"/>
          <p:nvPr/>
        </p:nvSpPr>
        <p:spPr>
          <a:xfrm>
            <a:off x="276225" y="6314003"/>
            <a:ext cx="1177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Olivia </a:t>
            </a:r>
            <a:r>
              <a:rPr lang="en-US" b="1" dirty="0" err="1"/>
              <a:t>Massikini</a:t>
            </a:r>
            <a:r>
              <a:rPr lang="en-US" b="1" dirty="0"/>
              <a:t> – David </a:t>
            </a:r>
            <a:r>
              <a:rPr lang="en-US" b="1" dirty="0" err="1"/>
              <a:t>Loustau</a:t>
            </a:r>
            <a:r>
              <a:rPr lang="en-US" b="1" dirty="0"/>
              <a:t>-Carrere – Alexandre </a:t>
            </a:r>
            <a:r>
              <a:rPr lang="en-US" b="1" dirty="0" err="1"/>
              <a:t>Boulat</a:t>
            </a:r>
            <a:r>
              <a:rPr lang="en-US" b="1" dirty="0"/>
              <a:t>                     						28/07/2023                       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C32D07-8A94-515A-F506-FF0896F6F41F}"/>
              </a:ext>
            </a:extLst>
          </p:cNvPr>
          <p:cNvSpPr txBox="1"/>
          <p:nvPr/>
        </p:nvSpPr>
        <p:spPr>
          <a:xfrm>
            <a:off x="514350" y="171450"/>
            <a:ext cx="10058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u="sng" dirty="0"/>
              <a:t>2) La </a:t>
            </a:r>
            <a:r>
              <a:rPr lang="en-US" sz="2500" b="1" u="sng" dirty="0" err="1"/>
              <a:t>collecte</a:t>
            </a:r>
            <a:r>
              <a:rPr lang="en-US" sz="2500" b="1" u="sng" dirty="0"/>
              <a:t> des </a:t>
            </a:r>
            <a:r>
              <a:rPr lang="en-US" sz="2500" b="1" u="sng" dirty="0" err="1"/>
              <a:t>données</a:t>
            </a:r>
            <a:endParaRPr lang="en-US" sz="2500" b="1" u="sng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2E10ADB-4A25-18B2-4A56-5C961C45BF95}"/>
              </a:ext>
            </a:extLst>
          </p:cNvPr>
          <p:cNvSpPr/>
          <p:nvPr/>
        </p:nvSpPr>
        <p:spPr>
          <a:xfrm>
            <a:off x="121444" y="1489308"/>
            <a:ext cx="785812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AC24067-C7CC-9A77-A9AA-88C5F6822A3A}"/>
              </a:ext>
            </a:extLst>
          </p:cNvPr>
          <p:cNvSpPr/>
          <p:nvPr/>
        </p:nvSpPr>
        <p:spPr>
          <a:xfrm>
            <a:off x="121444" y="4407052"/>
            <a:ext cx="785812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7529A00-DC1A-2116-E9D3-097D5343CF66}"/>
              </a:ext>
            </a:extLst>
          </p:cNvPr>
          <p:cNvSpPr/>
          <p:nvPr/>
        </p:nvSpPr>
        <p:spPr>
          <a:xfrm>
            <a:off x="121444" y="3041504"/>
            <a:ext cx="785812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10EB7D-8E65-DEA7-48E3-74A4EFFFE9CC}"/>
              </a:ext>
            </a:extLst>
          </p:cNvPr>
          <p:cNvSpPr txBox="1"/>
          <p:nvPr/>
        </p:nvSpPr>
        <p:spPr>
          <a:xfrm>
            <a:off x="1106996" y="1457042"/>
            <a:ext cx="335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Fichier</a:t>
            </a:r>
            <a:r>
              <a:rPr lang="en-US" sz="2000" b="1" dirty="0"/>
              <a:t> .csv </a:t>
            </a:r>
            <a:r>
              <a:rPr lang="en-US" sz="2000" b="1" dirty="0" err="1"/>
              <a:t>donné</a:t>
            </a:r>
            <a:r>
              <a:rPr lang="en-US" sz="2000" b="1" dirty="0"/>
              <a:t> par le client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D77E09-6249-B6FA-3245-3D72656D6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344" y="1418570"/>
            <a:ext cx="1658331" cy="4770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84C554C-5505-A547-F8A1-3485AE16043D}"/>
              </a:ext>
            </a:extLst>
          </p:cNvPr>
          <p:cNvSpPr txBox="1"/>
          <p:nvPr/>
        </p:nvSpPr>
        <p:spPr>
          <a:xfrm>
            <a:off x="1069180" y="3010726"/>
            <a:ext cx="4817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Relatif</a:t>
            </a:r>
            <a:r>
              <a:rPr lang="en-US" sz="2000" b="1" dirty="0"/>
              <a:t> à un </a:t>
            </a:r>
            <a:r>
              <a:rPr lang="en-US" sz="2000" b="1" dirty="0" err="1"/>
              <a:t>système</a:t>
            </a:r>
            <a:r>
              <a:rPr lang="en-US" sz="2000" b="1" dirty="0"/>
              <a:t> de </a:t>
            </a:r>
            <a:r>
              <a:rPr lang="en-US" sz="2000" b="1" dirty="0" err="1"/>
              <a:t>fidélisation</a:t>
            </a:r>
            <a:r>
              <a:rPr lang="en-US" sz="2000" b="1" dirty="0"/>
              <a:t> des clients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71C377-3F08-D529-10C7-F8E2FB064143}"/>
              </a:ext>
            </a:extLst>
          </p:cNvPr>
          <p:cNvSpPr txBox="1"/>
          <p:nvPr/>
        </p:nvSpPr>
        <p:spPr>
          <a:xfrm>
            <a:off x="1069179" y="4407052"/>
            <a:ext cx="4817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Commandes</a:t>
            </a:r>
            <a:r>
              <a:rPr lang="en-US" sz="2000" b="1" dirty="0"/>
              <a:t> </a:t>
            </a:r>
            <a:r>
              <a:rPr lang="en-US" sz="2000" b="1" dirty="0" err="1"/>
              <a:t>d’objets</a:t>
            </a:r>
            <a:r>
              <a:rPr lang="en-US" sz="2000" b="1" dirty="0"/>
              <a:t> de type “Goodies”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34162C-F63E-1F00-922A-AE6B609AC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475" y="2654959"/>
            <a:ext cx="4976980" cy="165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85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1B3826-73F2-D375-5E94-841D98FA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913" y="0"/>
            <a:ext cx="1462087" cy="507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57891-3901-5C4B-ED31-0371C1690407}"/>
              </a:ext>
            </a:extLst>
          </p:cNvPr>
          <p:cNvSpPr txBox="1"/>
          <p:nvPr/>
        </p:nvSpPr>
        <p:spPr>
          <a:xfrm>
            <a:off x="276225" y="6314003"/>
            <a:ext cx="1177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Olivia </a:t>
            </a:r>
            <a:r>
              <a:rPr lang="en-US" b="1" dirty="0" err="1"/>
              <a:t>Massikini</a:t>
            </a:r>
            <a:r>
              <a:rPr lang="en-US" b="1" dirty="0"/>
              <a:t> – David </a:t>
            </a:r>
            <a:r>
              <a:rPr lang="en-US" b="1" dirty="0" err="1"/>
              <a:t>Loustau</a:t>
            </a:r>
            <a:r>
              <a:rPr lang="en-US" b="1" dirty="0"/>
              <a:t>-Carrere – Alexandre </a:t>
            </a:r>
            <a:r>
              <a:rPr lang="en-US" b="1" dirty="0" err="1"/>
              <a:t>Boulat</a:t>
            </a:r>
            <a:r>
              <a:rPr lang="en-US" b="1" dirty="0"/>
              <a:t>                     						                                             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C32D07-8A94-515A-F506-FF0896F6F41F}"/>
              </a:ext>
            </a:extLst>
          </p:cNvPr>
          <p:cNvSpPr txBox="1"/>
          <p:nvPr/>
        </p:nvSpPr>
        <p:spPr>
          <a:xfrm>
            <a:off x="514350" y="171450"/>
            <a:ext cx="10058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u="sng" dirty="0"/>
              <a:t>3) </a:t>
            </a:r>
            <a:r>
              <a:rPr lang="en-US" sz="2500" b="1" u="sng" dirty="0" err="1"/>
              <a:t>Analyse</a:t>
            </a:r>
            <a:r>
              <a:rPr lang="en-US" sz="2500" b="1" u="sng" dirty="0"/>
              <a:t> </a:t>
            </a:r>
            <a:r>
              <a:rPr lang="en-US" sz="2500" b="1" u="sng" dirty="0" err="1"/>
              <a:t>Exploratoire</a:t>
            </a:r>
            <a:endParaRPr lang="en-US" sz="25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D72EB4-D83D-C6CD-5988-AB1D61D61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" y="3227101"/>
            <a:ext cx="3287076" cy="966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0D2AA-A4B3-08FE-8C67-1D4791DA5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66" y="4193888"/>
            <a:ext cx="3310468" cy="4770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C75F07-9A9E-734A-5F1B-132D3DC7443D}"/>
              </a:ext>
            </a:extLst>
          </p:cNvPr>
          <p:cNvSpPr txBox="1"/>
          <p:nvPr/>
        </p:nvSpPr>
        <p:spPr>
          <a:xfrm>
            <a:off x="419575" y="4865527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Librairies</a:t>
            </a:r>
            <a:r>
              <a:rPr lang="en-US" b="1" dirty="0"/>
              <a:t> Python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385932-7D64-93F6-B59B-C5BA668E95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805" y="838470"/>
            <a:ext cx="10155395" cy="65356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722724-A1BD-D9DA-18C4-8D59195E5F87}"/>
              </a:ext>
            </a:extLst>
          </p:cNvPr>
          <p:cNvCxnSpPr>
            <a:cxnSpLocks/>
          </p:cNvCxnSpPr>
          <p:nvPr/>
        </p:nvCxnSpPr>
        <p:spPr>
          <a:xfrm>
            <a:off x="400049" y="1600200"/>
            <a:ext cx="11060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38D05D21-9FF2-0E1B-DE0D-D4F80D90C2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7625" y="3466056"/>
            <a:ext cx="1685924" cy="9820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0390E1B-E530-B3C0-9AD4-E7FAF9ED26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8452" y="1727648"/>
            <a:ext cx="4933950" cy="39909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F8C803B-C5F6-6851-525F-089734296F43}"/>
              </a:ext>
            </a:extLst>
          </p:cNvPr>
          <p:cNvSpPr txBox="1"/>
          <p:nvPr/>
        </p:nvSpPr>
        <p:spPr>
          <a:xfrm>
            <a:off x="7467598" y="5718623"/>
            <a:ext cx="414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HeatMap</a:t>
            </a:r>
            <a:r>
              <a:rPr lang="en-US" b="1" dirty="0"/>
              <a:t> des </a:t>
            </a:r>
            <a:r>
              <a:rPr lang="en-US" b="1" dirty="0" err="1"/>
              <a:t>valeurs</a:t>
            </a:r>
            <a:r>
              <a:rPr lang="en-US" b="1" dirty="0"/>
              <a:t> </a:t>
            </a:r>
            <a:r>
              <a:rPr lang="en-US" b="1" dirty="0" err="1"/>
              <a:t>manquantes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1375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1B3826-73F2-D375-5E94-841D98FA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913" y="0"/>
            <a:ext cx="1462087" cy="507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57891-3901-5C4B-ED31-0371C1690407}"/>
              </a:ext>
            </a:extLst>
          </p:cNvPr>
          <p:cNvSpPr txBox="1"/>
          <p:nvPr/>
        </p:nvSpPr>
        <p:spPr>
          <a:xfrm>
            <a:off x="419100" y="6401870"/>
            <a:ext cx="1177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Olivia </a:t>
            </a:r>
            <a:r>
              <a:rPr lang="en-US" b="1" dirty="0" err="1"/>
              <a:t>Massikini</a:t>
            </a:r>
            <a:r>
              <a:rPr lang="en-US" b="1" dirty="0"/>
              <a:t> – David </a:t>
            </a:r>
            <a:r>
              <a:rPr lang="en-US" b="1" dirty="0" err="1"/>
              <a:t>Loustau</a:t>
            </a:r>
            <a:r>
              <a:rPr lang="en-US" b="1" dirty="0"/>
              <a:t>-Carrere – Alexandre </a:t>
            </a:r>
            <a:r>
              <a:rPr lang="en-US" b="1" dirty="0" err="1"/>
              <a:t>Boulat</a:t>
            </a:r>
            <a:r>
              <a:rPr lang="en-US" b="1" dirty="0"/>
              <a:t>                     						28/07/2023                       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C32D07-8A94-515A-F506-FF0896F6F41F}"/>
              </a:ext>
            </a:extLst>
          </p:cNvPr>
          <p:cNvSpPr txBox="1"/>
          <p:nvPr/>
        </p:nvSpPr>
        <p:spPr>
          <a:xfrm>
            <a:off x="514350" y="171450"/>
            <a:ext cx="10058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u="sng" dirty="0"/>
              <a:t>3) </a:t>
            </a:r>
            <a:r>
              <a:rPr lang="en-US" sz="2500" b="1" u="sng" dirty="0" err="1"/>
              <a:t>Analyse</a:t>
            </a:r>
            <a:r>
              <a:rPr lang="en-US" sz="2500" b="1" u="sng" dirty="0"/>
              <a:t> </a:t>
            </a:r>
            <a:r>
              <a:rPr lang="en-US" sz="2500" b="1" u="sng" dirty="0" err="1"/>
              <a:t>Exploratoire</a:t>
            </a:r>
            <a:endParaRPr lang="en-US" sz="25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3841C8-3A59-4660-37AC-8DE41AC70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62" y="1080086"/>
            <a:ext cx="6591300" cy="523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099860-BB51-F7A0-0D29-93DDF7EAF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538" y="1080086"/>
            <a:ext cx="5605462" cy="537986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9063FD9-BAB6-63CE-8EE1-CFC1896D6E75}"/>
              </a:ext>
            </a:extLst>
          </p:cNvPr>
          <p:cNvSpPr/>
          <p:nvPr/>
        </p:nvSpPr>
        <p:spPr>
          <a:xfrm>
            <a:off x="154781" y="4304057"/>
            <a:ext cx="785812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2561F7-157F-0DEF-7DE0-425E36E7A086}"/>
              </a:ext>
            </a:extLst>
          </p:cNvPr>
          <p:cNvSpPr txBox="1"/>
          <p:nvPr/>
        </p:nvSpPr>
        <p:spPr>
          <a:xfrm>
            <a:off x="940593" y="4273279"/>
            <a:ext cx="4350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Information </a:t>
            </a:r>
            <a:r>
              <a:rPr lang="en-US" sz="2000" b="1" dirty="0" err="1"/>
              <a:t>volumineuse</a:t>
            </a:r>
            <a:r>
              <a:rPr lang="en-US" sz="2000" b="1" dirty="0"/>
              <a:t> et </a:t>
            </a:r>
            <a:r>
              <a:rPr lang="en-US" sz="2000" b="1" dirty="0" err="1"/>
              <a:t>hétérogène</a:t>
            </a:r>
            <a:endParaRPr lang="en-US" sz="20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4AD5E6-DC61-94E7-0113-A56CDDDA35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0865" y="1656224"/>
            <a:ext cx="2549964" cy="461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1336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f73a00a-99d2-4494-8478-03952788eb8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1FECCAA41CF443808640CA35D2CA71" ma:contentTypeVersion="11" ma:contentTypeDescription="Crée un document." ma:contentTypeScope="" ma:versionID="842b88454a330ed804c90cacc3d2aa51">
  <xsd:schema xmlns:xsd="http://www.w3.org/2001/XMLSchema" xmlns:xs="http://www.w3.org/2001/XMLSchema" xmlns:p="http://schemas.microsoft.com/office/2006/metadata/properties" xmlns:ns3="6f73a00a-99d2-4494-8478-03952788eb88" xmlns:ns4="e4f1579f-6856-4d95-ba0b-11d36c570bcb" targetNamespace="http://schemas.microsoft.com/office/2006/metadata/properties" ma:root="true" ma:fieldsID="02db2d90cfa91b55bd3b75f4999f4fef" ns3:_="" ns4:_="">
    <xsd:import namespace="6f73a00a-99d2-4494-8478-03952788eb88"/>
    <xsd:import namespace="e4f1579f-6856-4d95-ba0b-11d36c570bcb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73a00a-99d2-4494-8478-03952788eb88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f1579f-6856-4d95-ba0b-11d36c570bcb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51DBB3-0C8B-4326-8472-619F2435F800}">
  <ds:schemaRefs>
    <ds:schemaRef ds:uri="6f73a00a-99d2-4494-8478-03952788eb88"/>
    <ds:schemaRef ds:uri="http://schemas.microsoft.com/office/infopath/2007/PartnerControls"/>
    <ds:schemaRef ds:uri="e4f1579f-6856-4d95-ba0b-11d36c570bcb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C26D0CF-DACB-40C4-B6BF-3FC419C0A6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73a00a-99d2-4494-8478-03952788eb88"/>
    <ds:schemaRef ds:uri="e4f1579f-6856-4d95-ba0b-11d36c570b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951B9D-5ACD-4CAF-9AC4-F07C694F67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1102</Words>
  <Application>Microsoft Office PowerPoint</Application>
  <PresentationFormat>Widescreen</PresentationFormat>
  <Paragraphs>122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BOULAT</dc:creator>
  <cp:lastModifiedBy>Alexandre BOULAT</cp:lastModifiedBy>
  <cp:revision>7</cp:revision>
  <dcterms:created xsi:type="dcterms:W3CDTF">2023-07-28T07:12:36Z</dcterms:created>
  <dcterms:modified xsi:type="dcterms:W3CDTF">2023-08-16T12:11:08Z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0x010100741FECCAA41CF443808640CA35D2CA71</vt:lpwstr>
  </property>
</Properties>
</file>