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77" r:id="rId4"/>
    <p:sldId id="276" r:id="rId5"/>
    <p:sldId id="263" r:id="rId6"/>
    <p:sldId id="265" r:id="rId7"/>
    <p:sldId id="271" r:id="rId8"/>
    <p:sldId id="266" r:id="rId9"/>
    <p:sldId id="268" r:id="rId10"/>
    <p:sldId id="267" r:id="rId11"/>
    <p:sldId id="269" r:id="rId12"/>
    <p:sldId id="270" r:id="rId13"/>
    <p:sldId id="272" r:id="rId14"/>
    <p:sldId id="279" r:id="rId15"/>
    <p:sldId id="280" r:id="rId16"/>
    <p:sldId id="281" r:id="rId17"/>
    <p:sldId id="283" r:id="rId18"/>
    <p:sldId id="273" r:id="rId19"/>
    <p:sldId id="274" r:id="rId20"/>
    <p:sldId id="275" r:id="rId21"/>
    <p:sldId id="278" r:id="rId22"/>
    <p:sldId id="282" r:id="rId23"/>
    <p:sldId id="26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4" autoAdjust="0"/>
    <p:restoredTop sz="81569" autoAdjust="0"/>
  </p:normalViewPr>
  <p:slideViewPr>
    <p:cSldViewPr snapToGrid="0">
      <p:cViewPr varScale="1">
        <p:scale>
          <a:sx n="67" d="100"/>
          <a:sy n="67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3F61C-7ED3-4F41-9E80-7C7068B4B40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8C523-C1B0-4ECC-B8F0-C68A5238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1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07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75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02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00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43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8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9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69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9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3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4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21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60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6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모듈을 통해 해당 카트가 마트를 벗어난 여부를 판단합니다</a:t>
            </a:r>
            <a:r>
              <a:rPr lang="en-US" altLang="ko-KR" dirty="0"/>
              <a:t>. </a:t>
            </a:r>
            <a:r>
              <a:rPr lang="ko-KR" altLang="en-US" dirty="0"/>
              <a:t>만약 마트를 벗어났다면 카트에 </a:t>
            </a:r>
            <a:r>
              <a:rPr lang="ko-KR" altLang="en-US" dirty="0" err="1"/>
              <a:t>잠금장치가</a:t>
            </a:r>
            <a:r>
              <a:rPr lang="ko-KR" altLang="en-US" dirty="0"/>
              <a:t> 활성화하여 카트의 도난을 예방합니다</a:t>
            </a:r>
            <a:r>
              <a:rPr lang="en-US" altLang="ko-KR" dirty="0"/>
              <a:t>. </a:t>
            </a:r>
            <a:r>
              <a:rPr lang="ko-KR" altLang="en-US" dirty="0"/>
              <a:t>그리고 회원일 경우 해당 프로그램에 로그인하여 프로그램을 통한 스마트한 쇼핑을 즐깁니다</a:t>
            </a:r>
            <a:r>
              <a:rPr lang="en-US" altLang="ko-KR" dirty="0"/>
              <a:t>. </a:t>
            </a:r>
            <a:r>
              <a:rPr lang="ko-KR" altLang="en-US" dirty="0"/>
              <a:t>이후 로그인 여부를 판단하여 로그인이 되었을 경우 계산대에 근접하게 되면 프로그램에 결제창이 자동으로 형성되고 결제를 통해 쇼핑이 종료됩니다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8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구조를 보면 보시는 바와 같습니다</a:t>
            </a:r>
            <a:r>
              <a:rPr lang="en-US" altLang="ko-KR" dirty="0"/>
              <a:t>. </a:t>
            </a:r>
            <a:r>
              <a:rPr lang="ko-KR" altLang="en-US" dirty="0"/>
              <a:t>해당 프로그램을 이용할 경우 물품의 </a:t>
            </a:r>
            <a:r>
              <a:rPr lang="en-US" altLang="ko-KR" dirty="0"/>
              <a:t>RFID</a:t>
            </a:r>
            <a:r>
              <a:rPr lang="ko-KR" altLang="en-US" dirty="0"/>
              <a:t>를 찍어 프로그램 내 구매 등록에 등록을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프로그램은 서버에서 데이터를 연동하여 물품등록 외에 물품 검색 등 다양한 기능을 통해 편리한 쇼핑을 즐깁니다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카트가 마트 내 서버에서 신호를 받지 못하면 잠금 장치가 활성화되어 카트를 사용할 수  없게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5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5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3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0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0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3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0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2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9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8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0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2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2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2643-2354-40B1-A62A-47B44E1A4C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6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9577" y="974860"/>
            <a:ext cx="3711388" cy="38189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9578" y="1122312"/>
            <a:ext cx="3711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+mn-ea"/>
              </a:rPr>
              <a:t>C P L</a:t>
            </a:r>
            <a:endParaRPr lang="ko-KR" altLang="en-US" sz="10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9576" y="2753528"/>
            <a:ext cx="3711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+mj-ea"/>
                <a:ea typeface="+mj-ea"/>
              </a:rPr>
              <a:t>P r o j e c t</a:t>
            </a:r>
            <a:endParaRPr lang="ko-KR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13958" y="6311672"/>
            <a:ext cx="25589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79851" y="62323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79576" y="3386893"/>
            <a:ext cx="3711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T e a m 6</a:t>
            </a:r>
            <a:endParaRPr lang="ko-KR" altLang="en-US" sz="3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9575" y="3940891"/>
            <a:ext cx="3711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solidFill>
                  <a:schemeClr val="bg1"/>
                </a:solidFill>
                <a:latin typeface="+mn-ea"/>
              </a:rPr>
              <a:t>Oppa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 Shopping Go</a:t>
            </a:r>
            <a:endParaRPr lang="ko-KR" altLang="en-US" sz="3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2333" y="5893751"/>
            <a:ext cx="59503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165035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>
            <a:cxnSpLocks/>
          </p:cNvCxnSpPr>
          <p:nvPr/>
        </p:nvCxnSpPr>
        <p:spPr>
          <a:xfrm>
            <a:off x="413958" y="6311672"/>
            <a:ext cx="805512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723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</a:rPr>
              <a:t>Admin Webpage – Admin &amp; Member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21690"/>
          <a:stretch/>
        </p:blipFill>
        <p:spPr>
          <a:xfrm>
            <a:off x="1421233" y="2386665"/>
            <a:ext cx="3712896" cy="24020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19623"/>
          <a:stretch/>
        </p:blipFill>
        <p:spPr>
          <a:xfrm>
            <a:off x="6949198" y="2386665"/>
            <a:ext cx="3712896" cy="24045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21233" y="1986555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Admin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9198" y="1955743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Member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28654" y="5888740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30" name="직선 연결선 29"/>
          <p:cNvCxnSpPr>
            <a:cxnSpLocks/>
            <a:endCxn id="31" idx="6"/>
          </p:cNvCxnSpPr>
          <p:nvPr/>
        </p:nvCxnSpPr>
        <p:spPr>
          <a:xfrm>
            <a:off x="429530" y="6311672"/>
            <a:ext cx="358664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836172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5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>
            <a:cxnSpLocks/>
          </p:cNvCxnSpPr>
          <p:nvPr/>
        </p:nvCxnSpPr>
        <p:spPr>
          <a:xfrm>
            <a:off x="413958" y="6311672"/>
            <a:ext cx="805512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5391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</a:rPr>
              <a:t>Admin Webpage – Product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40283" y="5888740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25" name="직선 연결선 24"/>
          <p:cNvCxnSpPr>
            <a:cxnSpLocks/>
            <a:endCxn id="26" idx="6"/>
          </p:cNvCxnSpPr>
          <p:nvPr/>
        </p:nvCxnSpPr>
        <p:spPr>
          <a:xfrm>
            <a:off x="413958" y="6311672"/>
            <a:ext cx="411384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347801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20" y="2371968"/>
            <a:ext cx="3851159" cy="23846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508" y="2400068"/>
            <a:ext cx="3851159" cy="23846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21233" y="1986555"/>
            <a:ext cx="703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Item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88508" y="1969146"/>
            <a:ext cx="1262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Add item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7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>
            <a:cxnSpLocks/>
          </p:cNvCxnSpPr>
          <p:nvPr/>
        </p:nvCxnSpPr>
        <p:spPr>
          <a:xfrm>
            <a:off x="413958" y="6311672"/>
            <a:ext cx="805512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343312" y="1340255"/>
            <a:ext cx="756084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5412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</a:rPr>
              <a:t>Admin Webpage – Security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9233" t="5013"/>
          <a:stretch/>
        </p:blipFill>
        <p:spPr>
          <a:xfrm>
            <a:off x="2725373" y="1893095"/>
            <a:ext cx="1188830" cy="569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80030" b="11927"/>
          <a:stretch/>
        </p:blipFill>
        <p:spPr>
          <a:xfrm>
            <a:off x="4328619" y="1892636"/>
            <a:ext cx="1188830" cy="57045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35516" y="5888740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25" name="직선 연결선 24"/>
          <p:cNvCxnSpPr>
            <a:cxnSpLocks/>
            <a:endCxn id="26" idx="6"/>
          </p:cNvCxnSpPr>
          <p:nvPr/>
        </p:nvCxnSpPr>
        <p:spPr>
          <a:xfrm>
            <a:off x="429530" y="6311672"/>
            <a:ext cx="4493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743034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내용 개체 틀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45" y="3403366"/>
            <a:ext cx="1029058" cy="1029058"/>
          </a:xfrm>
          <a:prstGeom prst="rect">
            <a:avLst/>
          </a:prstGeom>
        </p:spPr>
      </p:pic>
      <p:sp>
        <p:nvSpPr>
          <p:cNvPr id="29" name="곱하기 기호 28"/>
          <p:cNvSpPr/>
          <p:nvPr/>
        </p:nvSpPr>
        <p:spPr>
          <a:xfrm>
            <a:off x="2860995" y="3283328"/>
            <a:ext cx="1215000" cy="1222278"/>
          </a:xfrm>
          <a:prstGeom prst="mathMultiply">
            <a:avLst>
              <a:gd name="adj1" fmla="val 82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cxnSpLocks/>
          </p:cNvCxnSpPr>
          <p:nvPr/>
        </p:nvCxnSpPr>
        <p:spPr>
          <a:xfrm flipV="1">
            <a:off x="4088043" y="2656114"/>
            <a:ext cx="654991" cy="8862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endCxn id="27" idx="0"/>
          </p:cNvCxnSpPr>
          <p:nvPr/>
        </p:nvCxnSpPr>
        <p:spPr>
          <a:xfrm>
            <a:off x="3287486" y="2656114"/>
            <a:ext cx="112188" cy="7472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r="26793" b="4743"/>
          <a:stretch/>
        </p:blipFill>
        <p:spPr>
          <a:xfrm>
            <a:off x="5899510" y="2103322"/>
            <a:ext cx="3712897" cy="231999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8"/>
          <a:srcRect l="41763" t="85356" r="38612" b="7750"/>
          <a:stretch/>
        </p:blipFill>
        <p:spPr>
          <a:xfrm>
            <a:off x="6575831" y="3849962"/>
            <a:ext cx="2392731" cy="47276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538715" y="342504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Push!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4148848" y="4006109"/>
            <a:ext cx="16791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9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>
            <a:cxnSpLocks/>
          </p:cNvCxnSpPr>
          <p:nvPr/>
        </p:nvCxnSpPr>
        <p:spPr>
          <a:xfrm>
            <a:off x="413958" y="6311672"/>
            <a:ext cx="805512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4003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</a:rPr>
              <a:t>Application - Login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98965" y="5886596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25" name="직선 연결선 24"/>
          <p:cNvCxnSpPr>
            <a:cxnSpLocks/>
            <a:endCxn id="26" idx="6"/>
          </p:cNvCxnSpPr>
          <p:nvPr/>
        </p:nvCxnSpPr>
        <p:spPr>
          <a:xfrm>
            <a:off x="429530" y="6309528"/>
            <a:ext cx="54569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706483" y="62195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182" y="1815180"/>
            <a:ext cx="2480824" cy="34096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43182" y="1376381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Login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8586" y="1376381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SignUp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86" y="1776491"/>
            <a:ext cx="2480824" cy="34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>
            <a:cxnSpLocks/>
          </p:cNvCxnSpPr>
          <p:nvPr/>
        </p:nvCxnSpPr>
        <p:spPr>
          <a:xfrm>
            <a:off x="413958" y="6311672"/>
            <a:ext cx="805512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6149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</a:rPr>
              <a:t>Application – Buy list with RFID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1826" y="5888740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25" name="직선 연결선 24"/>
          <p:cNvCxnSpPr>
            <a:cxnSpLocks/>
            <a:endCxn id="26" idx="6"/>
          </p:cNvCxnSpPr>
          <p:nvPr/>
        </p:nvCxnSpPr>
        <p:spPr>
          <a:xfrm>
            <a:off x="429530" y="6311672"/>
            <a:ext cx="674981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999344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39469" y="1265378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Buy list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10" y="1749866"/>
            <a:ext cx="2493856" cy="3403316"/>
          </a:xfrm>
          <a:prstGeom prst="rect">
            <a:avLst/>
          </a:prstGeom>
        </p:spPr>
      </p:pic>
      <p:sp>
        <p:nvSpPr>
          <p:cNvPr id="11" name="폭발: 8pt 10"/>
          <p:cNvSpPr/>
          <p:nvPr/>
        </p:nvSpPr>
        <p:spPr>
          <a:xfrm>
            <a:off x="5257225" y="2293037"/>
            <a:ext cx="1534601" cy="1880039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42" y="2720544"/>
            <a:ext cx="981966" cy="9819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43" y="1749866"/>
            <a:ext cx="2526448" cy="340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6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>
            <a:cxnSpLocks/>
          </p:cNvCxnSpPr>
          <p:nvPr/>
        </p:nvCxnSpPr>
        <p:spPr>
          <a:xfrm>
            <a:off x="413958" y="6311672"/>
            <a:ext cx="805512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5140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</a:rPr>
              <a:t>Application – Item 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5441" y="5902085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429530" y="6308222"/>
            <a:ext cx="7293429" cy="53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542959" y="62350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07117" y="1290540"/>
            <a:ext cx="136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Search list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74" y="1690650"/>
            <a:ext cx="2493855" cy="34033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46" y="1690650"/>
            <a:ext cx="2473387" cy="34033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67246" y="1291146"/>
            <a:ext cx="882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Result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9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>
            <a:cxnSpLocks/>
          </p:cNvCxnSpPr>
          <p:nvPr/>
        </p:nvCxnSpPr>
        <p:spPr>
          <a:xfrm>
            <a:off x="448248" y="6311672"/>
            <a:ext cx="805512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8309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</a:rPr>
              <a:t>Application – Payment pairing with Counter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0437" y="5883219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25" name="직선 연결선 24"/>
          <p:cNvCxnSpPr>
            <a:cxnSpLocks/>
            <a:endCxn id="26" idx="2"/>
          </p:cNvCxnSpPr>
          <p:nvPr/>
        </p:nvCxnSpPr>
        <p:spPr>
          <a:xfrm>
            <a:off x="415149" y="6306151"/>
            <a:ext cx="76128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8027955" y="62161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22" y="1854172"/>
            <a:ext cx="2493855" cy="340331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22" y="1853566"/>
            <a:ext cx="2473387" cy="34033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75865" y="1454062"/>
            <a:ext cx="1182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Payment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78644" y="1454062"/>
            <a:ext cx="2258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Counter Selection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77462" y="3723151"/>
            <a:ext cx="566057" cy="272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18415" y="3902160"/>
            <a:ext cx="2209800" cy="315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6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>
            <a:cxnSpLocks/>
          </p:cNvCxnSpPr>
          <p:nvPr/>
        </p:nvCxnSpPr>
        <p:spPr>
          <a:xfrm>
            <a:off x="413958" y="6311672"/>
            <a:ext cx="805512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5563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</a:rPr>
              <a:t>Application – After Payment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3337" y="5883219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418100" y="6306151"/>
            <a:ext cx="81213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8382285" y="62161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28" y="1997022"/>
            <a:ext cx="4026602" cy="3122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18"/>
          <a:stretch/>
        </p:blipFill>
        <p:spPr>
          <a:xfrm>
            <a:off x="6713161" y="1998054"/>
            <a:ext cx="4026602" cy="31214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56928" y="1597944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Buy log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13161" y="1597944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Stock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0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413958" y="6311672"/>
            <a:ext cx="8980413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논문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71345" y="5888740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기타</a:t>
            </a:r>
          </a:p>
        </p:txBody>
      </p:sp>
      <p:cxnSp>
        <p:nvCxnSpPr>
          <p:cNvPr id="25" name="직선 연결선 24"/>
          <p:cNvCxnSpPr>
            <a:cxnSpLocks/>
            <a:endCxn id="26" idx="6"/>
          </p:cNvCxnSpPr>
          <p:nvPr/>
        </p:nvCxnSpPr>
        <p:spPr>
          <a:xfrm>
            <a:off x="429530" y="6311672"/>
            <a:ext cx="81293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8378863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4" y="4122596"/>
            <a:ext cx="8210550" cy="11811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54" y="1348724"/>
            <a:ext cx="4321939" cy="254199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413958" y="6311672"/>
            <a:ext cx="8980413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특허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06853" y="5888740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기타</a:t>
            </a:r>
          </a:p>
        </p:txBody>
      </p:sp>
      <p:cxnSp>
        <p:nvCxnSpPr>
          <p:cNvPr id="25" name="직선 연결선 24"/>
          <p:cNvCxnSpPr>
            <a:cxnSpLocks/>
            <a:endCxn id="26" idx="6"/>
          </p:cNvCxnSpPr>
          <p:nvPr/>
        </p:nvCxnSpPr>
        <p:spPr>
          <a:xfrm>
            <a:off x="429530" y="6311672"/>
            <a:ext cx="89648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214371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46" y="1566383"/>
            <a:ext cx="7413171" cy="35756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7306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13958" y="6311672"/>
            <a:ext cx="3201112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endCxn id="14" idx="2"/>
          </p:cNvCxnSpPr>
          <p:nvPr/>
        </p:nvCxnSpPr>
        <p:spPr>
          <a:xfrm>
            <a:off x="429530" y="6311672"/>
            <a:ext cx="320126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49656" y="62216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팀원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138" y="5865513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소개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925628" y="1787550"/>
            <a:ext cx="1183780" cy="1183780"/>
            <a:chOff x="5874080" y="2016406"/>
            <a:chExt cx="1373482" cy="1373482"/>
          </a:xfrm>
        </p:grpSpPr>
        <p:sp>
          <p:nvSpPr>
            <p:cNvPr id="16" name="타원 15"/>
            <p:cNvSpPr/>
            <p:nvPr/>
          </p:nvSpPr>
          <p:spPr>
            <a:xfrm>
              <a:off x="5874080" y="2016406"/>
              <a:ext cx="1373482" cy="137348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  <a:effectLst>
              <a:reflection blurRad="6350" stA="10000" endPos="1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74799" y="2538150"/>
              <a:ext cx="1172043" cy="392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최지수</a:t>
              </a:r>
              <a:endParaRPr lang="en-US" altLang="ko-KR" sz="1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8" name="타원 17"/>
          <p:cNvSpPr/>
          <p:nvPr/>
        </p:nvSpPr>
        <p:spPr>
          <a:xfrm>
            <a:off x="6948640" y="1958635"/>
            <a:ext cx="895749" cy="89574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윤준호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69642" y="3872015"/>
            <a:ext cx="895749" cy="89574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곽준창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948640" y="3872015"/>
            <a:ext cx="895749" cy="89574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배봉현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6184" y="2026010"/>
            <a:ext cx="2877711" cy="69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팀장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프로젝트 총괄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웹서버 개발 및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</a:rPr>
              <a:t>아두이노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보조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6184" y="3966459"/>
            <a:ext cx="2276585" cy="69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총무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bg1"/>
                </a:solidFill>
                <a:latin typeface="+mn-ea"/>
              </a:rPr>
              <a:t>아두이노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및 어플 개발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28813" y="2002210"/>
            <a:ext cx="1917513" cy="69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웹서버 개발 보조 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어플 개발 보조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28813" y="3966459"/>
            <a:ext cx="2097049" cy="69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어플 개발 및 디자인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bg1"/>
                </a:solidFill>
                <a:latin typeface="+mn-ea"/>
              </a:rPr>
              <a:t>아두이노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보조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115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413958" y="6311672"/>
            <a:ext cx="11070471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영상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05567" y="5888740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429530" y="6311672"/>
            <a:ext cx="954798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813085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9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2319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기대 효과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41897" y="5888740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413958" y="6311672"/>
            <a:ext cx="1079988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1049415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022" y="1694449"/>
            <a:ext cx="110922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고객의 편리함 추구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재고 관리의 자동화를 통한 인건비 감소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>
                <a:solidFill>
                  <a:schemeClr val="bg1"/>
                </a:solidFill>
                <a:latin typeface="+mn-ea"/>
              </a:rPr>
              <a:t>카트 및 물품 도난 방지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172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2185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활용방안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106228" y="5888740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413958" y="6311672"/>
            <a:ext cx="110642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1313746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022" y="1694449"/>
            <a:ext cx="110922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대형 마트 도입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광고 및 다양한 기능을 추가하여 기업의 이윤과 고객의 편리 극대화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도난 방지 알고리즘을 </a:t>
            </a:r>
            <a:r>
              <a:rPr lang="ko-KR" altLang="en-US" sz="2000" dirty="0" err="1">
                <a:solidFill>
                  <a:schemeClr val="bg1"/>
                </a:solidFill>
                <a:latin typeface="+mn-ea"/>
              </a:rPr>
              <a:t>카트뿐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아니라 다양한 분야에서 활용 가능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717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9577" y="974860"/>
            <a:ext cx="3711388" cy="38189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9577" y="2068734"/>
            <a:ext cx="3711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E N D</a:t>
            </a:r>
            <a:endParaRPr lang="ko-KR" altLang="en-US" sz="10000" dirty="0">
              <a:solidFill>
                <a:schemeClr val="bg1"/>
              </a:solidFill>
              <a:latin typeface="DengXian" panose="03000509000000000000" pitchFamily="65" charset="-122"/>
            </a:endParaRPr>
          </a:p>
        </p:txBody>
      </p:sp>
      <p:cxnSp>
        <p:nvCxnSpPr>
          <p:cNvPr id="11" name="직선 연결선 10"/>
          <p:cNvCxnSpPr>
            <a:cxnSpLocks/>
            <a:endCxn id="14" idx="2"/>
          </p:cNvCxnSpPr>
          <p:nvPr/>
        </p:nvCxnSpPr>
        <p:spPr>
          <a:xfrm>
            <a:off x="413958" y="6311672"/>
            <a:ext cx="11313976" cy="106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1727934" y="62323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512401" y="5854068"/>
            <a:ext cx="61106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END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32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13958" y="6311672"/>
            <a:ext cx="3201112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endCxn id="14" idx="2"/>
          </p:cNvCxnSpPr>
          <p:nvPr/>
        </p:nvCxnSpPr>
        <p:spPr>
          <a:xfrm>
            <a:off x="413958" y="6311673"/>
            <a:ext cx="390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804086" y="62216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28392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배경 및 목적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568" y="5865513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09022" y="1694449"/>
            <a:ext cx="110922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마트의 규모가 커짐에 따라 물품 위치 확인의 어려움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고객에 다양한 물품과 동시에 편리성을 제공함에 필요성을 느낌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마트내 필수 요소 중 하나인 카트를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IT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에 접목시켜 다양한 기능을 통해 기업의 이윤을 극대화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26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13958" y="6311672"/>
            <a:ext cx="3201112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endCxn id="14" idx="2"/>
          </p:cNvCxnSpPr>
          <p:nvPr/>
        </p:nvCxnSpPr>
        <p:spPr>
          <a:xfrm>
            <a:off x="429529" y="6311672"/>
            <a:ext cx="7882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217742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0224" y="5865512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소개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919" y="1032463"/>
            <a:ext cx="4619625" cy="440243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7311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13958" y="6311672"/>
            <a:ext cx="3201112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endCxn id="14" idx="2"/>
          </p:cNvCxnSpPr>
          <p:nvPr/>
        </p:nvCxnSpPr>
        <p:spPr>
          <a:xfrm>
            <a:off x="429529" y="6311672"/>
            <a:ext cx="1592770" cy="78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022299" y="62295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26116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구조 </a:t>
            </a:r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chemeClr val="bg1"/>
                </a:solidFill>
              </a:rPr>
              <a:t>카트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4781" y="5890994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27919" y="1231250"/>
            <a:ext cx="756084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92" y="3486348"/>
            <a:ext cx="981966" cy="981966"/>
          </a:xfrm>
          <a:prstGeom prst="rect">
            <a:avLst/>
          </a:prstGeom>
        </p:spPr>
      </p:pic>
      <p:pic>
        <p:nvPicPr>
          <p:cNvPr id="17" name="내용 개체 틀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22" y="3452358"/>
            <a:ext cx="1029058" cy="102905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l="37737" t="8168" r="38561" b="56708"/>
          <a:stretch/>
        </p:blipFill>
        <p:spPr>
          <a:xfrm>
            <a:off x="4591440" y="1810498"/>
            <a:ext cx="1043951" cy="936104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9" name="직선 화살표 연결선 18"/>
          <p:cNvCxnSpPr>
            <a:cxnSpLocks/>
            <a:endCxn id="17" idx="0"/>
          </p:cNvCxnSpPr>
          <p:nvPr/>
        </p:nvCxnSpPr>
        <p:spPr>
          <a:xfrm>
            <a:off x="5557619" y="2887123"/>
            <a:ext cx="288032" cy="56523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16" idx="3"/>
            <a:endCxn id="17" idx="1"/>
          </p:cNvCxnSpPr>
          <p:nvPr/>
        </p:nvCxnSpPr>
        <p:spPr>
          <a:xfrm flipV="1">
            <a:off x="4671058" y="3966887"/>
            <a:ext cx="660064" cy="104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내용 개체 틀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73" y="3452358"/>
            <a:ext cx="1029058" cy="1029058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cxnSpLocks/>
            <a:endCxn id="23" idx="1"/>
          </p:cNvCxnSpPr>
          <p:nvPr/>
        </p:nvCxnSpPr>
        <p:spPr>
          <a:xfrm>
            <a:off x="6697592" y="3966887"/>
            <a:ext cx="130998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5870341" y="2534245"/>
            <a:ext cx="2137232" cy="9521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곱하기 기호 25"/>
          <p:cNvSpPr/>
          <p:nvPr/>
        </p:nvSpPr>
        <p:spPr>
          <a:xfrm>
            <a:off x="6586677" y="25955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4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  <a:endCxn id="14" idx="2"/>
          </p:cNvCxnSpPr>
          <p:nvPr/>
        </p:nvCxnSpPr>
        <p:spPr>
          <a:xfrm>
            <a:off x="413958" y="6311672"/>
            <a:ext cx="238518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endCxn id="14" idx="6"/>
          </p:cNvCxnSpPr>
          <p:nvPr/>
        </p:nvCxnSpPr>
        <p:spPr>
          <a:xfrm>
            <a:off x="429529" y="6311672"/>
            <a:ext cx="25496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799146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2996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구조 </a:t>
            </a:r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chemeClr val="bg1"/>
                </a:solidFill>
              </a:rPr>
              <a:t>계산대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1628" y="5898742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27919" y="1231250"/>
            <a:ext cx="756084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내용 개체 틀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718" y="3367217"/>
            <a:ext cx="1029058" cy="1029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69" y="1676447"/>
            <a:ext cx="1053340" cy="1053340"/>
          </a:xfrm>
          <a:prstGeom prst="rect">
            <a:avLst/>
          </a:prstGeom>
        </p:spPr>
      </p:pic>
      <p:pic>
        <p:nvPicPr>
          <p:cNvPr id="29" name="내용 개체 틀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168" y="3367217"/>
            <a:ext cx="1029058" cy="1029058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cxnSpLocks/>
          </p:cNvCxnSpPr>
          <p:nvPr/>
        </p:nvCxnSpPr>
        <p:spPr>
          <a:xfrm flipH="1">
            <a:off x="4974772" y="2729787"/>
            <a:ext cx="744903" cy="6374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5442857" y="3881746"/>
            <a:ext cx="23077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756" y="2961669"/>
            <a:ext cx="981966" cy="98196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127775" y="334929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Cash !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7812" y="258394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Near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07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  <a:endCxn id="14" idx="2"/>
          </p:cNvCxnSpPr>
          <p:nvPr/>
        </p:nvCxnSpPr>
        <p:spPr>
          <a:xfrm>
            <a:off x="413958" y="6311672"/>
            <a:ext cx="238518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endCxn id="14" idx="6"/>
          </p:cNvCxnSpPr>
          <p:nvPr/>
        </p:nvCxnSpPr>
        <p:spPr>
          <a:xfrm>
            <a:off x="429529" y="6311672"/>
            <a:ext cx="25496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799146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591628" y="5898742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856" y="478465"/>
            <a:ext cx="2996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기타 </a:t>
            </a:r>
            <a:r>
              <a:rPr lang="en-US" altLang="ko-KR" sz="3000" dirty="0">
                <a:solidFill>
                  <a:schemeClr val="bg1"/>
                </a:solidFill>
              </a:rPr>
              <a:t>- </a:t>
            </a:r>
            <a:r>
              <a:rPr lang="ko-KR" altLang="en-US" sz="3000" dirty="0">
                <a:solidFill>
                  <a:schemeClr val="bg1"/>
                </a:solidFill>
              </a:rPr>
              <a:t>계명대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46" y="1860922"/>
            <a:ext cx="6317052" cy="31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8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603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</a:rPr>
              <a:t>Admin Webpage – Login Form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46" y="1879414"/>
            <a:ext cx="3959600" cy="28180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62" y="1879414"/>
            <a:ext cx="3959600" cy="281373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55946" y="149622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Login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1962" y="1472731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Join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>
            <a:cxnSpLocks/>
          </p:cNvCxnSpPr>
          <p:nvPr/>
        </p:nvCxnSpPr>
        <p:spPr>
          <a:xfrm>
            <a:off x="413958" y="6311672"/>
            <a:ext cx="805512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endCxn id="37" idx="2"/>
          </p:cNvCxnSpPr>
          <p:nvPr/>
        </p:nvCxnSpPr>
        <p:spPr>
          <a:xfrm>
            <a:off x="588129" y="6313223"/>
            <a:ext cx="238518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endCxn id="37" idx="6"/>
          </p:cNvCxnSpPr>
          <p:nvPr/>
        </p:nvCxnSpPr>
        <p:spPr>
          <a:xfrm>
            <a:off x="429530" y="6313223"/>
            <a:ext cx="27237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2973317" y="62232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765800" y="5900293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99873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413958" y="6311672"/>
            <a:ext cx="8055128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5074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</a:rPr>
              <a:t>Admin Webpage - Frame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6793"/>
          <a:stretch/>
        </p:blipFill>
        <p:spPr>
          <a:xfrm>
            <a:off x="2116732" y="2084006"/>
            <a:ext cx="3712897" cy="2435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674" y="2084006"/>
            <a:ext cx="2574526" cy="241717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16732" y="1683896"/>
            <a:ext cx="1139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Desktop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18464" y="1683896"/>
            <a:ext cx="1113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Android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60568" y="5893343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7" name="직선 연결선 16"/>
          <p:cNvCxnSpPr>
            <a:cxnSpLocks/>
            <a:endCxn id="18" idx="6"/>
          </p:cNvCxnSpPr>
          <p:nvPr/>
        </p:nvCxnSpPr>
        <p:spPr>
          <a:xfrm>
            <a:off x="413958" y="6316275"/>
            <a:ext cx="3134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368086" y="62262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715</Words>
  <Application>Microsoft Office PowerPoint</Application>
  <PresentationFormat>와이드스크린</PresentationFormat>
  <Paragraphs>154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DengXian</vt:lpstr>
      <vt:lpstr>HY헤드라인M</vt:lpstr>
      <vt:lpstr>Rix고딕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최지수</cp:lastModifiedBy>
  <cp:revision>61</cp:revision>
  <dcterms:created xsi:type="dcterms:W3CDTF">2017-04-23T13:17:38Z</dcterms:created>
  <dcterms:modified xsi:type="dcterms:W3CDTF">2017-06-01T07:28:04Z</dcterms:modified>
</cp:coreProperties>
</file>