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1620" userDrawn="1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98" autoAdjust="0"/>
    <p:restoredTop sz="94640" autoAdjust="0"/>
  </p:normalViewPr>
  <p:slideViewPr>
    <p:cSldViewPr snapToGrid="0">
      <p:cViewPr varScale="1">
        <p:scale>
          <a:sx n="144" d="100"/>
          <a:sy n="144" d="100"/>
        </p:scale>
        <p:origin x="32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3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0DF842D0-E6B5-4523-9053-F2F403F52A4A}" type="datetime1">
              <a:rPr lang="de-DE" sz="800" smtClean="0"/>
              <a:t>06.11.2024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0BC4CCB8-5747-47CE-8974-144FE51247E6}" type="datetime1">
              <a:rPr lang="de-DE" smtClean="0"/>
              <a:t>06.11.2024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5434E774-7C72-48E0-B896-1C63AA7486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9" name="Bildplatzhalter 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54682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B0D2932-C830-4590-B29B-5742FBD997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D61ED2-73BD-4AD8-B380-4A5B29526A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B0679E-4298-42B0-A6D7-5DEAE17BE4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3960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200" y="1008000"/>
            <a:ext cx="3960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6E2BB5-9BA9-442E-9BF0-88AF7E35CB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F3946B-2A28-4BD5-95D8-3381B554AB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82C5C2-88CF-4E85-87A1-3B28CBF336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96000"/>
            <a:ext cx="3960000" cy="3420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522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52200" y="1296000"/>
            <a:ext cx="3960000" cy="3420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2CBE68D-D329-4E19-9C98-F7528AD259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8DCB646-1990-4A83-BF7F-7A829A5549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E22309-6A52-4A7C-99F1-CEE24DDAA3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00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7999"/>
            <a:ext cx="3816512" cy="179034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E3EDDE-398D-41B9-A10F-4533258665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2BA180-4C39-40A0-8618-13F12EACFD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72E9CC-06C1-4D8B-AB4D-A9861EE14C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860" cy="370800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8000"/>
            <a:ext cx="3816512" cy="370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F8F059-7A22-4E0F-8B79-7FC499F692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88CB11-71F8-486D-B638-C22AA2EAFC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B930EF-1FFF-436D-9D19-8CEE6022B7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41223F-B856-4F2D-B33F-55E181107B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EA4A0D-C2FB-47F4-9B26-8F461218AB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C06C85-60EC-4B14-BA0F-EDC84B2B91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D3CBA4-59F9-43FE-B9A3-E46A948841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B283E1-50F0-49B0-8DF6-75C63CEBE8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D0D84A-45A2-45C5-9990-3E4AD0115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75247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C6E7FA-754C-4DF3-93CA-A5652D6FD4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860014-FD67-49D7-8E52-32B98F4DBE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6E0B2A-3E4B-42AD-A666-EE9AC24DBF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91F39C-640C-4E49-B63D-92C6ECC985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628DAD-2434-49AB-A1E0-F2225C4690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B1ECFF-6681-442D-8B7C-82576D3E28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5434E774-7C72-48E0-B896-1C63AA7486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9" name="Bildplatzhalter 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Barrierefreier  Titel – Text durch 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379250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93EA81B-7C92-41D8-9CC0-C6F633C9CB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2460AC8-AE27-44EF-AA8F-B31521C496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2C9645-CED1-4CDA-B753-24982D514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84E164-0418-489E-A81C-E71488F7F6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D0564E-CD71-44C1-ABC8-1C4B763ADC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8A42CD-E97A-4A8C-9ECA-D5E57469D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45190E-3721-4D8A-B9E3-D91236ACC5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B3C668-B6EA-445F-A363-3748A9AFD2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3522D3-196E-42BC-8F70-9C600372E6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F09DF479-FD16-43D7-9DDB-3550E32CD9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>
                <a:solidFill>
                  <a:schemeClr val="tx1"/>
                </a:solidFill>
              </a:rPr>
              <a:t>Vielen Dank!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5" name="E-Mail">
            <a:extLst>
              <a:ext uri="{FF2B5EF4-FFF2-40B4-BE49-F238E27FC236}">
                <a16:creationId xmlns:a16="http://schemas.microsoft.com/office/drawing/2014/main" id="{DC4F1E80-61B9-418C-9ECA-ED380D27300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399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/>
              <a:t>E-Mail</a:t>
            </a:r>
          </a:p>
        </p:txBody>
      </p:sp>
      <p:sp>
        <p:nvSpPr>
          <p:cNvPr id="17" name="Email Adresse">
            <a:extLst>
              <a:ext uri="{FF2B5EF4-FFF2-40B4-BE49-F238E27FC236}">
                <a16:creationId xmlns:a16="http://schemas.microsoft.com/office/drawing/2014/main" id="{95AC1FC6-55C7-466E-9AFF-267F057E9FF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5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6" name="Telefonnummer">
            <a:extLst>
              <a:ext uri="{FF2B5EF4-FFF2-40B4-BE49-F238E27FC236}">
                <a16:creationId xmlns:a16="http://schemas.microsoft.com/office/drawing/2014/main" id="{35F35B31-489C-4A4C-9242-41556B686F6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74399" y="2803118"/>
            <a:ext cx="1745931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Telefon +49 (0) 711 685-</a:t>
            </a:r>
          </a:p>
        </p:txBody>
      </p:sp>
      <p:sp>
        <p:nvSpPr>
          <p:cNvPr id="28" name="Durchwahl">
            <a:extLst>
              <a:ext uri="{FF2B5EF4-FFF2-40B4-BE49-F238E27FC236}">
                <a16:creationId xmlns:a16="http://schemas.microsoft.com/office/drawing/2014/main" id="{FC59E7C3-20E6-4BDA-854B-20C312E21A3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49580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9" name="www">
            <a:extLst>
              <a:ext uri="{FF2B5EF4-FFF2-40B4-BE49-F238E27FC236}">
                <a16:creationId xmlns:a16="http://schemas.microsoft.com/office/drawing/2014/main" id="{B0B68C46-CEAC-4187-96CC-0D9A9CD69DC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0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0" name="Webadresse">
            <a:extLst>
              <a:ext uri="{FF2B5EF4-FFF2-40B4-BE49-F238E27FC236}">
                <a16:creationId xmlns:a16="http://schemas.microsoft.com/office/drawing/2014/main" id="{05917742-F1BD-4B0E-BCFB-E6D3D9B21F9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7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31" name="Universität Stuttgart">
            <a:extLst>
              <a:ext uri="{FF2B5EF4-FFF2-40B4-BE49-F238E27FC236}">
                <a16:creationId xmlns:a16="http://schemas.microsoft.com/office/drawing/2014/main" id="{B5A32B63-1FA1-4055-B9C4-809D96650EC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399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Universität Stuttgart</a:t>
            </a:r>
          </a:p>
        </p:txBody>
      </p:sp>
      <p:sp>
        <p:nvSpPr>
          <p:cNvPr id="32" name="Abteilung Institut">
            <a:extLst>
              <a:ext uri="{FF2B5EF4-FFF2-40B4-BE49-F238E27FC236}">
                <a16:creationId xmlns:a16="http://schemas.microsoft.com/office/drawing/2014/main" id="{14A894A8-E098-40A1-9550-2E01B492A3C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399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33" name="Adressfeld">
            <a:extLst>
              <a:ext uri="{FF2B5EF4-FFF2-40B4-BE49-F238E27FC236}">
                <a16:creationId xmlns:a16="http://schemas.microsoft.com/office/drawing/2014/main" id="{A3D97D55-DBDD-4483-BA26-B2A119D424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399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3" y="262280"/>
            <a:ext cx="2056867" cy="431998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>
                <a:solidFill>
                  <a:schemeClr val="bg1"/>
                </a:solidFill>
              </a:rPr>
              <a:t>Vielen Dank!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0A175C90-97AB-4E6B-9195-5265E38E70A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399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/>
              <a:t>E-Mail</a:t>
            </a:r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CBF3E8CA-9070-46CF-A0FE-B059145C617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5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48D8C155-1EF7-4367-9EF6-AD9D13A19D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74399" y="2803118"/>
            <a:ext cx="1745931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Telefon 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D0C8A932-2F90-4F02-B2E1-E0B25F5E077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49580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D8D30255-F110-483C-8206-AC63E76144E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0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3344352E-D802-4E62-BA04-25FB2832847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7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233A8657-F7A9-4688-9CBC-D5A6FB52FCD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399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Universität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A71D6467-11F2-4464-93B4-80309BE0DEA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399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A019F90-F99F-4F97-BC27-2ADAE0C798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399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F09DF479-FD16-43D7-9DDB-3550E32CD9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>
                <a:solidFill>
                  <a:schemeClr val="tx1"/>
                </a:solidFill>
              </a:rPr>
              <a:t>Vielen Dank!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id="{E7E6997E-5F67-46CA-A462-F65B568669D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399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/>
              <a:t>E-Mail</a:t>
            </a:r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E81B73EB-A4EC-4386-B739-946B398204D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5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2DA4082A-C3C6-4B7E-8520-071491A1C11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74399" y="2803118"/>
            <a:ext cx="1745931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Telefon 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A7ADEF9-373D-4153-9017-F39E9F0E084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49580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AEC2B0E7-03E5-45D0-9BAE-82EB0C828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0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0E21CC8E-1A45-40C8-9B74-7890EB0C93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7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CF7259B9-9504-46FB-B370-AC2773C7296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399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Universität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059F4093-CD26-4895-85F3-B29428C74E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399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4C83B1-3AA3-4602-A9BD-2CABB5B049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399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</p:spTree>
    <p:extLst>
      <p:ext uri="{BB962C8B-B14F-4D97-AF65-F5344CB8AC3E}">
        <p14:creationId xmlns:p14="http://schemas.microsoft.com/office/powerpoint/2010/main" val="29112162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3" y="262280"/>
            <a:ext cx="2056867" cy="431998"/>
          </a:xfrm>
          <a:prstGeom prst="rect">
            <a:avLst/>
          </a:prstGeom>
        </p:spPr>
      </p:pic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83201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>
                <a:solidFill>
                  <a:schemeClr val="bg1"/>
                </a:solidFill>
              </a:rPr>
              <a:t>Vielen Dank!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ADA7090D-6D2F-4627-AF98-55F7B22519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399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/>
              <a:t>E-Mail</a:t>
            </a:r>
          </a:p>
        </p:txBody>
      </p:sp>
      <p:sp>
        <p:nvSpPr>
          <p:cNvPr id="29" name="Email Adresse">
            <a:extLst>
              <a:ext uri="{FF2B5EF4-FFF2-40B4-BE49-F238E27FC236}">
                <a16:creationId xmlns:a16="http://schemas.microsoft.com/office/drawing/2014/main" id="{A42FBBA1-BB7D-4A0A-A652-A460339A565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5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30" name="Telefonnummer">
            <a:extLst>
              <a:ext uri="{FF2B5EF4-FFF2-40B4-BE49-F238E27FC236}">
                <a16:creationId xmlns:a16="http://schemas.microsoft.com/office/drawing/2014/main" id="{CA948A15-388C-4F75-B40D-3BD27994E9B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74399" y="2803118"/>
            <a:ext cx="1745931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Telefon 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id="{AF5EC6AA-0555-45A6-908C-DCCBA57E1BD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49580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id="{0CFA1923-0E88-43A3-B023-7343A541A89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0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id="{8B7E10CD-3F91-494E-B799-BA1899405BB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7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id="{B0F53DE6-85E0-49DF-B7EB-2B9634BBB2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399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Universität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id="{5C49AD49-8C59-4D12-89FD-669E7CC7C3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399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Abteilung oder Institutsname</a:t>
            </a:r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id="{FFFEDAD7-3B5F-4F25-9D92-2118491742A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399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</a:t>
            </a:r>
          </a:p>
        </p:txBody>
      </p:sp>
    </p:spTree>
    <p:extLst>
      <p:ext uri="{BB962C8B-B14F-4D97-AF65-F5344CB8AC3E}">
        <p14:creationId xmlns:p14="http://schemas.microsoft.com/office/powerpoint/2010/main" val="283637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5434E774-7C72-48E0-B896-1C63AA7486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9" name="Bildplatzhalter 8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/>
              <a:t>Barrierefreier  Titel – Text durch </a:t>
            </a:r>
            <a:r>
              <a:rPr lang="de-DE" dirty="0"/>
              <a:t>Klicken </a:t>
            </a:r>
            <a:br>
              <a:rPr lang="de-DE" dirty="0"/>
            </a:br>
            <a:r>
              <a:rPr lang="de-DE" dirty="0"/>
              <a:t>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35743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5434E774-7C72-48E0-B896-1C63AA7486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Institute – Text durch Klicken hinzufügen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049410" y="3459060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65687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5434E774-7C72-48E0-B896-1C63AA7486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6509" y="488684"/>
            <a:ext cx="3913200" cy="39132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5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/>
              <a:t>Titelfolie 2 Institute – Text durch Klicken hinzufügen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08866" y="2881993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14976B-EE5A-4930-AF01-D7C006BBA0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AEB868-2ECA-4AF0-989D-AB416E029E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424A5B-3432-4F5F-B7F9-7B65AD4C98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6" y="1008000"/>
            <a:ext cx="8243887" cy="3706384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36C31F-6D31-4D31-8F83-A4CF2B7C81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24.08.2020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7A12DD-420D-4CEE-84AA-81C21E8682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244B83-EF4A-4728-9AE4-6A63E53962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1008000"/>
            <a:ext cx="8243887" cy="3706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Universität</a:t>
            </a:r>
            <a:r>
              <a:rPr lang="en-US" dirty="0"/>
              <a:t> Stuttgart</a:t>
            </a:r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de-DE"/>
              <a:t>24.08.2020</a:t>
            </a:r>
            <a:endParaRPr lang="en-US" dirty="0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02" r:id="rId3"/>
    <p:sldLayoutId id="2147483698" r:id="rId4"/>
    <p:sldLayoutId id="2147483688" r:id="rId5"/>
    <p:sldLayoutId id="2147483662" r:id="rId6"/>
    <p:sldLayoutId id="2147483692" r:id="rId7"/>
    <p:sldLayoutId id="2147483663" r:id="rId8"/>
    <p:sldLayoutId id="2147483676" r:id="rId9"/>
    <p:sldLayoutId id="2147483680" r:id="rId10"/>
    <p:sldLayoutId id="2147483664" r:id="rId11"/>
    <p:sldLayoutId id="2147483665" r:id="rId12"/>
    <p:sldLayoutId id="2147483677" r:id="rId13"/>
    <p:sldLayoutId id="2147483678" r:id="rId14"/>
    <p:sldLayoutId id="2147483679" r:id="rId15"/>
    <p:sldLayoutId id="2147483684" r:id="rId16"/>
    <p:sldLayoutId id="2147483685" r:id="rId17"/>
    <p:sldLayoutId id="2147483682" r:id="rId18"/>
    <p:sldLayoutId id="2147483681" r:id="rId19"/>
    <p:sldLayoutId id="2147483683" r:id="rId20"/>
    <p:sldLayoutId id="2147483666" r:id="rId21"/>
    <p:sldLayoutId id="2147483667" r:id="rId22"/>
    <p:sldLayoutId id="2147483689" r:id="rId23"/>
    <p:sldLayoutId id="2147483690" r:id="rId24"/>
    <p:sldLayoutId id="2147483699" r:id="rId25"/>
    <p:sldLayoutId id="2147483700" r:id="rId26"/>
  </p:sldLayoutIdLst>
  <p:hf hdr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7441286" y="3389041"/>
            <a:ext cx="1328313" cy="132831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49E2A82D-A2D5-419A-8332-6744E183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processing and Analysis of human brain </a:t>
            </a:r>
            <a:r>
              <a:rPr lang="en-US" dirty="0" smtClean="0"/>
              <a:t>potentials Milestone 1</a:t>
            </a:r>
            <a:endParaRPr lang="de-DE" dirty="0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FE8945CA-9926-4026-817F-FD6EF74442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000" y="575999"/>
            <a:ext cx="8244200" cy="596817"/>
          </a:xfrm>
        </p:spPr>
        <p:txBody>
          <a:bodyPr/>
          <a:lstStyle/>
          <a:p>
            <a:r>
              <a:rPr lang="en-US" dirty="0"/>
              <a:t>Identification of canonical neural events during continuous gameplay of an 8-bit style video game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endParaRPr lang="en-US" dirty="0"/>
          </a:p>
          <a:p>
            <a:endParaRPr lang="de-DE" dirty="0"/>
          </a:p>
        </p:txBody>
      </p:sp>
      <p:sp>
        <p:nvSpPr>
          <p:cNvPr id="17" name="Inhaltsplatzhalter 16">
            <a:extLst>
              <a:ext uri="{FF2B5EF4-FFF2-40B4-BE49-F238E27FC236}">
                <a16:creationId xmlns:a16="http://schemas.microsoft.com/office/drawing/2014/main" id="{32B2E8D0-F9A5-4821-97DC-7751F91C6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6" y="1391478"/>
            <a:ext cx="8245478" cy="3322906"/>
          </a:xfrm>
        </p:spPr>
        <p:txBody>
          <a:bodyPr/>
          <a:lstStyle/>
          <a:p>
            <a:r>
              <a:rPr lang="en-US" b="1" dirty="0" smtClean="0"/>
              <a:t>Research Question:</a:t>
            </a:r>
            <a:r>
              <a:rPr lang="en-US" dirty="0" smtClean="0"/>
              <a:t> Can canonical </a:t>
            </a:r>
            <a:r>
              <a:rPr lang="en-US" dirty="0"/>
              <a:t>neural </a:t>
            </a:r>
            <a:r>
              <a:rPr lang="en-US" dirty="0" smtClean="0"/>
              <a:t>activities (traditionally measured in controlled experiments) be quantitatively recognized in the EEG data of an uncontrolled continuous video game experiment?</a:t>
            </a:r>
          </a:p>
          <a:p>
            <a:r>
              <a:rPr lang="en-US" b="1" dirty="0" smtClean="0"/>
              <a:t>Initial Main Hypotheses</a:t>
            </a:r>
            <a:r>
              <a:rPr lang="en-US" dirty="0" smtClean="0"/>
              <a:t>: It is possible to identify these canonical neural activities, which will </a:t>
            </a:r>
            <a:r>
              <a:rPr lang="en-US" dirty="0"/>
              <a:t>help </a:t>
            </a:r>
            <a:r>
              <a:rPr lang="en-US" dirty="0" smtClean="0"/>
              <a:t>the problem of generalizability </a:t>
            </a:r>
            <a:r>
              <a:rPr lang="en-US" dirty="0"/>
              <a:t>of EEG </a:t>
            </a:r>
            <a:r>
              <a:rPr lang="en-US" dirty="0" smtClean="0"/>
              <a:t>experiments. Specifically:</a:t>
            </a:r>
          </a:p>
          <a:p>
            <a:pPr lvl="1"/>
            <a:r>
              <a:rPr lang="en-US" dirty="0" smtClean="0"/>
              <a:t>Negative game events (crashes into walls and enemies) are similar to negative events in the controlled experiments and vice-versa</a:t>
            </a:r>
          </a:p>
          <a:p>
            <a:r>
              <a:rPr lang="en-US" b="1" dirty="0" smtClean="0"/>
              <a:t>General idea: </a:t>
            </a:r>
            <a:r>
              <a:rPr lang="en-US" dirty="0" smtClean="0"/>
              <a:t>Using transfer learning to interpret video game EEG data</a:t>
            </a:r>
            <a:br>
              <a:rPr lang="en-US" dirty="0" smtClean="0"/>
            </a:br>
            <a:r>
              <a:rPr lang="en-US" dirty="0" smtClean="0"/>
              <a:t>by just using predictive models from controlled tasks</a:t>
            </a:r>
          </a:p>
          <a:p>
            <a:r>
              <a:rPr lang="en-US" b="1" dirty="0" smtClean="0"/>
              <a:t>Main analysis:</a:t>
            </a:r>
            <a:r>
              <a:rPr lang="en-US" dirty="0"/>
              <a:t> EEG, </a:t>
            </a:r>
            <a:r>
              <a:rPr lang="en-US" dirty="0" smtClean="0"/>
              <a:t>Time-Frequency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CBD078-8D6C-4EC2-885E-DDCDD4553A1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 dirty="0"/>
              <a:t>07.11.2024</a:t>
            </a:r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7C6E42-3A10-4513-918A-D5B902CB241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err="1"/>
              <a:t>Universität</a:t>
            </a:r>
            <a:r>
              <a:rPr lang="en-US" dirty="0"/>
              <a:t> Stuttgart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4F65E2-8157-4F60-8CBA-B17ADB7AE87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916AD22A-3AD7-4B38-8956-1F9F8DB12639}"/>
              </a:ext>
            </a:extLst>
          </p:cNvPr>
          <p:cNvSpPr txBox="1">
            <a:spLocks/>
          </p:cNvSpPr>
          <p:nvPr/>
        </p:nvSpPr>
        <p:spPr>
          <a:xfrm>
            <a:off x="7301948" y="3370667"/>
            <a:ext cx="1746036" cy="1365060"/>
          </a:xfrm>
          <a:prstGeom prst="ellipse">
            <a:avLst/>
          </a:prstGeom>
        </p:spPr>
        <p:txBody>
          <a:bodyPr/>
          <a:lstStyle>
            <a:lvl1pPr marL="171448" indent="-171448" algn="l" defTabSz="685793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360" indent="-184148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0" indent="-176212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718" indent="-184148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6929" indent="-176212" algn="l" defTabSz="685793" rtl="0" eaLnBrk="1" latinLnBrk="0" hangingPunct="1">
              <a:lnSpc>
                <a:spcPct val="120000"/>
              </a:lnSpc>
              <a:spcBef>
                <a:spcPts val="37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31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28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24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21" indent="-171448" algn="l" defTabSz="685793" rtl="0" eaLnBrk="1" latinLnBrk="0" hangingPunct="1">
              <a:lnSpc>
                <a:spcPct val="90000"/>
              </a:lnSpc>
              <a:spcBef>
                <a:spcPts val="376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b="1" dirty="0" smtClean="0"/>
              <a:t>Team Zebra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smtClean="0"/>
              <a:t>Sana </a:t>
            </a:r>
            <a:r>
              <a:rPr lang="en-US" sz="1200" dirty="0" err="1" smtClean="0"/>
              <a:t>Hafeez</a:t>
            </a:r>
            <a:endParaRPr lang="en-US" sz="12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 smtClean="0"/>
              <a:t>Hadi</a:t>
            </a:r>
            <a:r>
              <a:rPr lang="en-US" sz="1200" dirty="0" smtClean="0"/>
              <a:t> Ismail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 err="1" smtClean="0"/>
              <a:t>Okan</a:t>
            </a:r>
            <a:r>
              <a:rPr lang="en-US" sz="1200" dirty="0" smtClean="0"/>
              <a:t> </a:t>
            </a:r>
            <a:r>
              <a:rPr lang="en-US" sz="1200" dirty="0" err="1" smtClean="0"/>
              <a:t>Mazlum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841275101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10 Institute.potx" id="{C3B3A38B-0338-49FB-B231-116B7D339AEF}" vid="{AA825256-4409-4510-8B2A-E00170960EBA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</Words>
  <Application>Microsoft Office PowerPoint</Application>
  <PresentationFormat>Bildschirmpräsentation (16:9)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Arial</vt:lpstr>
      <vt:lpstr>Uni_Stuttgart</vt:lpstr>
      <vt:lpstr>Signal processing and Analysis of human brain potentials Milestone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2016-11-21T05:24:26Z</dcterms:created>
  <dcterms:modified xsi:type="dcterms:W3CDTF">2024-11-06T03:50:36Z</dcterms:modified>
</cp:coreProperties>
</file>