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3"/>
  </p:notesMasterIdLst>
  <p:sldIdLst>
    <p:sldId id="257" r:id="rId5"/>
    <p:sldId id="261" r:id="rId6"/>
    <p:sldId id="277" r:id="rId7"/>
    <p:sldId id="262" r:id="rId8"/>
    <p:sldId id="279" r:id="rId9"/>
    <p:sldId id="268" r:id="rId10"/>
    <p:sldId id="269" r:id="rId11"/>
    <p:sldId id="270" r:id="rId12"/>
    <p:sldId id="278" r:id="rId13"/>
    <p:sldId id="271" r:id="rId14"/>
    <p:sldId id="272" r:id="rId15"/>
    <p:sldId id="280" r:id="rId16"/>
    <p:sldId id="273" r:id="rId17"/>
    <p:sldId id="274" r:id="rId18"/>
    <p:sldId id="281" r:id="rId19"/>
    <p:sldId id="275" r:id="rId20"/>
    <p:sldId id="27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ergreen, Allyssa" initials="EA" lastIdx="1" clrIdx="0">
    <p:extLst>
      <p:ext uri="{19B8F6BF-5375-455C-9EA6-DF929625EA0E}">
        <p15:presenceInfo xmlns:p15="http://schemas.microsoft.com/office/powerpoint/2012/main" userId="Evergreen, Allys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7" autoAdjust="0"/>
    <p:restoredTop sz="61575" autoAdjust="0"/>
  </p:normalViewPr>
  <p:slideViewPr>
    <p:cSldViewPr snapToGrid="0">
      <p:cViewPr varScale="1">
        <p:scale>
          <a:sx n="70" d="100"/>
          <a:sy n="70" d="100"/>
        </p:scale>
        <p:origin x="2094"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53" d="100"/>
          <a:sy n="53" d="100"/>
        </p:scale>
        <p:origin x="3422" y="4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Organization</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Database Analysis and Design</a:t>
          </a:r>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DBMS</a:t>
          </a:r>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5B544052-D644-4EE5-9186-7974C2007F7C}">
      <dgm:prSet/>
      <dgm:spPr/>
      <dgm:t>
        <a:bodyPr/>
        <a:lstStyle/>
        <a:p>
          <a:pPr>
            <a:lnSpc>
              <a:spcPct val="100000"/>
            </a:lnSpc>
            <a:defRPr cap="all"/>
          </a:pPr>
          <a:r>
            <a:rPr lang="en-US"/>
            <a:t>Data Model</a:t>
          </a:r>
        </a:p>
      </dgm:t>
    </dgm:pt>
    <dgm:pt modelId="{BD3EAEA2-1FCF-4708-AB6F-23BC99037C30}" type="sibTrans" cxnId="{95D3742F-FB7C-4E72-A045-C185A11A8B09}">
      <dgm:prSet/>
      <dgm:spPr/>
      <dgm:t>
        <a:bodyPr/>
        <a:lstStyle/>
        <a:p>
          <a:endParaRPr lang="en-US"/>
        </a:p>
      </dgm:t>
    </dgm:pt>
    <dgm:pt modelId="{890214A0-E009-43DD-9015-8AFFF2333801}" type="parTrans" cxnId="{95D3742F-FB7C-4E72-A045-C185A11A8B09}">
      <dgm:prSet/>
      <dgm:spPr/>
      <dgm:t>
        <a:bodyPr/>
        <a:lstStyle/>
        <a:p>
          <a:endParaRPr lang="en-US"/>
        </a:p>
      </dgm:t>
    </dgm:pt>
    <dgm:pt modelId="{767B4462-2503-425A-9B3B-BC6D17847057}">
      <dgm:prSet/>
      <dgm:spPr/>
      <dgm:t>
        <a:bodyPr/>
        <a:lstStyle/>
        <a:p>
          <a:pPr>
            <a:lnSpc>
              <a:spcPct val="100000"/>
            </a:lnSpc>
            <a:defRPr cap="all"/>
          </a:pPr>
          <a:r>
            <a:rPr lang="en-US"/>
            <a:t>Laws, Ethics, and Security</a:t>
          </a:r>
        </a:p>
      </dgm:t>
    </dgm:pt>
    <dgm:pt modelId="{6B67AA94-011B-40DF-9D45-3E6AFAB8C3CA}" type="sibTrans" cxnId="{772E913A-BE1A-4A34-98E7-31F935F45E35}">
      <dgm:prSet/>
      <dgm:spPr/>
      <dgm:t>
        <a:bodyPr/>
        <a:lstStyle/>
        <a:p>
          <a:endParaRPr lang="en-US"/>
        </a:p>
      </dgm:t>
    </dgm:pt>
    <dgm:pt modelId="{628A16CB-EA15-4924-A611-60D19F56C7BD}" type="parTrans" cxnId="{772E913A-BE1A-4A34-98E7-31F935F45E35}">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5"/>
      <dgm:spPr/>
    </dgm:pt>
    <dgm:pt modelId="{DB4CA7C4-FCA1-4127-B20A-2A5C031A3CF4}" type="pres">
      <dgm:prSet presAssocID="{49225C73-1633-42F1-AB3B-7CB183E5F8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5"/>
      <dgm:spPr/>
    </dgm:pt>
    <dgm:pt modelId="{39509775-983E-4110-B989-EE2CD6514BE0}" type="pres">
      <dgm:prSet presAssocID="{1C383F32-22E8-4F62-A3E0-BDC3D5F489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5">
        <dgm:presLayoutVars>
          <dgm:chMax val="1"/>
          <dgm:chPref val="1"/>
        </dgm:presLayoutVars>
      </dgm:prSet>
      <dgm:spPr/>
    </dgm:pt>
    <dgm:pt modelId="{F930CCB8-D502-43B9-9124-8FA6E8C0AE37}" type="pres">
      <dgm:prSet presAssocID="{8500F72A-2C6D-4FDF-9C1D-CA691380EB0B}" presName="sibTrans" presStyleCnt="0"/>
      <dgm:spPr/>
    </dgm:pt>
    <dgm:pt modelId="{83B2D7CC-D2DB-48A9-AC9C-87157868CDA9}" type="pres">
      <dgm:prSet presAssocID="{5B544052-D644-4EE5-9186-7974C2007F7C}" presName="compNode" presStyleCnt="0"/>
      <dgm:spPr/>
    </dgm:pt>
    <dgm:pt modelId="{CC41BCB9-03E8-45A6-8BEC-B025D8720713}" type="pres">
      <dgm:prSet presAssocID="{5B544052-D644-4EE5-9186-7974C2007F7C}" presName="iconBgRect" presStyleLbl="bgShp" presStyleIdx="3" presStyleCnt="5"/>
      <dgm:spPr/>
    </dgm:pt>
    <dgm:pt modelId="{16514A8D-5FF5-4A24-9521-DEB0F1AE9FE2}" type="pres">
      <dgm:prSet presAssocID="{5B544052-D644-4EE5-9186-7974C2007F7C}"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dvertising with solid fill"/>
        </a:ext>
      </dgm:extLst>
    </dgm:pt>
    <dgm:pt modelId="{373ACA89-051B-4F00-9BCE-6A41502DFF3F}" type="pres">
      <dgm:prSet presAssocID="{5B544052-D644-4EE5-9186-7974C2007F7C}" presName="spaceRect" presStyleCnt="0"/>
      <dgm:spPr/>
    </dgm:pt>
    <dgm:pt modelId="{2EB4B81A-7F52-4659-B7CF-F264758AA199}" type="pres">
      <dgm:prSet presAssocID="{5B544052-D644-4EE5-9186-7974C2007F7C}" presName="textRect" presStyleLbl="revTx" presStyleIdx="3" presStyleCnt="5">
        <dgm:presLayoutVars>
          <dgm:chMax val="1"/>
          <dgm:chPref val="1"/>
        </dgm:presLayoutVars>
      </dgm:prSet>
      <dgm:spPr/>
    </dgm:pt>
    <dgm:pt modelId="{28FFD929-0834-4C87-9B76-15B29A1CC12D}" type="pres">
      <dgm:prSet presAssocID="{BD3EAEA2-1FCF-4708-AB6F-23BC99037C30}" presName="sibTrans" presStyleCnt="0"/>
      <dgm:spPr/>
    </dgm:pt>
    <dgm:pt modelId="{012AD12C-11FB-47F6-8CA2-AEA4C15157F4}" type="pres">
      <dgm:prSet presAssocID="{767B4462-2503-425A-9B3B-BC6D17847057}" presName="compNode" presStyleCnt="0"/>
      <dgm:spPr/>
    </dgm:pt>
    <dgm:pt modelId="{5B6D9F74-C0DD-44C9-A796-AFFDD2DFDEA0}" type="pres">
      <dgm:prSet presAssocID="{767B4462-2503-425A-9B3B-BC6D17847057}" presName="iconBgRect" presStyleLbl="bgShp" presStyleIdx="4" presStyleCnt="5"/>
      <dgm:spPr/>
    </dgm:pt>
    <dgm:pt modelId="{9CD4268A-F388-4E11-B588-C19148C9B3DD}" type="pres">
      <dgm:prSet presAssocID="{767B4462-2503-425A-9B3B-BC6D178470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rtificial Intelligence outline"/>
        </a:ext>
      </dgm:extLst>
    </dgm:pt>
    <dgm:pt modelId="{4D2E2701-A77E-4A40-91BE-F8F099520DFC}" type="pres">
      <dgm:prSet presAssocID="{767B4462-2503-425A-9B3B-BC6D17847057}" presName="spaceRect" presStyleCnt="0"/>
      <dgm:spPr/>
    </dgm:pt>
    <dgm:pt modelId="{D4FDA8DB-C5A3-4125-A145-6BAC988CD86F}" type="pres">
      <dgm:prSet presAssocID="{767B4462-2503-425A-9B3B-BC6D17847057}"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5D3742F-FB7C-4E72-A045-C185A11A8B09}" srcId="{01A66772-F185-4D58-B8BB-E9370D7A7A2B}" destId="{5B544052-D644-4EE5-9186-7974C2007F7C}" srcOrd="3" destOrd="0" parTransId="{890214A0-E009-43DD-9015-8AFFF2333801}" sibTransId="{BD3EAEA2-1FCF-4708-AB6F-23BC99037C30}"/>
    <dgm:cxn modelId="{772E913A-BE1A-4A34-98E7-31F935F45E35}" srcId="{01A66772-F185-4D58-B8BB-E9370D7A7A2B}" destId="{767B4462-2503-425A-9B3B-BC6D17847057}" srcOrd="4" destOrd="0" parTransId="{628A16CB-EA15-4924-A611-60D19F56C7BD}" sibTransId="{6B67AA94-011B-40DF-9D45-3E6AFAB8C3CA}"/>
    <dgm:cxn modelId="{85E5295D-B3F3-4FA6-B56B-ED2F6598CF91}" type="presOf" srcId="{5B544052-D644-4EE5-9186-7974C2007F7C}" destId="{2EB4B81A-7F52-4659-B7CF-F264758AA199}"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6C5A13B2-EB9E-4468-88D2-A5D9D4642796}" type="presOf" srcId="{767B4462-2503-425A-9B3B-BC6D17847057}" destId="{D4FDA8DB-C5A3-4125-A145-6BAC988CD86F}"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25A2C67B-0252-4A36-9E3F-040D0C115D65}" type="presParOf" srcId="{50B3CE7C-E10B-4E23-BD93-03664997C932}" destId="{F930CCB8-D502-43B9-9124-8FA6E8C0AE37}" srcOrd="5" destOrd="0" presId="urn:microsoft.com/office/officeart/2018/5/layout/IconCircleLabelList"/>
    <dgm:cxn modelId="{AA720A43-C8B6-4DC2-9F28-2FC80206AAFB}" type="presParOf" srcId="{50B3CE7C-E10B-4E23-BD93-03664997C932}" destId="{83B2D7CC-D2DB-48A9-AC9C-87157868CDA9}" srcOrd="6" destOrd="0" presId="urn:microsoft.com/office/officeart/2018/5/layout/IconCircleLabelList"/>
    <dgm:cxn modelId="{80422C49-5D50-4B31-BF04-04196806EF33}" type="presParOf" srcId="{83B2D7CC-D2DB-48A9-AC9C-87157868CDA9}" destId="{CC41BCB9-03E8-45A6-8BEC-B025D8720713}" srcOrd="0" destOrd="0" presId="urn:microsoft.com/office/officeart/2018/5/layout/IconCircleLabelList"/>
    <dgm:cxn modelId="{C8B8E937-6916-4882-8F1D-9C0058FE457C}" type="presParOf" srcId="{83B2D7CC-D2DB-48A9-AC9C-87157868CDA9}" destId="{16514A8D-5FF5-4A24-9521-DEB0F1AE9FE2}" srcOrd="1" destOrd="0" presId="urn:microsoft.com/office/officeart/2018/5/layout/IconCircleLabelList"/>
    <dgm:cxn modelId="{7FECC509-0E77-4B86-AEE9-8D367EB0BAFE}" type="presParOf" srcId="{83B2D7CC-D2DB-48A9-AC9C-87157868CDA9}" destId="{373ACA89-051B-4F00-9BCE-6A41502DFF3F}" srcOrd="2" destOrd="0" presId="urn:microsoft.com/office/officeart/2018/5/layout/IconCircleLabelList"/>
    <dgm:cxn modelId="{7BC74CEA-9305-4846-A9BE-6C2128B2B0D2}" type="presParOf" srcId="{83B2D7CC-D2DB-48A9-AC9C-87157868CDA9}" destId="{2EB4B81A-7F52-4659-B7CF-F264758AA199}" srcOrd="3" destOrd="0" presId="urn:microsoft.com/office/officeart/2018/5/layout/IconCircleLabelList"/>
    <dgm:cxn modelId="{75729312-DA92-4D07-8EB7-4020653C68E3}" type="presParOf" srcId="{50B3CE7C-E10B-4E23-BD93-03664997C932}" destId="{28FFD929-0834-4C87-9B76-15B29A1CC12D}" srcOrd="7" destOrd="0" presId="urn:microsoft.com/office/officeart/2018/5/layout/IconCircleLabelList"/>
    <dgm:cxn modelId="{6C312B92-9C51-4FD7-90EE-34047C40D3EB}" type="presParOf" srcId="{50B3CE7C-E10B-4E23-BD93-03664997C932}" destId="{012AD12C-11FB-47F6-8CA2-AEA4C15157F4}" srcOrd="8" destOrd="0" presId="urn:microsoft.com/office/officeart/2018/5/layout/IconCircleLabelList"/>
    <dgm:cxn modelId="{5897ECC4-6E8F-426F-B5F5-A765B6C0ABC4}" type="presParOf" srcId="{012AD12C-11FB-47F6-8CA2-AEA4C15157F4}" destId="{5B6D9F74-C0DD-44C9-A796-AFFDD2DFDEA0}" srcOrd="0" destOrd="0" presId="urn:microsoft.com/office/officeart/2018/5/layout/IconCircleLabelList"/>
    <dgm:cxn modelId="{557CA183-5040-4A91-B3FB-8BAA334D28DF}" type="presParOf" srcId="{012AD12C-11FB-47F6-8CA2-AEA4C15157F4}" destId="{9CD4268A-F388-4E11-B588-C19148C9B3DD}" srcOrd="1" destOrd="0" presId="urn:microsoft.com/office/officeart/2018/5/layout/IconCircleLabelList"/>
    <dgm:cxn modelId="{8E8A436F-567B-457E-8F59-92B948FE3E35}" type="presParOf" srcId="{012AD12C-11FB-47F6-8CA2-AEA4C15157F4}" destId="{4D2E2701-A77E-4A40-91BE-F8F099520DFC}" srcOrd="2" destOrd="0" presId="urn:microsoft.com/office/officeart/2018/5/layout/IconCircleLabelList"/>
    <dgm:cxn modelId="{B9E7140C-E520-46CA-AAAC-129CF3401C0A}" type="presParOf" srcId="{012AD12C-11FB-47F6-8CA2-AEA4C15157F4}" destId="{D4FDA8DB-C5A3-4125-A145-6BAC988CD86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Organization</a:t>
          </a:r>
        </a:p>
      </dsp:txBody>
      <dsp:txXfrm>
        <a:off x="4405" y="2215423"/>
        <a:ext cx="1763085" cy="705234"/>
      </dsp:txXfrm>
    </dsp:sp>
    <dsp:sp modelId="{BCD8CDD9-0C56-4401-ADB1-8B48DAB2C96F}">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2649033"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Database Analysis and Design</a:t>
          </a:r>
        </a:p>
      </dsp:txBody>
      <dsp:txXfrm>
        <a:off x="2076031" y="2215423"/>
        <a:ext cx="1763085" cy="705234"/>
      </dsp:txXfrm>
    </dsp:sp>
    <dsp:sp modelId="{FF93E135-77D6-48A0-8871-9BC93D705D06}">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4720659"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DBMS</a:t>
          </a:r>
        </a:p>
      </dsp:txBody>
      <dsp:txXfrm>
        <a:off x="4147657" y="2215423"/>
        <a:ext cx="1763085" cy="705234"/>
      </dsp:txXfrm>
    </dsp:sp>
    <dsp:sp modelId="{CC41BCB9-03E8-45A6-8BEC-B025D8720713}">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14A8D-5FF5-4A24-9521-DEB0F1AE9FE2}">
      <dsp:nvSpPr>
        <dsp:cNvPr id="0" name=""/>
        <dsp:cNvSpPr/>
      </dsp:nvSpPr>
      <dsp:spPr>
        <a:xfrm>
          <a:off x="6792285" y="1034155"/>
          <a:ext cx="617080" cy="61708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4B81A-7F52-4659-B7CF-F264758AA199}">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Data Model</a:t>
          </a:r>
        </a:p>
      </dsp:txBody>
      <dsp:txXfrm>
        <a:off x="6219283" y="2215423"/>
        <a:ext cx="1763085" cy="705234"/>
      </dsp:txXfrm>
    </dsp:sp>
    <dsp:sp modelId="{5B6D9F74-C0DD-44C9-A796-AFFDD2DFDEA0}">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4268A-F388-4E11-B588-C19148C9B3DD}">
      <dsp:nvSpPr>
        <dsp:cNvPr id="0" name=""/>
        <dsp:cNvSpPr/>
      </dsp:nvSpPr>
      <dsp:spPr>
        <a:xfrm>
          <a:off x="8863911" y="1034155"/>
          <a:ext cx="617080" cy="61708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DA8DB-C5A3-4125-A145-6BAC988CD86F}">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Laws, Ethics, and Security</a:t>
          </a:r>
        </a:p>
      </dsp:txBody>
      <dsp:txXfrm>
        <a:off x="8290908" y="2215423"/>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94CF2-44A7-42E9-B83D-3BF77B2D0BB5}" type="datetimeFigureOut">
              <a:rPr lang="en-US" smtClean="0"/>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72797-FB8D-49C3-A1E9-1310C731DAAA}" type="slidenum">
              <a:rPr lang="en-US" smtClean="0"/>
              <a:t>‹#›</a:t>
            </a:fld>
            <a:endParaRPr lang="en-US"/>
          </a:p>
        </p:txBody>
      </p:sp>
    </p:spTree>
    <p:extLst>
      <p:ext uri="{BB962C8B-B14F-4D97-AF65-F5344CB8AC3E}">
        <p14:creationId xmlns:p14="http://schemas.microsoft.com/office/powerpoint/2010/main" val="281786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Notes</a:t>
            </a:r>
          </a:p>
          <a:p>
            <a:r>
              <a:rPr lang="en-US"/>
              <a:t>Type in something</a:t>
            </a:r>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1</a:t>
            </a:fld>
            <a:endParaRPr lang="en-US"/>
          </a:p>
        </p:txBody>
      </p:sp>
    </p:spTree>
    <p:extLst>
      <p:ext uri="{BB962C8B-B14F-4D97-AF65-F5344CB8AC3E}">
        <p14:creationId xmlns:p14="http://schemas.microsoft.com/office/powerpoint/2010/main" val="1060593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of rules that must be applied and maintained for DB to work as intended</a:t>
            </a:r>
          </a:p>
          <a:p>
            <a:pPr marL="171450" indent="-171450">
              <a:buFont typeface="Arial" panose="020B0604020202020204" pitchFamily="34" charset="0"/>
              <a:buChar char="•"/>
            </a:pPr>
            <a:r>
              <a:rPr lang="en-US" dirty="0"/>
              <a:t>Operating rules help focus what the EDM should operate on.</a:t>
            </a:r>
          </a:p>
          <a:p>
            <a:pPr marL="171450" indent="-171450">
              <a:buFont typeface="Arial" panose="020B0604020202020204" pitchFamily="34" charset="0"/>
              <a:buChar char="•"/>
            </a:pPr>
            <a:r>
              <a:rPr lang="en-US" dirty="0"/>
              <a:t>This also helps focus on streamlining and promoting efficiency in the business operations.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Rules include:</a:t>
            </a:r>
          </a:p>
          <a:p>
            <a:pPr marL="628650" lvl="1" indent="-171450">
              <a:buFont typeface="Arial" panose="020B0604020202020204" pitchFamily="34" charset="0"/>
              <a:buChar char="•"/>
            </a:pPr>
            <a:r>
              <a:rPr lang="en-US" dirty="0"/>
              <a:t>HQ must have viewing permissions</a:t>
            </a:r>
          </a:p>
          <a:p>
            <a:pPr marL="1085850" lvl="2" indent="-171450">
              <a:buFont typeface="Arial" panose="020B0604020202020204" pitchFamily="34" charset="0"/>
              <a:buChar char="•"/>
            </a:pPr>
            <a:r>
              <a:rPr lang="en-US" dirty="0"/>
              <a:t>The permissions are for viewing the tables of: Apartment Complexes, Apartment Units, Employees, Leases, Receivables, and Vendor tables.</a:t>
            </a:r>
          </a:p>
          <a:p>
            <a:pPr marL="628650" lvl="1" indent="-171450">
              <a:buFont typeface="Arial" panose="020B0604020202020204" pitchFamily="34" charset="0"/>
              <a:buChar char="•"/>
            </a:pPr>
            <a:r>
              <a:rPr lang="en-US" dirty="0"/>
              <a:t>DB must produce an automatic report</a:t>
            </a:r>
          </a:p>
          <a:p>
            <a:pPr marL="1085850" lvl="2" indent="-171450">
              <a:buFont typeface="Arial" panose="020B0604020202020204" pitchFamily="34" charset="0"/>
              <a:buChar char="•"/>
            </a:pPr>
            <a:r>
              <a:rPr lang="en-US" dirty="0"/>
              <a:t>Reports will have the capability of having the appropriate selections and filters applied. </a:t>
            </a:r>
          </a:p>
          <a:p>
            <a:pPr marL="1085850" lvl="2" indent="-171450">
              <a:buFont typeface="Arial" panose="020B0604020202020204" pitchFamily="34" charset="0"/>
              <a:buChar char="•"/>
            </a:pPr>
            <a:r>
              <a:rPr lang="en-US" dirty="0"/>
              <a:t>For instance, if a manager needs a quarterly report on the receivables of Apartment Complex A, they should be able to apply these filters and generate that report.</a:t>
            </a:r>
          </a:p>
          <a:p>
            <a:pPr marL="628650" lvl="1" indent="-171450">
              <a:buFont typeface="Arial" panose="020B0604020202020204" pitchFamily="34" charset="0"/>
              <a:buChar char="•"/>
            </a:pPr>
            <a:r>
              <a:rPr lang="en-US" dirty="0"/>
              <a:t>HQ managers will now access and retrieve the report</a:t>
            </a:r>
          </a:p>
          <a:p>
            <a:pPr marL="1085850" lvl="2" indent="-171450">
              <a:buFont typeface="Arial" panose="020B0604020202020204" pitchFamily="34" charset="0"/>
              <a:buChar char="•"/>
            </a:pPr>
            <a:r>
              <a:rPr lang="en-US" dirty="0"/>
              <a:t>In the past, Apartment Managers needed to submit the reports to HQ managers for review. Often, data was missing or not in a format that was conducive for Corporate managers. This caused dependencies in the process.</a:t>
            </a:r>
          </a:p>
          <a:p>
            <a:pPr marL="1085850" lvl="2" indent="-171450">
              <a:buFont typeface="Arial" panose="020B0604020202020204" pitchFamily="34" charset="0"/>
              <a:buChar char="•"/>
            </a:pPr>
            <a:r>
              <a:rPr lang="en-US" dirty="0"/>
              <a:t>Now, they will be able to generate these reports themselves.</a:t>
            </a:r>
          </a:p>
          <a:p>
            <a:pPr marL="1085850" lvl="2" indent="-171450">
              <a:buFont typeface="Arial" panose="020B0604020202020204" pitchFamily="34" charset="0"/>
              <a:buChar char="•"/>
            </a:pPr>
            <a:r>
              <a:rPr lang="en-US" dirty="0"/>
              <a:t>For ease, they can establish a database schedule for reports to generate to their designated secure portal every quarter at a certain time.</a:t>
            </a:r>
          </a:p>
          <a:p>
            <a:pPr marL="628650" lvl="1" indent="-171450">
              <a:buFont typeface="Arial" panose="020B0604020202020204" pitchFamily="34" charset="0"/>
              <a:buChar char="•"/>
            </a:pPr>
            <a:r>
              <a:rPr lang="en-US" dirty="0"/>
              <a:t>HQ may provide pre-authorization to administrators</a:t>
            </a:r>
          </a:p>
          <a:p>
            <a:pPr marL="1085850" lvl="2" indent="-171450">
              <a:buFont typeface="Arial" panose="020B0604020202020204" pitchFamily="34" charset="0"/>
              <a:buChar char="•"/>
            </a:pPr>
            <a:r>
              <a:rPr lang="en-US" dirty="0"/>
              <a:t>In the times where Corporate managers are busy, they can assign pre-authorization to pull and prepare reports to trusted employees.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14</a:t>
            </a:fld>
            <a:endParaRPr lang="en-US"/>
          </a:p>
        </p:txBody>
      </p:sp>
    </p:spTree>
    <p:extLst>
      <p:ext uri="{BB962C8B-B14F-4D97-AF65-F5344CB8AC3E}">
        <p14:creationId xmlns:p14="http://schemas.microsoft.com/office/powerpoint/2010/main" val="140820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Legal Compliance</a:t>
            </a:r>
          </a:p>
          <a:p>
            <a:pPr marL="171450" lvl="0" indent="-171450">
              <a:buFont typeface="Arial" panose="020B0604020202020204" pitchFamily="34" charset="0"/>
              <a:buChar char="•"/>
            </a:pPr>
            <a:r>
              <a:rPr lang="en-US" dirty="0"/>
              <a:t>Governmental and industry regulations (i.e., HIPAA)</a:t>
            </a:r>
          </a:p>
          <a:p>
            <a:pPr marL="171450" lvl="0" indent="-171450">
              <a:buFont typeface="Arial" panose="020B0604020202020204" pitchFamily="34" charset="0"/>
              <a:buChar char="•"/>
            </a:pPr>
            <a:r>
              <a:rPr lang="en-US" dirty="0"/>
              <a:t>Local and federal laws in Apartment Complex locations (i.e., CA, ID, OR, WA)</a:t>
            </a:r>
          </a:p>
          <a:p>
            <a:pPr marL="628650" lvl="1" indent="-171450">
              <a:buFont typeface="Arial" panose="020B0604020202020204" pitchFamily="34" charset="0"/>
              <a:buChar char="•"/>
            </a:pPr>
            <a:r>
              <a:rPr lang="en-US" dirty="0"/>
              <a:t>Wild Wood Apartments DB will consider the laws and regulations at local, state, and federal levels.</a:t>
            </a:r>
          </a:p>
          <a:p>
            <a:pPr marL="628650" lvl="1" indent="-1714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For instance, in California, it is important to consider the California Consumer Privacy Act (CCPA) and ensure that tenant’s personal information is not distributed in reports to unauthorized individuals. This is to ensure that the database design and operations continuously meet regulations regarding the collection of sensitive data, its usage, and the security surrounding it.</a:t>
            </a:r>
            <a:endParaRPr lang="en-US" dirty="0"/>
          </a:p>
          <a:p>
            <a:pPr marL="171450" lvl="0" indent="-171450">
              <a:buFont typeface="Arial" panose="020B0604020202020204" pitchFamily="34" charset="0"/>
              <a:buChar char="•"/>
            </a:pPr>
            <a:r>
              <a:rPr lang="en-US" dirty="0"/>
              <a:t>Fair Housing Act (FHA)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Fair Housing Act (FHA) prohibits any form of discrimination against those underneath protected class statuses.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classes include race, color, religion, sex, national origin, handicap, and familial status.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important to consider because when storing this information, database users may record this information in the database but should never use this information against someone’s application for a rental property.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same will also go towards those with criminal backgrounds or convictions. This information may be stored in the database but should ensure that policies, rules, and practices follow legal compliances regarding criminal screening.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Tenant Laws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database will contain data that may or may not support consistent tenancy in apartment complexes, but should always abide by the law.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instance, the California Tenant Protection Act of 2019 contains a segment that states that “Just Cause Termination” will not attach to tenant units where a tenant was lawfully and continuously occupying a residential property for 12 months.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pertains to the database because the database stores information on when rental invoices were completed, delivered, and fulfilled to the tenants.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this law, the database must continuously document all historical rental invoices based on the tenant’s occupancy in a specific rental unit.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Rent Control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issue of rent and price increases must always be well-documented to prove no illegal activities are being committed by the Wild Wood Apartments.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database will monitor any control or changes that may occur, especially in terms of rent increases and invoice documentation.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instance, in California, there is a California Tenant Protection Act of 2019 (Assembly Bill 1482) that states that any annual rent increases must always be capped at 5 percent – plus inflation – for all buildings that are 15 years or older.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will translate to the database in that permissions and documentation from the Wild Wood Apartments’ corporate legal team must be submitted before any changes to rent are made for apartment units.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t>Ethical Protocols and Practices</a:t>
            </a:r>
          </a:p>
          <a:p>
            <a:pPr marL="171450" lvl="0" indent="-171450">
              <a:buFont typeface="Arial" panose="020B0604020202020204" pitchFamily="34" charset="0"/>
              <a:buChar char="•"/>
            </a:pPr>
            <a:r>
              <a:rPr lang="en-US" dirty="0"/>
              <a:t>Respect User Privacy</a:t>
            </a:r>
          </a:p>
          <a:p>
            <a:pPr marL="628650" lvl="1" indent="-171450">
              <a:buFont typeface="Arial" panose="020B0604020202020204" pitchFamily="34" charset="0"/>
              <a:buChar char="•"/>
            </a:pPr>
            <a:r>
              <a:rPr lang="en-US" dirty="0"/>
              <a:t>Data and information privacy and protection revolves around the collection, usage, and access of the data, along with the data user’s legal right to it. This includes (but is not limited to):</a:t>
            </a:r>
          </a:p>
          <a:p>
            <a:pPr marL="628650" lvl="1" indent="-171450">
              <a:buFont typeface="Arial" panose="020B0604020202020204" pitchFamily="34" charset="0"/>
              <a:buChar char="•"/>
            </a:pPr>
            <a:r>
              <a:rPr lang="en-US" dirty="0"/>
              <a:t>o	Private data should never be accessed by unauthorized personnel.</a:t>
            </a:r>
          </a:p>
          <a:p>
            <a:pPr marL="628650" lvl="1" indent="-171450">
              <a:buFont typeface="Arial" panose="020B0604020202020204" pitchFamily="34" charset="0"/>
              <a:buChar char="•"/>
            </a:pPr>
            <a:r>
              <a:rPr lang="en-US" dirty="0"/>
              <a:t>o	Data should never be inappropriately used.</a:t>
            </a:r>
          </a:p>
          <a:p>
            <a:pPr marL="628650" lvl="1" indent="-171450">
              <a:buFont typeface="Arial" panose="020B0604020202020204" pitchFamily="34" charset="0"/>
              <a:buChar char="•"/>
            </a:pPr>
            <a:r>
              <a:rPr lang="en-US" dirty="0"/>
              <a:t>o	The collection of data through technology about a person, entity, or corporation should always be accurate and complete. </a:t>
            </a:r>
          </a:p>
          <a:p>
            <a:pPr marL="628650" lvl="1" indent="-171450">
              <a:buFont typeface="Arial" panose="020B0604020202020204" pitchFamily="34" charset="0"/>
              <a:buChar char="•"/>
            </a:pPr>
            <a:r>
              <a:rPr lang="en-US" dirty="0"/>
              <a:t>o	Data content should always be available to the data subject and promote ownership of their data.</a:t>
            </a:r>
          </a:p>
          <a:p>
            <a:pPr marL="628650" lvl="1" indent="-171450">
              <a:buFont typeface="Arial" panose="020B0604020202020204" pitchFamily="34" charset="0"/>
              <a:buChar char="•"/>
            </a:pPr>
            <a:r>
              <a:rPr lang="en-US" dirty="0"/>
              <a:t>o	Users will always have the right to update, inspect, or correct these data.</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Protection of Data</a:t>
            </a:r>
          </a:p>
          <a:p>
            <a:pPr marL="628650" lvl="1" indent="-171450">
              <a:buFont typeface="Arial" panose="020B0604020202020204" pitchFamily="34" charset="0"/>
              <a:buChar char="•"/>
            </a:pPr>
            <a:r>
              <a:rPr lang="en-US" dirty="0"/>
              <a:t>One of the key principles that Wild Wood Apartments will do for all external stakeholders (i.e., tenants, vendors) will be to only collect data necessary for legal contracts, agreements, and leases. </a:t>
            </a:r>
          </a:p>
          <a:p>
            <a:pPr marL="628650" lvl="1" indent="-171450">
              <a:buFont typeface="Arial" panose="020B0604020202020204" pitchFamily="34" charset="0"/>
              <a:buChar char="•"/>
            </a:pPr>
            <a:r>
              <a:rPr lang="en-US" dirty="0"/>
              <a:t>For instance, legal first and last names will need to be disclosed to complete contracts, but demographics such as race, ethnicity, weight, and height are all voluntary or unnecessary information to provide to Apartment Managers and/or Apartment Assistants during the data collection or interview process. </a:t>
            </a:r>
          </a:p>
          <a:p>
            <a:pPr marL="628650" lvl="1" indent="-171450">
              <a:buFont typeface="Arial" panose="020B0604020202020204" pitchFamily="34" charset="0"/>
              <a:buChar char="•"/>
            </a:pPr>
            <a:r>
              <a:rPr lang="en-US" dirty="0"/>
              <a:t>Database will only store information in a secure, encrypted storage that is password-protected.</a:t>
            </a:r>
          </a:p>
          <a:p>
            <a:pPr marL="457200" lvl="1" indent="0">
              <a:buFont typeface="Arial" panose="020B0604020202020204" pitchFamily="34" charset="0"/>
              <a:buNone/>
            </a:pPr>
            <a:endParaRPr lang="en-US" dirty="0"/>
          </a:p>
          <a:p>
            <a:pPr marL="171450" lvl="0" indent="-171450">
              <a:buFont typeface="Arial" panose="020B0604020202020204" pitchFamily="34" charset="0"/>
              <a:buChar char="•"/>
            </a:pPr>
            <a:r>
              <a:rPr lang="en-US" dirty="0"/>
              <a:t>Transparent Uses and Disclosures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Wild Wood Apartments database and its uses will follow the basic principles of ensuring that any use of the data collected is defined and disclosed to all stakeholders.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Confidential release statements provided to tenants will designate exactly how the information will be stored in the database, how the data will be used (as applicable), and all authorized individuals who can view and access the information.</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16</a:t>
            </a:fld>
            <a:endParaRPr lang="en-US"/>
          </a:p>
        </p:txBody>
      </p:sp>
    </p:spTree>
    <p:extLst>
      <p:ext uri="{BB962C8B-B14F-4D97-AF65-F5344CB8AC3E}">
        <p14:creationId xmlns:p14="http://schemas.microsoft.com/office/powerpoint/2010/main" val="57444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Protection of workstations and physical machines</a:t>
            </a:r>
          </a:p>
          <a:p>
            <a:pPr marL="171450" indent="-171450">
              <a:buFont typeface="Arial" panose="020B0604020202020204" pitchFamily="34" charset="0"/>
              <a:buChar char="•"/>
            </a:pPr>
            <a:r>
              <a:rPr lang="en-US" b="0" dirty="0"/>
              <a:t>Computer workstations will contain antivirus programs and network encryption to ensure no unauthorized program accesses DB.</a:t>
            </a:r>
          </a:p>
          <a:p>
            <a:pPr marL="171450" indent="-171450">
              <a:buFont typeface="Arial" panose="020B0604020202020204" pitchFamily="34" charset="0"/>
              <a:buChar char="•"/>
            </a:pPr>
            <a:r>
              <a:rPr lang="en-US" b="0" dirty="0"/>
              <a:t>All workstations will have up-to-date firewall and instruction detection/prevention systems.</a:t>
            </a:r>
          </a:p>
          <a:p>
            <a:pPr marL="0" indent="0">
              <a:buFont typeface="Arial" panose="020B0604020202020204" pitchFamily="34" charset="0"/>
              <a:buNone/>
            </a:pPr>
            <a:endParaRPr lang="en-US" b="0" dirty="0"/>
          </a:p>
          <a:p>
            <a:r>
              <a:rPr lang="en-US" b="1" dirty="0"/>
              <a:t>Encrypted transmission of data</a:t>
            </a:r>
          </a:p>
          <a:p>
            <a:pPr marL="171450" indent="-171450">
              <a:buFont typeface="Arial" panose="020B0604020202020204" pitchFamily="34" charset="0"/>
              <a:buChar char="•"/>
            </a:pPr>
            <a:r>
              <a:rPr lang="en-US" b="0" dirty="0"/>
              <a:t>Secure email portals will be used within and outside of the corporate location.</a:t>
            </a:r>
          </a:p>
          <a:p>
            <a:pPr marL="171450" indent="-171450">
              <a:buFont typeface="Arial" panose="020B0604020202020204" pitchFamily="34" charset="0"/>
              <a:buChar char="•"/>
            </a:pPr>
            <a:r>
              <a:rPr lang="en-US" b="0" dirty="0"/>
              <a:t>All transmissions between systems will encrypt the data so that information is not intercepted and interpreted during transmission.</a:t>
            </a:r>
          </a:p>
          <a:p>
            <a:endParaRPr lang="en-US" b="1" dirty="0"/>
          </a:p>
          <a:p>
            <a:r>
              <a:rPr lang="en-US" b="1" dirty="0"/>
              <a:t>Periodic audits and consistent monitoring for:</a:t>
            </a:r>
          </a:p>
          <a:p>
            <a:pPr marL="171450" lvl="0" indent="-171450">
              <a:buFont typeface="Arial" panose="020B0604020202020204" pitchFamily="34" charset="0"/>
              <a:buChar char="•"/>
            </a:pPr>
            <a:r>
              <a:rPr lang="en-US" b="0" dirty="0"/>
              <a:t>User Authentication</a:t>
            </a:r>
          </a:p>
          <a:p>
            <a:pPr marL="171450" lvl="0" indent="-171450">
              <a:buFont typeface="Arial" panose="020B0604020202020204" pitchFamily="34" charset="0"/>
              <a:buChar char="•"/>
            </a:pPr>
            <a:r>
              <a:rPr lang="en-US" b="0" dirty="0"/>
              <a:t>Security Systems</a:t>
            </a:r>
          </a:p>
          <a:p>
            <a:pPr marL="171450" lvl="0" indent="-171450">
              <a:buFont typeface="Arial" panose="020B0604020202020204" pitchFamily="34" charset="0"/>
              <a:buChar char="•"/>
            </a:pPr>
            <a:r>
              <a:rPr lang="en-US" b="0" dirty="0"/>
              <a:t>Database program and system</a:t>
            </a:r>
          </a:p>
          <a:p>
            <a:pPr marL="0" lvl="0" indent="0">
              <a:buFont typeface="Arial" panose="020B0604020202020204" pitchFamily="34" charset="0"/>
              <a:buNone/>
            </a:pPr>
            <a:endParaRPr lang="en-US" b="0" dirty="0"/>
          </a:p>
          <a:p>
            <a:r>
              <a:rPr lang="en-US" b="1" dirty="0"/>
              <a:t>Personal login accounts and strong passwords</a:t>
            </a:r>
          </a:p>
          <a:p>
            <a:pPr marL="171450" indent="-171450">
              <a:buFont typeface="Arial" panose="020B0604020202020204" pitchFamily="34" charset="0"/>
              <a:buChar char="•"/>
            </a:pPr>
            <a:r>
              <a:rPr lang="en-US" b="0" dirty="0"/>
              <a:t>All tenant, applicants, or managers will have to create an account on a secure web exchange.</a:t>
            </a:r>
          </a:p>
          <a:p>
            <a:pPr marL="171450" indent="-171450">
              <a:buFont typeface="Arial" panose="020B0604020202020204" pitchFamily="34" charset="0"/>
              <a:buChar char="•"/>
            </a:pPr>
            <a:r>
              <a:rPr lang="en-US" b="0" dirty="0"/>
              <a:t>All passwords must contain numbers, letters, and special characters, but should not be a password from your10 previously used passwords.</a:t>
            </a:r>
          </a:p>
          <a:p>
            <a:pPr marL="171450" indent="-171450">
              <a:buFont typeface="Arial" panose="020B0604020202020204" pitchFamily="34" charset="0"/>
              <a:buChar char="•"/>
            </a:pPr>
            <a:r>
              <a:rPr lang="en-US" b="0" dirty="0"/>
              <a:t>Passwords will automatically reset every 60 days to ensure a new password is created.</a:t>
            </a:r>
          </a:p>
          <a:p>
            <a:pPr marL="0" indent="0">
              <a:buFont typeface="Arial" panose="020B0604020202020204" pitchFamily="34" charset="0"/>
              <a:buNone/>
            </a:pPr>
            <a:endParaRPr lang="en-US" b="0" dirty="0"/>
          </a:p>
          <a:p>
            <a:r>
              <a:rPr lang="en-US" b="1" dirty="0"/>
              <a:t>Routine server backups</a:t>
            </a:r>
          </a:p>
          <a:p>
            <a:pPr marL="171450" indent="-171450">
              <a:buFont typeface="Arial" panose="020B0604020202020204" pitchFamily="34" charset="0"/>
              <a:buChar char="•"/>
            </a:pPr>
            <a:r>
              <a:rPr lang="en-US" b="0" dirty="0"/>
              <a:t>Database applications like Microsoft SQL Server are third-party programs that routinely are updated with new features, add-ons, or applications. </a:t>
            </a:r>
          </a:p>
          <a:p>
            <a:pPr marL="171450" indent="-171450">
              <a:buFont typeface="Arial" panose="020B0604020202020204" pitchFamily="34" charset="0"/>
              <a:buChar char="•"/>
            </a:pPr>
            <a:r>
              <a:rPr lang="en-US" b="0" dirty="0"/>
              <a:t>The DBA will review the database to ensure that the program did not download any malicious software, while also disabling or removing any features that are unnecessary to business operations. </a:t>
            </a:r>
          </a:p>
          <a:p>
            <a:pPr marL="171450" indent="-171450">
              <a:buFont typeface="Arial" panose="020B0604020202020204" pitchFamily="34" charset="0"/>
              <a:buChar char="•"/>
            </a:pPr>
            <a:r>
              <a:rPr lang="en-US" b="0" dirty="0"/>
              <a:t>The DBA will also check to ensure that the system is consistently up-to-date and patched appropriately as many system patches contain updated coding that helps strengthen vulnerabilities in the system.</a:t>
            </a:r>
            <a:endParaRPr lang="en-US" b="1" dirty="0"/>
          </a:p>
          <a:p>
            <a:endParaRPr lang="en-US" b="1" dirty="0"/>
          </a:p>
          <a:p>
            <a:r>
              <a:rPr lang="en-US" b="1" dirty="0"/>
              <a:t>Automatic Documentation</a:t>
            </a:r>
          </a:p>
          <a:p>
            <a:pPr marL="171450" indent="-171450">
              <a:buFont typeface="Arial" panose="020B0604020202020204" pitchFamily="34" charset="0"/>
              <a:buChar char="•"/>
            </a:pPr>
            <a:r>
              <a:rPr lang="en-US" b="0" dirty="0"/>
              <a:t>Every action and movement within the database will be recorded. </a:t>
            </a:r>
          </a:p>
          <a:p>
            <a:pPr marL="171450" indent="-171450">
              <a:buFont typeface="Arial" panose="020B0604020202020204" pitchFamily="34" charset="0"/>
              <a:buChar char="•"/>
            </a:pPr>
            <a:r>
              <a:rPr lang="en-US" b="0" dirty="0"/>
              <a:t>This record or change history will document the action, field change, time, and user account associated with the change and will help with auditing purposes</a:t>
            </a:r>
            <a:r>
              <a:rPr lang="en-US" b="1" dirty="0"/>
              <a:t>.</a:t>
            </a:r>
          </a:p>
          <a:p>
            <a:pPr marL="171450" indent="-171450">
              <a:buFont typeface="Arial" panose="020B0604020202020204" pitchFamily="34" charset="0"/>
              <a:buChar char="•"/>
            </a:pPr>
            <a:endParaRPr lang="en-US" b="1" dirty="0"/>
          </a:p>
          <a:p>
            <a:r>
              <a:rPr lang="en-US" b="1" dirty="0"/>
              <a:t>Mandatory, all-staff Bi-Annual Trainings</a:t>
            </a:r>
          </a:p>
          <a:p>
            <a:pPr marL="171450" indent="-171450">
              <a:buFont typeface="Arial" panose="020B0604020202020204" pitchFamily="34" charset="0"/>
              <a:buChar char="•"/>
            </a:pPr>
            <a:r>
              <a:rPr lang="en-US" b="0" dirty="0"/>
              <a:t>The Bi-Annual Training will include instructing, educating, and reminding all personnel of the importance of database security, information protection, and data security. </a:t>
            </a:r>
          </a:p>
          <a:p>
            <a:pPr marL="171450" indent="-171450">
              <a:buFont typeface="Arial" panose="020B0604020202020204" pitchFamily="34" charset="0"/>
              <a:buChar char="•"/>
            </a:pPr>
            <a:r>
              <a:rPr lang="en-US" b="0" dirty="0"/>
              <a:t>This will also cover strict safety procedures (such as not containing any physical paperwork or notes at a workstation at any time) that will help mitigate these risks </a:t>
            </a:r>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17</a:t>
            </a:fld>
            <a:endParaRPr lang="en-US"/>
          </a:p>
        </p:txBody>
      </p:sp>
    </p:spTree>
    <p:extLst>
      <p:ext uri="{BB962C8B-B14F-4D97-AF65-F5344CB8AC3E}">
        <p14:creationId xmlns:p14="http://schemas.microsoft.com/office/powerpoint/2010/main" val="423078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2</a:t>
            </a:fld>
            <a:endParaRPr lang="en-US"/>
          </a:p>
        </p:txBody>
      </p:sp>
    </p:spTree>
    <p:extLst>
      <p:ext uri="{BB962C8B-B14F-4D97-AF65-F5344CB8AC3E}">
        <p14:creationId xmlns:p14="http://schemas.microsoft.com/office/powerpoint/2010/main" val="52342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Data is manually entered and managed</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Stakeholders impacted by this are: </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Apartment Managers</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Corporate Managers</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Tenants</a:t>
            </a:r>
          </a:p>
          <a:p>
            <a:pPr marL="628650" lvl="1"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Increases turnaround times, waits, and promotes inefficiencies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Apartment Managers must:</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Manually enter all data</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Review physical documentation</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All physical documentation is then translated into a quarterly report for HQ</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Complete quarterly reports that take a long time</a:t>
            </a:r>
          </a:p>
          <a:p>
            <a:pPr marL="457200" lvl="1"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Corporate Managers must wait until all quarterly reports are submitted</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Due to crunch times and inefficient documentation, most reports must be re-submitted due to missing or inefficient data</a:t>
            </a:r>
          </a:p>
          <a:p>
            <a:pPr marL="0" lv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Insecure and inefficient storage of Documents and Receivables</a:t>
            </a:r>
          </a:p>
          <a:p>
            <a:pPr marL="171450" lvl="0" indent="-171450">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Stored in physical envelopes or placed on desks</a:t>
            </a:r>
          </a:p>
          <a:p>
            <a:pPr marL="171450" lvl="0" indent="-171450">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No strict guidelines on how to store this information, posing potential data security and safety concerns</a:t>
            </a:r>
          </a:p>
          <a:p>
            <a:pPr marL="171450" lvl="0" indent="-171450">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No current management system to organize all this information</a:t>
            </a:r>
          </a:p>
          <a:p>
            <a:pPr marL="628650" lvl="1"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7F72797-FB8D-49C3-A1E9-1310C731DAAA}" type="slidenum">
              <a:rPr lang="en-US" smtClean="0"/>
              <a:t>4</a:t>
            </a:fld>
            <a:endParaRPr lang="en-US"/>
          </a:p>
        </p:txBody>
      </p:sp>
    </p:spTree>
    <p:extLst>
      <p:ext uri="{BB962C8B-B14F-4D97-AF65-F5344CB8AC3E}">
        <p14:creationId xmlns:p14="http://schemas.microsoft.com/office/powerpoint/2010/main" val="339757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Uses Microsoft’s Structured Query Language (SQL) Server Management Studio</a:t>
            </a:r>
          </a:p>
          <a:p>
            <a:pPr marL="171450" indent="-171450">
              <a:buFont typeface="Arial" panose="020B0604020202020204" pitchFamily="34" charset="0"/>
              <a:buChar char="•"/>
            </a:pPr>
            <a:r>
              <a:rPr lang="en-US" dirty="0"/>
              <a:t>Microsoft SQL is a common database language and program used by many enterprises</a:t>
            </a:r>
          </a:p>
          <a:p>
            <a:pPr marL="628650" lvl="1" indent="-171450">
              <a:buFont typeface="Arial" panose="020B0604020202020204" pitchFamily="34" charset="0"/>
              <a:buChar char="•"/>
            </a:pPr>
            <a:r>
              <a:rPr lang="en-US" dirty="0"/>
              <a:t>Capable of customizing the program to best-fit Wild Wood Apartments’ needs.</a:t>
            </a:r>
          </a:p>
          <a:p>
            <a:pPr marL="457200" lvl="1" indent="0">
              <a:buFont typeface="Arial" panose="020B0604020202020204" pitchFamily="34" charset="0"/>
              <a:buNone/>
            </a:pPr>
            <a:endParaRPr lang="en-US" dirty="0"/>
          </a:p>
          <a:p>
            <a:pPr marL="171450" lvl="0" indent="-171450">
              <a:buFont typeface="Arial" panose="020B0604020202020204" pitchFamily="34" charset="0"/>
              <a:buChar char="•"/>
            </a:pPr>
            <a:r>
              <a:rPr lang="en-US" dirty="0"/>
              <a:t>Microsoft SQL is a relational database management system</a:t>
            </a:r>
          </a:p>
          <a:p>
            <a:pPr marL="628650" lvl="1" indent="-171450">
              <a:buFont typeface="Arial" panose="020B0604020202020204" pitchFamily="34" charset="0"/>
              <a:buChar char="•"/>
            </a:pPr>
            <a:r>
              <a:rPr lang="en-US" dirty="0"/>
              <a:t>Data types (such as characters and numbers) can be pre-determined and strict based on the need.</a:t>
            </a:r>
          </a:p>
          <a:p>
            <a:pPr marL="1085850" lvl="2" indent="-171450">
              <a:buFont typeface="Arial" panose="020B0604020202020204" pitchFamily="34" charset="0"/>
              <a:buChar char="•"/>
            </a:pPr>
            <a:r>
              <a:rPr lang="en-US" dirty="0"/>
              <a:t>For example, if a user inputs an Employee ID, all Employee IDs at Wild Wood Apartments are only 4 digits long and are letters and numbers.</a:t>
            </a:r>
          </a:p>
          <a:p>
            <a:pPr marL="914400" lvl="2" indent="0">
              <a:buFont typeface="Arial" panose="020B0604020202020204" pitchFamily="34" charset="0"/>
              <a:buNone/>
            </a:pPr>
            <a:endParaRPr lang="en-US" dirty="0"/>
          </a:p>
          <a:p>
            <a:pPr marL="628650" lvl="1" indent="-171450">
              <a:buFont typeface="Arial" panose="020B0604020202020204" pitchFamily="34" charset="0"/>
              <a:buChar char="•"/>
            </a:pPr>
            <a:r>
              <a:rPr lang="en-US" dirty="0"/>
              <a:t>Data and fields may be listed as required and/or allow nulls</a:t>
            </a:r>
          </a:p>
          <a:p>
            <a:pPr marL="1085850" lvl="2" indent="-171450">
              <a:buFont typeface="Arial" panose="020B0604020202020204" pitchFamily="34" charset="0"/>
              <a:buChar char="•"/>
            </a:pPr>
            <a:r>
              <a:rPr lang="en-US" dirty="0"/>
              <a:t>If field(s) listed as required – and do not allow nulls – the data entry will not be submitted.</a:t>
            </a:r>
          </a:p>
          <a:p>
            <a:pPr marL="1085850" lvl="2" indent="-171450">
              <a:buFont typeface="Arial" panose="020B0604020202020204" pitchFamily="34" charset="0"/>
              <a:buChar char="•"/>
            </a:pPr>
            <a:r>
              <a:rPr lang="en-US" dirty="0"/>
              <a:t>If the field(s) allow for nulls, the data entry will bypass this requirement.</a:t>
            </a:r>
          </a:p>
          <a:p>
            <a:pPr marL="628650" lvl="1" indent="-171450">
              <a:buFont typeface="Arial" panose="020B0604020202020204" pitchFamily="34" charset="0"/>
              <a:buChar cha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Promotes a Relational Database Management System</a:t>
            </a:r>
          </a:p>
          <a:p>
            <a:pPr marL="171450" lvl="0" indent="-171450">
              <a:buFont typeface="Arial" panose="020B0604020202020204" pitchFamily="34" charset="0"/>
              <a:buChar char="•"/>
            </a:pPr>
            <a:r>
              <a:rPr lang="en-US" dirty="0"/>
              <a:t>Organizes data in terms of relationships</a:t>
            </a:r>
          </a:p>
          <a:p>
            <a:pPr marL="628650" lvl="1" indent="-171450">
              <a:buFont typeface="Arial" panose="020B0604020202020204" pitchFamily="34" charset="0"/>
              <a:buChar char="•"/>
            </a:pPr>
            <a:r>
              <a:rPr lang="en-US" dirty="0"/>
              <a:t>Primary and foreign keys pairings are used to ensure data relationships.</a:t>
            </a:r>
          </a:p>
          <a:p>
            <a:pPr marL="628650" lvl="1" indent="-171450">
              <a:buFont typeface="Arial" panose="020B0604020202020204" pitchFamily="34" charset="0"/>
              <a:buChar char="•"/>
            </a:pPr>
            <a:r>
              <a:rPr lang="en-US" dirty="0"/>
              <a:t>For instance, if a repair transaction is inserted into the database, it is required to add the Apartment ID that the repair was completed for/in. The Apartment ID and Repair ID in the transaction are both primary keys in their table, but also foreign keys in each of their own tables. If we ran a query to pull all repairs completed in the Apartment Unit with the corresponding Apartment ID of our choice, it will pull all relevant and pertinent repairs completed in the Apartment Unit.</a:t>
            </a:r>
          </a:p>
          <a:p>
            <a:pPr marL="457200" lvl="1" indent="0">
              <a:buFont typeface="Arial" panose="020B0604020202020204" pitchFamily="34" charset="0"/>
              <a:buNone/>
            </a:pPr>
            <a:endParaRPr lang="en-US" dirty="0"/>
          </a:p>
          <a:p>
            <a:pPr marL="0" lvl="0" indent="0">
              <a:buFont typeface="Arial" panose="020B0604020202020204" pitchFamily="34" charset="0"/>
              <a:buNone/>
            </a:pPr>
            <a:r>
              <a:rPr lang="en-US" b="1" dirty="0"/>
              <a:t>Query Capabilities</a:t>
            </a:r>
          </a:p>
          <a:p>
            <a:pPr marL="171450" lvl="0" indent="-171450">
              <a:buFont typeface="Arial" panose="020B0604020202020204" pitchFamily="34" charset="0"/>
              <a:buChar char="•"/>
            </a:pPr>
            <a:r>
              <a:rPr lang="en-US" b="0" dirty="0"/>
              <a:t>View. Returns specific data that is accessible to the user.</a:t>
            </a:r>
          </a:p>
          <a:p>
            <a:pPr marL="171450" lvl="0" indent="-171450">
              <a:buFont typeface="Arial" panose="020B0604020202020204" pitchFamily="34" charset="0"/>
              <a:buChar char="•"/>
            </a:pPr>
            <a:r>
              <a:rPr lang="en-US" b="0" dirty="0"/>
              <a:t>Select. Directs which database data should be collected and selects specific table(s) necessary for the user.</a:t>
            </a:r>
          </a:p>
          <a:p>
            <a:pPr marL="171450" lvl="0" indent="-171450">
              <a:buFont typeface="Arial" panose="020B0604020202020204" pitchFamily="34" charset="0"/>
              <a:buChar char="•"/>
            </a:pPr>
            <a:r>
              <a:rPr lang="en-US" b="0" dirty="0"/>
              <a:t>Edit. Allows the user to edit the information.</a:t>
            </a:r>
          </a:p>
          <a:p>
            <a:pPr marL="171450" lvl="0" indent="-171450">
              <a:buFont typeface="Arial" panose="020B0604020202020204" pitchFamily="34" charset="0"/>
              <a:buChar char="•"/>
            </a:pPr>
            <a:r>
              <a:rPr lang="en-US" b="0" dirty="0"/>
              <a:t>Delete. Deletes the table and data from the database.</a:t>
            </a:r>
          </a:p>
          <a:p>
            <a:pPr marL="171450" lvl="0" indent="-171450">
              <a:buFont typeface="Arial" panose="020B0604020202020204" pitchFamily="34" charset="0"/>
              <a:buChar char="•"/>
            </a:pPr>
            <a:r>
              <a:rPr lang="en-US" b="0" dirty="0"/>
              <a:t>Joins. Customizes how the data is displayed to the user.</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6</a:t>
            </a:fld>
            <a:endParaRPr lang="en-US"/>
          </a:p>
        </p:txBody>
      </p:sp>
    </p:spTree>
    <p:extLst>
      <p:ext uri="{BB962C8B-B14F-4D97-AF65-F5344CB8AC3E}">
        <p14:creationId xmlns:p14="http://schemas.microsoft.com/office/powerpoint/2010/main" val="394681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Apartment Complex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Lease_ID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Employee_ID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AptComplex_Name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Address, City, State,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Zipcode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Phone.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Lease_ID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AptUnit_ID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Lease_Status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Tenant Name,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Tenant_Contact_Information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Start Date, End Date,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Rent_Amount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Deposit,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Lease_PDF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Confidentiality_Release_PDF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Vendors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Vendor_ID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Company_Name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Company_Contact_Info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Company_Email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Employee_Name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Address, City, State,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Zipcode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Apartment Units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AptUnit_ID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Lease_ID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Number_of_Bedrooms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Number_of_Bathrooms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Floor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Receiveable_ID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AptUnit_ID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Vendor_ID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Payment_Status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Date_Service_Started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Problem,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Receivable_Type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Resolution,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Date_Resolution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Repair_Status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Amount,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Receipt_PDF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Employee_ID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AptComplex_ID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EE_Status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Name, Position, Address, City, State,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Zipcode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7</a:t>
            </a:fld>
            <a:endParaRPr lang="en-US"/>
          </a:p>
        </p:txBody>
      </p:sp>
    </p:spTree>
    <p:extLst>
      <p:ext uri="{BB962C8B-B14F-4D97-AF65-F5344CB8AC3E}">
        <p14:creationId xmlns:p14="http://schemas.microsoft.com/office/powerpoint/2010/main" val="309376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0"/>
              </a:spcAft>
              <a:buFont typeface="Symbol" panose="05050102010706020507" pitchFamily="18" charset="2"/>
              <a:buNone/>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The physical design displays all the primary keys within each entity as well as the relationships between each entity. </a:t>
            </a:r>
          </a:p>
          <a:p>
            <a:pPr marL="171450" marR="0" lvl="0" indent="-171450">
              <a:lnSpc>
                <a:spcPct val="200000"/>
              </a:lnSpc>
              <a:spcBef>
                <a:spcPts val="0"/>
              </a:spcBef>
              <a:spcAft>
                <a:spcPts val="0"/>
              </a:spcAft>
              <a:buFont typeface="Arial" panose="020B0604020202020204" pitchFamily="34" charset="0"/>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Relationship types:</a:t>
            </a:r>
          </a:p>
          <a:p>
            <a:pPr marL="628650" marR="0" lvl="1" indent="-171450">
              <a:lnSpc>
                <a:spcPct val="200000"/>
              </a:lnSpc>
              <a:spcBef>
                <a:spcPts val="0"/>
              </a:spcBef>
              <a:spcAft>
                <a:spcPts val="0"/>
              </a:spcAft>
              <a:buFont typeface="Arial" panose="020B0604020202020204" pitchFamily="34" charset="0"/>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One-to-Many. For every entity, there are many transactions or instances of the entity.</a:t>
            </a:r>
          </a:p>
          <a:p>
            <a:pPr marL="628650" marR="0" lvl="1" indent="-171450">
              <a:lnSpc>
                <a:spcPct val="200000"/>
              </a:lnSpc>
              <a:spcBef>
                <a:spcPts val="0"/>
              </a:spcBef>
              <a:spcAft>
                <a:spcPts val="0"/>
              </a:spcAft>
              <a:buFont typeface="Arial" panose="020B0604020202020204" pitchFamily="34" charset="0"/>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One-to-One. For every one entity, there is an equal one entity.</a:t>
            </a:r>
          </a:p>
          <a:p>
            <a:pPr marL="628650" marR="0" lvl="1" indent="-171450">
              <a:lnSpc>
                <a:spcPct val="200000"/>
              </a:lnSpc>
              <a:spcBef>
                <a:spcPts val="0"/>
              </a:spcBef>
              <a:spcAft>
                <a:spcPts val="0"/>
              </a:spcAft>
              <a:buFont typeface="Arial" panose="020B0604020202020204" pitchFamily="34" charset="0"/>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Many-to-Many. There can be many entities to many entities.</a:t>
            </a:r>
          </a:p>
          <a:p>
            <a:pPr marL="342900" marR="0" lvl="0" indent="-342900">
              <a:lnSpc>
                <a:spcPct val="200000"/>
              </a:lnSpc>
              <a:spcBef>
                <a:spcPts val="0"/>
              </a:spcBef>
              <a:spcAft>
                <a:spcPts val="0"/>
              </a:spcAft>
              <a:buFont typeface="Symbol" panose="05050102010706020507" pitchFamily="18" charset="2"/>
              <a:buChar char=""/>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Apartment Complex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One-to-Many (Lease, Receivables, Apartment Units,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Many-to-One (Apartment Complex, Apartment Units)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One-to-Many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Vendors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One-to-many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Apartment Units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Many-to-One (Apartment Complex)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One-to-Many (Lease,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One-to-One (Receivables)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Many-to-One (Apartment Complex, Apartment Units)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Entity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Relations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200000"/>
              </a:lnSpc>
              <a:spcBef>
                <a:spcPts val="0"/>
              </a:spcBef>
              <a:spcAft>
                <a:spcPts val="8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Many-to-One (Apartment Complex)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8</a:t>
            </a:fld>
            <a:endParaRPr lang="en-US"/>
          </a:p>
        </p:txBody>
      </p:sp>
    </p:spTree>
    <p:extLst>
      <p:ext uri="{BB962C8B-B14F-4D97-AF65-F5344CB8AC3E}">
        <p14:creationId xmlns:p14="http://schemas.microsoft.com/office/powerpoint/2010/main" val="175065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Microsoft SQL Server (with Amazon RDS)</a:t>
            </a:r>
          </a:p>
          <a:p>
            <a:pPr marL="628650" lvl="1" indent="-171450">
              <a:buFont typeface="Arial" panose="020B0604020202020204" pitchFamily="34" charset="0"/>
              <a:buChar char="•"/>
            </a:pPr>
            <a:r>
              <a:rPr lang="en-US" dirty="0"/>
              <a:t>Common SQL application</a:t>
            </a:r>
          </a:p>
          <a:p>
            <a:pPr marL="1085850" lvl="2" indent="-171450">
              <a:buFont typeface="Arial" panose="020B0604020202020204" pitchFamily="34" charset="0"/>
              <a:buChar char="•"/>
            </a:pPr>
            <a:r>
              <a:rPr lang="en-US" dirty="0"/>
              <a:t>Microsoft SQL is a common program that is known with many database administrators as well as enterprises.</a:t>
            </a:r>
          </a:p>
          <a:p>
            <a:pPr marL="1085850" lvl="2" indent="-171450">
              <a:buFont typeface="Arial" panose="020B0604020202020204" pitchFamily="34" charset="0"/>
              <a:buChar char="•"/>
            </a:pPr>
            <a:r>
              <a:rPr lang="en-US" dirty="0"/>
              <a:t>The SQL server database engine handles data processing, storage, and database security.</a:t>
            </a:r>
          </a:p>
          <a:p>
            <a:pPr marL="628650" lvl="1" indent="-171450">
              <a:buFont typeface="Arial" panose="020B0604020202020204" pitchFamily="34" charset="0"/>
              <a:buChar char="•"/>
            </a:pPr>
            <a:r>
              <a:rPr lang="en-US" dirty="0"/>
              <a:t>Database Management assistance</a:t>
            </a:r>
          </a:p>
          <a:p>
            <a:pPr marL="1085850" lvl="2" indent="-171450">
              <a:buFont typeface="Arial" panose="020B0604020202020204" pitchFamily="34" charset="0"/>
              <a:buChar char="•"/>
            </a:pPr>
            <a:r>
              <a:rPr lang="en-US" dirty="0"/>
              <a:t>Amazon contains an Amazon RDS team that provides database management assistance to customers.</a:t>
            </a:r>
          </a:p>
          <a:p>
            <a:pPr marL="1085850" lvl="2" indent="-171450">
              <a:buFont typeface="Arial" panose="020B0604020202020204" pitchFamily="34" charset="0"/>
              <a:buChar char="•"/>
            </a:pPr>
            <a:r>
              <a:rPr lang="en-US" dirty="0"/>
              <a:t>Services include: software patching, setup, backups, configuration, or hardware provisioning.</a:t>
            </a:r>
          </a:p>
          <a:p>
            <a:pPr marL="628650" lvl="1" indent="-171450">
              <a:buFont typeface="Arial" panose="020B0604020202020204" pitchFamily="34" charset="0"/>
              <a:buChar char="•"/>
            </a:pPr>
            <a:r>
              <a:rPr lang="en-US" dirty="0"/>
              <a:t>Application to Wild Wood Apartments</a:t>
            </a:r>
          </a:p>
          <a:p>
            <a:pPr marL="1085850" lvl="2" indent="-171450">
              <a:buFont typeface="Arial" panose="020B0604020202020204" pitchFamily="34" charset="0"/>
              <a:buChar char="•"/>
            </a:pPr>
            <a:r>
              <a:rPr lang="en-US" dirty="0"/>
              <a:t>Queries may be ran to obtain data based on specific relationships, such as the repairs completed in a specific apartment.</a:t>
            </a:r>
          </a:p>
          <a:p>
            <a:pPr marL="1085850" lvl="2" indent="-171450">
              <a:buFont typeface="Arial" panose="020B0604020202020204" pitchFamily="34" charset="0"/>
              <a:buChar char="•"/>
            </a:pPr>
            <a:r>
              <a:rPr lang="en-US" dirty="0"/>
              <a:t>With additional training, responsibility may also shift to financial accountant or record keeper at company HQ.</a:t>
            </a:r>
          </a:p>
          <a:p>
            <a:pPr marL="1085850" lvl="2" indent="-171450">
              <a:buFont typeface="Arial" panose="020B0604020202020204" pitchFamily="34" charset="0"/>
              <a:buChar char="•"/>
            </a:pPr>
            <a:r>
              <a:rPr lang="en-US" dirty="0"/>
              <a:t>Main weakness: multiple queries may need to run to complete necessary reports.</a:t>
            </a:r>
          </a:p>
          <a:p>
            <a:pPr lvl="1"/>
            <a:endParaRPr lang="en-US" dirty="0"/>
          </a:p>
          <a:p>
            <a:r>
              <a:rPr lang="en-US" b="1" dirty="0"/>
              <a:t>Oracle Autonomous Database with Oracle Cloud Interface (OCI)</a:t>
            </a:r>
          </a:p>
          <a:p>
            <a:pPr marL="628650" lvl="1" indent="-171450">
              <a:buFont typeface="Arial" panose="020B0604020202020204" pitchFamily="34" charset="0"/>
              <a:buChar char="•"/>
            </a:pPr>
            <a:r>
              <a:rPr lang="en-US" dirty="0"/>
              <a:t>Zero-data-loss architectures</a:t>
            </a:r>
          </a:p>
          <a:p>
            <a:pPr marL="1085850" lvl="2" indent="-171450">
              <a:buFont typeface="Arial" panose="020B0604020202020204" pitchFamily="34" charset="0"/>
              <a:buChar char="•"/>
            </a:pPr>
            <a:r>
              <a:rPr lang="en-US" dirty="0"/>
              <a:t>Oracle prides itself in never losing data and its ability to scale performance and storage capacity when compared against other competitors.</a:t>
            </a:r>
          </a:p>
          <a:p>
            <a:pPr marL="1085850" lvl="2" indent="-171450">
              <a:buFont typeface="Arial" panose="020B0604020202020204" pitchFamily="34" charset="0"/>
              <a:buChar char="•"/>
            </a:pPr>
            <a:r>
              <a:rPr lang="en-US" dirty="0"/>
              <a:t>For instance, this program is able to handle millions of input/</a:t>
            </a:r>
            <a:r>
              <a:rPr lang="en-US" dirty="0" err="1"/>
              <a:t>ouput</a:t>
            </a:r>
            <a:r>
              <a:rPr lang="en-US" dirty="0"/>
              <a:t> operations per second and with usable capacities of 340 terabytes.</a:t>
            </a:r>
          </a:p>
          <a:p>
            <a:pPr marL="628650" lvl="1" indent="-171450">
              <a:buFont typeface="Arial" panose="020B0604020202020204" pitchFamily="34" charset="0"/>
              <a:buChar char="•"/>
            </a:pPr>
            <a:r>
              <a:rPr lang="en-US" dirty="0"/>
              <a:t>Layers of resilience</a:t>
            </a:r>
          </a:p>
          <a:p>
            <a:pPr marL="1085850" lvl="2" indent="-171450">
              <a:buFont typeface="Arial" panose="020B0604020202020204" pitchFamily="34" charset="0"/>
              <a:buChar char="•"/>
            </a:pPr>
            <a:r>
              <a:rPr lang="en-US" dirty="0"/>
              <a:t>Resilience refers to consistent protection and policy-based backups</a:t>
            </a:r>
          </a:p>
          <a:p>
            <a:pPr marL="1085850" lvl="2" indent="-171450">
              <a:buFont typeface="Arial" panose="020B0604020202020204" pitchFamily="34" charset="0"/>
              <a:buChar char="•"/>
            </a:pPr>
            <a:r>
              <a:rPr lang="en-US" dirty="0"/>
              <a:t>Allows for fast connectivity and industry-first services</a:t>
            </a:r>
          </a:p>
          <a:p>
            <a:pPr marL="628650" lvl="1" indent="-171450">
              <a:buFont typeface="Arial" panose="020B0604020202020204" pitchFamily="34" charset="0"/>
              <a:buChar char="•"/>
            </a:pPr>
            <a:r>
              <a:rPr lang="en-US" dirty="0"/>
              <a:t>Application to the Wild Wood Apartments</a:t>
            </a:r>
          </a:p>
          <a:p>
            <a:pPr marL="1085850" lvl="2" indent="-171450">
              <a:buFont typeface="Arial" panose="020B0604020202020204" pitchFamily="34" charset="0"/>
              <a:buChar char="•"/>
            </a:pPr>
            <a:r>
              <a:rPr lang="en-US" dirty="0"/>
              <a:t>The Oracle DB allows storage of a massive amount of data, records, and documents within the DB.</a:t>
            </a:r>
          </a:p>
          <a:p>
            <a:pPr marL="1085850" lvl="2" indent="-171450">
              <a:buFont typeface="Arial" panose="020B0604020202020204" pitchFamily="34" charset="0"/>
              <a:buChar char="•"/>
            </a:pPr>
            <a:r>
              <a:rPr lang="en-US" dirty="0"/>
              <a:t>Scalable for larger operations and could be used for future growth in the company.</a:t>
            </a:r>
          </a:p>
          <a:p>
            <a:pPr marL="1085850" lvl="2" indent="-171450">
              <a:buFont typeface="Arial" panose="020B0604020202020204" pitchFamily="34" charset="0"/>
              <a:buChar char="•"/>
            </a:pPr>
            <a:r>
              <a:rPr lang="en-US" dirty="0"/>
              <a:t>Main weakness: more expensive than other competitors</a:t>
            </a:r>
          </a:p>
          <a:p>
            <a:endParaRPr lang="en-US" dirty="0"/>
          </a:p>
          <a:p>
            <a:r>
              <a:rPr lang="en-US" b="1" dirty="0"/>
              <a:t>IBM Db2 on Cloud</a:t>
            </a:r>
          </a:p>
          <a:p>
            <a:pPr marL="628650" lvl="1" indent="-171450">
              <a:buFont typeface="Arial" panose="020B0604020202020204" pitchFamily="34" charset="0"/>
              <a:buChar char="•"/>
            </a:pPr>
            <a:r>
              <a:rPr lang="en-US" dirty="0"/>
              <a:t>Both on-premises and/or cloud-hosted</a:t>
            </a:r>
          </a:p>
          <a:p>
            <a:pPr marL="1085850" lvl="2" indent="-171450">
              <a:buFont typeface="Arial" panose="020B0604020202020204" pitchFamily="34" charset="0"/>
              <a:buChar char="•"/>
            </a:pPr>
            <a:r>
              <a:rPr lang="en-US" dirty="0"/>
              <a:t>IBM’s DB are accessible in physical environments as well as in the cloud environment, promoting less downtime should anything occur.</a:t>
            </a:r>
          </a:p>
          <a:p>
            <a:pPr marL="628650" lvl="1" indent="-171450">
              <a:buFont typeface="Arial" panose="020B0604020202020204" pitchFamily="34" charset="0"/>
              <a:buChar char="•"/>
            </a:pPr>
            <a:r>
              <a:rPr lang="en-US" dirty="0"/>
              <a:t>AI-powered capabilities to manage unstructured and structured data</a:t>
            </a:r>
          </a:p>
          <a:p>
            <a:pPr marL="1085850" lvl="2" indent="-171450">
              <a:buFont typeface="Arial" panose="020B0604020202020204" pitchFamily="34" charset="0"/>
              <a:buChar char="•"/>
            </a:pPr>
            <a:r>
              <a:rPr lang="en-US" dirty="0"/>
              <a:t>AI-powered capabilities manage data across various environments for an additional security layer and resilience.</a:t>
            </a:r>
          </a:p>
          <a:p>
            <a:pPr marL="628650" lvl="1" indent="-171450">
              <a:buFont typeface="Arial" panose="020B0604020202020204" pitchFamily="34" charset="0"/>
              <a:buChar char="•"/>
            </a:pPr>
            <a:r>
              <a:rPr lang="en-US" dirty="0"/>
              <a:t>Hybrid connection that supports self-service, scaling, and DEV/TEST turnaround times</a:t>
            </a:r>
          </a:p>
          <a:p>
            <a:pPr marL="1085850" lvl="2" indent="-171450">
              <a:buFont typeface="Arial" panose="020B0604020202020204" pitchFamily="34" charset="0"/>
              <a:buChar char="•"/>
            </a:pPr>
            <a:r>
              <a:rPr lang="en-US" dirty="0"/>
              <a:t>The DB is able to access information through the cloud, but also retains personally identifiable information (PII) on physical systems.</a:t>
            </a:r>
          </a:p>
          <a:p>
            <a:pPr marL="1085850" lvl="2" indent="-171450">
              <a:buFont typeface="Arial" panose="020B0604020202020204" pitchFamily="34" charset="0"/>
              <a:buChar char="•"/>
            </a:pPr>
            <a:r>
              <a:rPr lang="en-US" dirty="0"/>
              <a:t>Offsite nodes help ensure availability and resiliency for disaster recovery efforts</a:t>
            </a:r>
          </a:p>
          <a:p>
            <a:pPr marL="1085850" lvl="2" indent="-171450">
              <a:buFont typeface="Arial" panose="020B0604020202020204" pitchFamily="34" charset="0"/>
              <a:buChar char="•"/>
            </a:pPr>
            <a:r>
              <a:rPr lang="en-US" dirty="0"/>
              <a:t>IBM also contains a 24/7 team dedicated to operating systems, security patches, data protection, and data encryption</a:t>
            </a:r>
          </a:p>
          <a:p>
            <a:pPr marL="628650" lvl="1" indent="-171450">
              <a:buFont typeface="Arial" panose="020B0604020202020204" pitchFamily="34" charset="0"/>
              <a:buChar char="•"/>
            </a:pPr>
            <a:r>
              <a:rPr lang="en-US" dirty="0"/>
              <a:t>Application for the Wild Wood Apartments</a:t>
            </a:r>
          </a:p>
          <a:p>
            <a:pPr marL="1085850" lvl="2" indent="-171450">
              <a:buFont typeface="Arial" panose="020B0604020202020204" pitchFamily="34" charset="0"/>
              <a:buChar char="•"/>
            </a:pPr>
            <a:r>
              <a:rPr lang="en-US" dirty="0"/>
              <a:t>Operates similar to the Microsoft SQL server and is easy-to-use.</a:t>
            </a:r>
          </a:p>
          <a:p>
            <a:pPr marL="1085850" lvl="2" indent="-171450">
              <a:buFont typeface="Arial" panose="020B0604020202020204" pitchFamily="34" charset="0"/>
              <a:buChar char="•"/>
            </a:pPr>
            <a:r>
              <a:rPr lang="en-US" dirty="0"/>
              <a:t>The IBM Db2 on Cloud is a pay-as-you-go model and is scalable to meet the Wild Wood Apartments needs.</a:t>
            </a:r>
          </a:p>
          <a:p>
            <a:pPr marL="1085850" lvl="2" indent="-171450">
              <a:buFont typeface="Arial" panose="020B0604020202020204" pitchFamily="34" charset="0"/>
              <a:buChar char="•"/>
            </a:pPr>
            <a:r>
              <a:rPr lang="en-US" dirty="0"/>
              <a:t>There is a 24/7 team dedicated to maintaining necessary updates and certifications, while also available for assistance with DB management functions.</a:t>
            </a:r>
          </a:p>
          <a:p>
            <a:pPr marL="1085850" lvl="2" indent="-171450">
              <a:buFont typeface="Arial" panose="020B0604020202020204" pitchFamily="34" charset="0"/>
              <a:buChar char="•"/>
            </a:pPr>
            <a:r>
              <a:rPr lang="en-US" dirty="0"/>
              <a:t>Accessible to users at anytime with its hybrid connection.</a:t>
            </a:r>
          </a:p>
          <a:p>
            <a:pPr marL="1085850" lvl="2" indent="-171450">
              <a:buFont typeface="Arial" panose="020B0604020202020204" pitchFamily="34" charset="0"/>
              <a:buChar char="•"/>
            </a:pPr>
            <a:r>
              <a:rPr lang="en-US" dirty="0"/>
              <a:t>Main weakness: once enterprise becomes larger, the cost may be expensive for Wild Wood Apartments.</a:t>
            </a:r>
          </a:p>
          <a:p>
            <a:endParaRPr lang="en-US" dirty="0"/>
          </a:p>
        </p:txBody>
      </p:sp>
      <p:sp>
        <p:nvSpPr>
          <p:cNvPr id="4" name="Slide Number Placeholder 3"/>
          <p:cNvSpPr>
            <a:spLocks noGrp="1"/>
          </p:cNvSpPr>
          <p:nvPr>
            <p:ph type="sldNum" sz="quarter" idx="5"/>
          </p:nvPr>
        </p:nvSpPr>
        <p:spPr/>
        <p:txBody>
          <a:bodyPr/>
          <a:lstStyle/>
          <a:p>
            <a:fld id="{77F72797-FB8D-49C3-A1E9-1310C731DAAA}" type="slidenum">
              <a:rPr lang="en-US" smtClean="0"/>
              <a:t>10</a:t>
            </a:fld>
            <a:endParaRPr lang="en-US"/>
          </a:p>
        </p:txBody>
      </p:sp>
    </p:spTree>
    <p:extLst>
      <p:ext uri="{BB962C8B-B14F-4D97-AF65-F5344CB8AC3E}">
        <p14:creationId xmlns:p14="http://schemas.microsoft.com/office/powerpoint/2010/main" val="274409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Db2 on Cloud</a:t>
            </a:r>
          </a:p>
          <a:p>
            <a:endParaRPr lang="en-US" dirty="0"/>
          </a:p>
          <a:p>
            <a:pPr marL="171450" indent="-171450">
              <a:buFont typeface="Arial" panose="020B0604020202020204" pitchFamily="34" charset="0"/>
              <a:buChar char="•"/>
            </a:pPr>
            <a:r>
              <a:rPr lang="en-US" dirty="0"/>
              <a:t>Hybrid connection</a:t>
            </a:r>
          </a:p>
          <a:p>
            <a:pPr marL="628650" lvl="1" indent="-171450">
              <a:buFont typeface="Arial" panose="020B0604020202020204" pitchFamily="34" charset="0"/>
              <a:buChar char="•"/>
            </a:pPr>
            <a:r>
              <a:rPr lang="en-US" dirty="0"/>
              <a:t>Flexible web-based application: both on-premises and Cloud-hosted</a:t>
            </a:r>
          </a:p>
          <a:p>
            <a:pPr marL="628650" lvl="1" indent="-171450">
              <a:buFont typeface="Arial" panose="020B0604020202020204" pitchFamily="34" charset="0"/>
              <a:buChar char="•"/>
            </a:pPr>
            <a:r>
              <a:rPr lang="en-US" dirty="0"/>
              <a:t>Supports self-service, scaling, and DEV/TEST turnaround times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Smart and Scalable</a:t>
            </a:r>
          </a:p>
          <a:p>
            <a:pPr marL="628650" lvl="1" indent="-171450">
              <a:buFont typeface="Arial" panose="020B0604020202020204" pitchFamily="34" charset="0"/>
              <a:buChar char="•"/>
            </a:pPr>
            <a:r>
              <a:rPr lang="en-US" dirty="0"/>
              <a:t>AI-powered capabilities to manage unstructured and structured data</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IBM 24/7 support</a:t>
            </a:r>
          </a:p>
          <a:p>
            <a:pPr marL="628650" lvl="1" indent="-171450">
              <a:buFont typeface="Arial" panose="020B0604020202020204" pitchFamily="34" charset="0"/>
              <a:buChar char="•"/>
            </a:pPr>
            <a:r>
              <a:rPr lang="en-US" dirty="0"/>
              <a:t>IBM Service Teams control maintenance and provide assistance</a:t>
            </a:r>
          </a:p>
        </p:txBody>
      </p:sp>
      <p:sp>
        <p:nvSpPr>
          <p:cNvPr id="4" name="Slide Number Placeholder 3"/>
          <p:cNvSpPr>
            <a:spLocks noGrp="1"/>
          </p:cNvSpPr>
          <p:nvPr>
            <p:ph type="sldNum" sz="quarter" idx="5"/>
          </p:nvPr>
        </p:nvSpPr>
        <p:spPr/>
        <p:txBody>
          <a:bodyPr/>
          <a:lstStyle/>
          <a:p>
            <a:fld id="{77F72797-FB8D-49C3-A1E9-1310C731DAAA}" type="slidenum">
              <a:rPr lang="en-US" smtClean="0"/>
              <a:t>11</a:t>
            </a:fld>
            <a:endParaRPr lang="en-US"/>
          </a:p>
        </p:txBody>
      </p:sp>
    </p:spTree>
    <p:extLst>
      <p:ext uri="{BB962C8B-B14F-4D97-AF65-F5344CB8AC3E}">
        <p14:creationId xmlns:p14="http://schemas.microsoft.com/office/powerpoint/2010/main" val="271818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represent how data is consumed, stored, used, and captured</a:t>
            </a:r>
          </a:p>
          <a:p>
            <a:pPr marL="171450" indent="-171450">
              <a:buFont typeface="Arial" panose="020B0604020202020204" pitchFamily="34" charset="0"/>
              <a:buChar char="•"/>
            </a:pPr>
            <a:r>
              <a:rPr lang="en-US" dirty="0"/>
              <a:t>The EDM is used to demonstrate architectural framework in a business enterprise.</a:t>
            </a:r>
          </a:p>
          <a:p>
            <a:pPr marL="171450" indent="-171450">
              <a:buFont typeface="Arial" panose="020B0604020202020204" pitchFamily="34" charset="0"/>
              <a:buChar char="•"/>
            </a:pPr>
            <a:r>
              <a:rPr lang="en-US" dirty="0"/>
              <a:t>EDMs could be used for target groups and to show how that specific department will utilize the DB.</a:t>
            </a:r>
          </a:p>
          <a:p>
            <a:endParaRPr lang="en-US" dirty="0"/>
          </a:p>
          <a:p>
            <a:r>
              <a:rPr lang="en-US" dirty="0"/>
              <a:t>Data model based on how managers at HQ will interact with DB</a:t>
            </a:r>
          </a:p>
          <a:p>
            <a:pPr marL="171450" indent="-171450">
              <a:buFont typeface="Arial" panose="020B0604020202020204" pitchFamily="34" charset="0"/>
              <a:buChar char="•"/>
            </a:pPr>
            <a:r>
              <a:rPr lang="en-US" dirty="0"/>
              <a:t>Reason this was chosen:</a:t>
            </a:r>
          </a:p>
          <a:p>
            <a:pPr marL="628650" lvl="1" indent="-171450">
              <a:buFont typeface="Arial" panose="020B0604020202020204" pitchFamily="34" charset="0"/>
              <a:buChar char="•"/>
            </a:pPr>
            <a:r>
              <a:rPr lang="en-US" dirty="0"/>
              <a:t>The main business requirement was to ensure quarterly reports are completed.</a:t>
            </a:r>
          </a:p>
          <a:p>
            <a:pPr marL="628650" lvl="1" indent="-171450">
              <a:buFont typeface="Arial" panose="020B0604020202020204" pitchFamily="34" charset="0"/>
              <a:buChar char="•"/>
            </a:pPr>
            <a:r>
              <a:rPr lang="en-US" dirty="0"/>
              <a:t>This was an opportunity to streamline the process and ensure corporate managers understand how to use the DB.</a:t>
            </a:r>
          </a:p>
          <a:p>
            <a:pPr marL="628650" lvl="1" indent="-171450">
              <a:buFont typeface="Arial" panose="020B0604020202020204" pitchFamily="34" charset="0"/>
              <a:buChar char="•"/>
            </a:pPr>
            <a:r>
              <a:rPr lang="en-US" dirty="0"/>
              <a:t>Corporate managers will be able to access the database and retrieve reports themselves.</a:t>
            </a:r>
          </a:p>
          <a:p>
            <a:pPr marL="628650" lvl="1" indent="-171450">
              <a:buFont typeface="Arial" panose="020B0604020202020204" pitchFamily="34" charset="0"/>
              <a:buChar char="•"/>
            </a:pPr>
            <a:r>
              <a:rPr lang="en-US" dirty="0"/>
              <a:t>Corporate managers need to understand how the data interacts within the system and what each entity contains.</a:t>
            </a:r>
          </a:p>
        </p:txBody>
      </p:sp>
      <p:sp>
        <p:nvSpPr>
          <p:cNvPr id="4" name="Slide Number Placeholder 3"/>
          <p:cNvSpPr>
            <a:spLocks noGrp="1"/>
          </p:cNvSpPr>
          <p:nvPr>
            <p:ph type="sldNum" sz="quarter" idx="5"/>
          </p:nvPr>
        </p:nvSpPr>
        <p:spPr/>
        <p:txBody>
          <a:bodyPr/>
          <a:lstStyle/>
          <a:p>
            <a:fld id="{77F72797-FB8D-49C3-A1E9-1310C731DAAA}" type="slidenum">
              <a:rPr lang="en-US" smtClean="0"/>
              <a:t>13</a:t>
            </a:fld>
            <a:endParaRPr lang="en-US"/>
          </a:p>
        </p:txBody>
      </p:sp>
    </p:spTree>
    <p:extLst>
      <p:ext uri="{BB962C8B-B14F-4D97-AF65-F5344CB8AC3E}">
        <p14:creationId xmlns:p14="http://schemas.microsoft.com/office/powerpoint/2010/main" val="211565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1661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04190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07721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45517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06484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87161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1682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63892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7571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244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586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0792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254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7304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398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279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02681184"/>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9091"/>
          <a:stretch/>
        </p:blipFill>
        <p:spPr>
          <a:xfrm>
            <a:off x="20" y="10"/>
            <a:ext cx="12191980" cy="6857990"/>
          </a:xfrm>
          <a:prstGeom prst="rect">
            <a:avLst/>
          </a:prstGeom>
        </p:spPr>
      </p:pic>
      <p:sp>
        <p:nvSpPr>
          <p:cNvPr id="8" name="Isosceles Triangle 10">
            <a:extLst>
              <a:ext uri="{FF2B5EF4-FFF2-40B4-BE49-F238E27FC236}">
                <a16:creationId xmlns:a16="http://schemas.microsoft.com/office/drawing/2014/main" id="{CC4083E7-7DB9-4FC5-B464-F3D93B8D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Parallelogram 12">
            <a:extLst>
              <a:ext uri="{FF2B5EF4-FFF2-40B4-BE49-F238E27FC236}">
                <a16:creationId xmlns:a16="http://schemas.microsoft.com/office/drawing/2014/main" id="{3A31F45F-754F-4DE9-BB47-376D852F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562" y="0"/>
            <a:ext cx="7315200" cy="6858000"/>
          </a:xfrm>
          <a:prstGeom prst="parallelogram">
            <a:avLst>
              <a:gd name="adj" fmla="val 14937"/>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14">
            <a:extLst>
              <a:ext uri="{FF2B5EF4-FFF2-40B4-BE49-F238E27FC236}">
                <a16:creationId xmlns:a16="http://schemas.microsoft.com/office/drawing/2014/main" id="{527EB943-755E-4000-849C-70B9070CB5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6">
            <a:extLst>
              <a:ext uri="{FF2B5EF4-FFF2-40B4-BE49-F238E27FC236}">
                <a16:creationId xmlns:a16="http://schemas.microsoft.com/office/drawing/2014/main" id="{88C0E865-DD2F-4731-8827-462D0810D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926CA434-D0D7-4D87-925F-AADDDC580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21F9B9F-EF9D-471D-8682-32FC29FFD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2">
            <a:extLst>
              <a:ext uri="{FF2B5EF4-FFF2-40B4-BE49-F238E27FC236}">
                <a16:creationId xmlns:a16="http://schemas.microsoft.com/office/drawing/2014/main" id="{B3E64CAB-A26E-41D9-BDF3-C2126B5E8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704200" y="1678665"/>
            <a:ext cx="4569803" cy="2369131"/>
          </a:xfrm>
        </p:spPr>
        <p:txBody>
          <a:bodyPr>
            <a:normAutofit/>
          </a:bodyPr>
          <a:lstStyle/>
          <a:p>
            <a:pPr>
              <a:lnSpc>
                <a:spcPct val="90000"/>
              </a:lnSpc>
            </a:pPr>
            <a:r>
              <a:rPr lang="en-US" sz="5000" cap="small" dirty="0">
                <a:latin typeface="Calibri" panose="020F0502020204030204" pitchFamily="34" charset="0"/>
                <a:cs typeface="Calibri" panose="020F0502020204030204" pitchFamily="34" charset="0"/>
              </a:rPr>
              <a:t>Wild Wood Apartments DBMS Proposal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700964" y="4050832"/>
            <a:ext cx="4573037" cy="1096899"/>
          </a:xfrm>
        </p:spPr>
        <p:txBody>
          <a:bodyPr>
            <a:normAutofit/>
          </a:bodyPr>
          <a:lstStyle/>
          <a:p>
            <a:pPr>
              <a:spcAft>
                <a:spcPts val="600"/>
              </a:spcAft>
            </a:pPr>
            <a:r>
              <a:rPr lang="en-US" dirty="0">
                <a:solidFill>
                  <a:schemeClr val="tx1"/>
                </a:solidFill>
                <a:latin typeface="Calibri" panose="020F0502020204030204" pitchFamily="34" charset="0"/>
                <a:cs typeface="Calibri" panose="020F0502020204030204" pitchFamily="34" charset="0"/>
              </a:rPr>
              <a:t>Allyssa Evergreen</a:t>
            </a:r>
          </a:p>
          <a:p>
            <a:pPr>
              <a:spcAft>
                <a:spcPts val="600"/>
              </a:spcAft>
            </a:pPr>
            <a:r>
              <a:rPr lang="en-US" dirty="0">
                <a:solidFill>
                  <a:schemeClr val="tx1"/>
                </a:solidFill>
                <a:latin typeface="Calibri" panose="020F0502020204030204" pitchFamily="34" charset="0"/>
                <a:cs typeface="Calibri" panose="020F0502020204030204" pitchFamily="34" charset="0"/>
              </a:rPr>
              <a:t>IT-650 Database Presentation</a:t>
            </a:r>
          </a:p>
        </p:txBody>
      </p:sp>
      <p:sp>
        <p:nvSpPr>
          <p:cNvPr id="20" name="Rectangle 27">
            <a:extLst>
              <a:ext uri="{FF2B5EF4-FFF2-40B4-BE49-F238E27FC236}">
                <a16:creationId xmlns:a16="http://schemas.microsoft.com/office/drawing/2014/main" id="{B514DF98-6EAD-4CC5-A489-A860CF56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4D87FD0-176F-488F-BAD6-5CB75827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92534681-4F90-4D14-B32A-6C2FB37C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30">
            <a:extLst>
              <a:ext uri="{FF2B5EF4-FFF2-40B4-BE49-F238E27FC236}">
                <a16:creationId xmlns:a16="http://schemas.microsoft.com/office/drawing/2014/main" id="{7F846794-611C-4DF8-A443-7C27A11C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Database Management System</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fontScale="92500" lnSpcReduction="20000"/>
          </a:bodyPr>
          <a:lstStyle/>
          <a:p>
            <a:r>
              <a:rPr lang="en-US" dirty="0"/>
              <a:t>Microsoft SQL Server (with Amazon RDS)</a:t>
            </a:r>
          </a:p>
          <a:p>
            <a:pPr lvl="1"/>
            <a:r>
              <a:rPr lang="en-US" dirty="0"/>
              <a:t>Common SQL application</a:t>
            </a:r>
          </a:p>
          <a:p>
            <a:pPr lvl="1"/>
            <a:r>
              <a:rPr lang="en-US" dirty="0"/>
              <a:t>Database Management assistance</a:t>
            </a:r>
          </a:p>
          <a:p>
            <a:pPr lvl="1"/>
            <a:endParaRPr lang="en-US" dirty="0"/>
          </a:p>
          <a:p>
            <a:r>
              <a:rPr lang="en-US" dirty="0"/>
              <a:t>Oracle Autonomous Database with Oracle Cloud Interface (OCI)</a:t>
            </a:r>
          </a:p>
          <a:p>
            <a:pPr lvl="1"/>
            <a:r>
              <a:rPr lang="en-US" dirty="0"/>
              <a:t>Zero-data-loss architectures</a:t>
            </a:r>
          </a:p>
          <a:p>
            <a:pPr lvl="1"/>
            <a:r>
              <a:rPr lang="en-US" dirty="0"/>
              <a:t>Layers of resilience</a:t>
            </a:r>
          </a:p>
          <a:p>
            <a:endParaRPr lang="en-US" dirty="0"/>
          </a:p>
          <a:p>
            <a:r>
              <a:rPr lang="en-US" dirty="0"/>
              <a:t>IBM Db2 on Cloud</a:t>
            </a:r>
          </a:p>
          <a:p>
            <a:pPr lvl="1"/>
            <a:r>
              <a:rPr lang="en-US" dirty="0"/>
              <a:t>Both on-premises and/or cloud-hosted</a:t>
            </a:r>
          </a:p>
          <a:p>
            <a:pPr lvl="1"/>
            <a:r>
              <a:rPr lang="en-US" dirty="0"/>
              <a:t>AI-powered capabilities to manage unstructured and structured data</a:t>
            </a:r>
          </a:p>
          <a:p>
            <a:pPr lvl="1"/>
            <a:r>
              <a:rPr lang="en-US" dirty="0"/>
              <a:t>Hybrid connection that supports self-service, scaling, and DEV/TEST turnaround times</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Recommended leading DBMS products</a:t>
            </a:r>
          </a:p>
        </p:txBody>
      </p:sp>
    </p:spTree>
    <p:extLst>
      <p:ext uri="{BB962C8B-B14F-4D97-AF65-F5344CB8AC3E}">
        <p14:creationId xmlns:p14="http://schemas.microsoft.com/office/powerpoint/2010/main" val="22530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Database Management System (DBMS)</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a:bodyPr>
          <a:lstStyle/>
          <a:p>
            <a:r>
              <a:rPr lang="en-US" sz="2400" dirty="0"/>
              <a:t>IBM Db2 on Cloud</a:t>
            </a:r>
          </a:p>
          <a:p>
            <a:pPr lvl="1"/>
            <a:r>
              <a:rPr lang="en-US" sz="2000" dirty="0"/>
              <a:t>Hybrid connection</a:t>
            </a:r>
          </a:p>
          <a:p>
            <a:pPr lvl="1"/>
            <a:r>
              <a:rPr lang="en-US" sz="2000" dirty="0"/>
              <a:t>Smart and Scalable</a:t>
            </a:r>
          </a:p>
          <a:p>
            <a:pPr lvl="1"/>
            <a:r>
              <a:rPr lang="en-US" sz="2000" dirty="0"/>
              <a:t>IBM 24/7 support</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Best DBMS Product for Wild Wood Apartments</a:t>
            </a:r>
          </a:p>
        </p:txBody>
      </p:sp>
    </p:spTree>
    <p:extLst>
      <p:ext uri="{BB962C8B-B14F-4D97-AF65-F5344CB8AC3E}">
        <p14:creationId xmlns:p14="http://schemas.microsoft.com/office/powerpoint/2010/main" val="200566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DC95-4A6D-477B-9620-B93D017D5343}"/>
              </a:ext>
            </a:extLst>
          </p:cNvPr>
          <p:cNvSpPr>
            <a:spLocks noGrp="1"/>
          </p:cNvSpPr>
          <p:nvPr>
            <p:ph type="title"/>
          </p:nvPr>
        </p:nvSpPr>
        <p:spPr>
          <a:xfrm>
            <a:off x="636391" y="2768600"/>
            <a:ext cx="8596668" cy="1320800"/>
          </a:xfrm>
        </p:spPr>
        <p:txBody>
          <a:bodyPr>
            <a:noAutofit/>
          </a:bodyPr>
          <a:lstStyle/>
          <a:p>
            <a:r>
              <a:rPr lang="en-US" sz="5000" cap="small" dirty="0"/>
              <a:t>Enterprise Data Model (EDM)</a:t>
            </a:r>
            <a:br>
              <a:rPr lang="en-US" sz="5000" cap="small" dirty="0"/>
            </a:br>
            <a:endParaRPr lang="en-US" sz="5000" cap="small" dirty="0">
              <a:solidFill>
                <a:schemeClr val="tx1"/>
              </a:solidFill>
            </a:endParaRPr>
          </a:p>
        </p:txBody>
      </p:sp>
    </p:spTree>
    <p:extLst>
      <p:ext uri="{BB962C8B-B14F-4D97-AF65-F5344CB8AC3E}">
        <p14:creationId xmlns:p14="http://schemas.microsoft.com/office/powerpoint/2010/main" val="239529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Enterprise Data Model</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1392072"/>
            <a:ext cx="8596668" cy="4471869"/>
          </a:xfrm>
        </p:spPr>
        <p:txBody>
          <a:bodyPr>
            <a:normAutofit/>
          </a:bodyPr>
          <a:lstStyle/>
          <a:p>
            <a:r>
              <a:rPr lang="en-US" dirty="0"/>
              <a:t>Used to represent how data is consumed, stored, used, and captured</a:t>
            </a:r>
          </a:p>
          <a:p>
            <a:r>
              <a:rPr lang="en-US" dirty="0"/>
              <a:t>Data model based on how Managers at HQ will interact with DB</a:t>
            </a:r>
          </a:p>
        </p:txBody>
      </p:sp>
      <p:pic>
        <p:nvPicPr>
          <p:cNvPr id="5" name="Picture 4">
            <a:extLst>
              <a:ext uri="{FF2B5EF4-FFF2-40B4-BE49-F238E27FC236}">
                <a16:creationId xmlns:a16="http://schemas.microsoft.com/office/drawing/2014/main" id="{A3689135-AB0E-4706-A9D6-379A1635F32A}"/>
              </a:ext>
            </a:extLst>
          </p:cNvPr>
          <p:cNvPicPr/>
          <p:nvPr/>
        </p:nvPicPr>
        <p:blipFill>
          <a:blip r:embed="rId3"/>
          <a:stretch>
            <a:fillRect/>
          </a:stretch>
        </p:blipFill>
        <p:spPr>
          <a:xfrm>
            <a:off x="2592111" y="2436742"/>
            <a:ext cx="7007777" cy="4100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69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Enterprise Data Model</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9749556" cy="3966903"/>
          </a:xfrm>
        </p:spPr>
        <p:txBody>
          <a:bodyPr>
            <a:normAutofit/>
          </a:bodyPr>
          <a:lstStyle/>
          <a:p>
            <a:r>
              <a:rPr lang="en-US" dirty="0"/>
              <a:t>Set of rules that must be applied and maintained for DB to work as intended</a:t>
            </a:r>
          </a:p>
          <a:p>
            <a:pPr marL="457200" lvl="1" indent="0">
              <a:buNone/>
            </a:pPr>
            <a:endParaRPr lang="en-US" dirty="0"/>
          </a:p>
          <a:p>
            <a:r>
              <a:rPr lang="en-US" dirty="0"/>
              <a:t>Rules include:</a:t>
            </a:r>
          </a:p>
          <a:p>
            <a:pPr lvl="1"/>
            <a:r>
              <a:rPr lang="en-US" dirty="0"/>
              <a:t>HQ must have viewing permissions</a:t>
            </a:r>
          </a:p>
          <a:p>
            <a:pPr lvl="1"/>
            <a:r>
              <a:rPr lang="en-US" dirty="0"/>
              <a:t>DB must produce an automatic report</a:t>
            </a:r>
          </a:p>
          <a:p>
            <a:pPr lvl="1"/>
            <a:r>
              <a:rPr lang="en-US" dirty="0"/>
              <a:t>HQ managers will now access and retrieve the report</a:t>
            </a:r>
          </a:p>
          <a:p>
            <a:pPr lvl="1"/>
            <a:r>
              <a:rPr lang="en-US" dirty="0"/>
              <a:t>HQ may provide pre-authorization to administrators</a:t>
            </a:r>
          </a:p>
          <a:p>
            <a:pPr lvl="1"/>
            <a:endParaRPr lang="en-US" dirty="0"/>
          </a:p>
          <a:p>
            <a:pPr lvl="1"/>
            <a:endParaRPr lang="en-US" dirty="0"/>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Operating Rules for EDM</a:t>
            </a:r>
          </a:p>
        </p:txBody>
      </p:sp>
    </p:spTree>
    <p:extLst>
      <p:ext uri="{BB962C8B-B14F-4D97-AF65-F5344CB8AC3E}">
        <p14:creationId xmlns:p14="http://schemas.microsoft.com/office/powerpoint/2010/main" val="275629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DC95-4A6D-477B-9620-B93D017D5343}"/>
              </a:ext>
            </a:extLst>
          </p:cNvPr>
          <p:cNvSpPr>
            <a:spLocks noGrp="1"/>
          </p:cNvSpPr>
          <p:nvPr>
            <p:ph type="title"/>
          </p:nvPr>
        </p:nvSpPr>
        <p:spPr>
          <a:xfrm>
            <a:off x="636391" y="2768600"/>
            <a:ext cx="8596668" cy="1320800"/>
          </a:xfrm>
        </p:spPr>
        <p:txBody>
          <a:bodyPr>
            <a:noAutofit/>
          </a:bodyPr>
          <a:lstStyle/>
          <a:p>
            <a:r>
              <a:rPr lang="en-US" sz="5000" cap="small" dirty="0"/>
              <a:t>Law, Ethics, and Security</a:t>
            </a:r>
            <a:br>
              <a:rPr lang="en-US" sz="5000" cap="small" dirty="0"/>
            </a:br>
            <a:endParaRPr lang="en-US" sz="5000" cap="small" dirty="0">
              <a:solidFill>
                <a:schemeClr val="tx1"/>
              </a:solidFill>
            </a:endParaRPr>
          </a:p>
        </p:txBody>
      </p:sp>
    </p:spTree>
    <p:extLst>
      <p:ext uri="{BB962C8B-B14F-4D97-AF65-F5344CB8AC3E}">
        <p14:creationId xmlns:p14="http://schemas.microsoft.com/office/powerpoint/2010/main" val="359855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Laws, Ethics, and Security</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a:bodyPr>
          <a:lstStyle/>
          <a:p>
            <a:r>
              <a:rPr lang="en-US" dirty="0"/>
              <a:t>Legal Compliance</a:t>
            </a:r>
          </a:p>
          <a:p>
            <a:pPr lvl="1"/>
            <a:r>
              <a:rPr lang="en-US" dirty="0"/>
              <a:t>Governmental and industry regulations (i.e., HIPAA)</a:t>
            </a:r>
          </a:p>
          <a:p>
            <a:pPr lvl="1"/>
            <a:r>
              <a:rPr lang="en-US" dirty="0"/>
              <a:t>Local and federal laws in Apartment Complex locations (i.e., CA, ID, OR, WA)</a:t>
            </a:r>
          </a:p>
          <a:p>
            <a:pPr lvl="1"/>
            <a:r>
              <a:rPr lang="en-US" dirty="0"/>
              <a:t>Fair Housing Act (FHA)</a:t>
            </a:r>
          </a:p>
          <a:p>
            <a:pPr lvl="1"/>
            <a:r>
              <a:rPr lang="en-US" dirty="0"/>
              <a:t>Tenant Laws</a:t>
            </a:r>
          </a:p>
          <a:p>
            <a:pPr lvl="1"/>
            <a:r>
              <a:rPr lang="en-US" dirty="0"/>
              <a:t>Rent Control</a:t>
            </a:r>
          </a:p>
          <a:p>
            <a:r>
              <a:rPr lang="en-US" dirty="0"/>
              <a:t>Ethical Protocols and Practices</a:t>
            </a:r>
          </a:p>
          <a:p>
            <a:pPr lvl="1"/>
            <a:r>
              <a:rPr lang="en-US" dirty="0"/>
              <a:t>Respect User Privacy</a:t>
            </a:r>
          </a:p>
          <a:p>
            <a:pPr lvl="1"/>
            <a:r>
              <a:rPr lang="en-US" dirty="0"/>
              <a:t>Protection of Data</a:t>
            </a:r>
          </a:p>
          <a:p>
            <a:pPr lvl="1"/>
            <a:r>
              <a:rPr lang="en-US" dirty="0"/>
              <a:t>Transparent Uses and Disclosures</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Legal and Ethical Requirements</a:t>
            </a:r>
          </a:p>
        </p:txBody>
      </p:sp>
    </p:spTree>
    <p:extLst>
      <p:ext uri="{BB962C8B-B14F-4D97-AF65-F5344CB8AC3E}">
        <p14:creationId xmlns:p14="http://schemas.microsoft.com/office/powerpoint/2010/main" val="94912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Laws, Ethics, and Security</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a:bodyPr>
          <a:lstStyle/>
          <a:p>
            <a:r>
              <a:rPr lang="en-US" dirty="0"/>
              <a:t>Protection of workstations and physical machines</a:t>
            </a:r>
          </a:p>
          <a:p>
            <a:r>
              <a:rPr lang="en-US" dirty="0"/>
              <a:t>Encrypted transmission of data</a:t>
            </a:r>
          </a:p>
          <a:p>
            <a:r>
              <a:rPr lang="en-US" dirty="0"/>
              <a:t>Periodic audits and consistent monitoring for:</a:t>
            </a:r>
          </a:p>
          <a:p>
            <a:pPr lvl="1"/>
            <a:r>
              <a:rPr lang="en-US" dirty="0"/>
              <a:t>User Authentication</a:t>
            </a:r>
          </a:p>
          <a:p>
            <a:pPr lvl="1"/>
            <a:r>
              <a:rPr lang="en-US" dirty="0"/>
              <a:t>Security Systems</a:t>
            </a:r>
          </a:p>
          <a:p>
            <a:pPr lvl="1"/>
            <a:r>
              <a:rPr lang="en-US" dirty="0"/>
              <a:t>Database program and system</a:t>
            </a:r>
          </a:p>
          <a:p>
            <a:r>
              <a:rPr lang="en-US" dirty="0"/>
              <a:t>Personal login accounts and strong passwords</a:t>
            </a:r>
          </a:p>
          <a:p>
            <a:r>
              <a:rPr lang="en-US" dirty="0"/>
              <a:t>Routine server backups</a:t>
            </a:r>
          </a:p>
          <a:p>
            <a:r>
              <a:rPr lang="en-US" dirty="0"/>
              <a:t>Automatic Documentation</a:t>
            </a:r>
          </a:p>
          <a:p>
            <a:r>
              <a:rPr lang="en-US" dirty="0"/>
              <a:t>Mandatory, all-staff Bi-Annual Trainings</a:t>
            </a:r>
          </a:p>
          <a:p>
            <a:endParaRPr lang="en-US" dirty="0"/>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Security Management Plan</a:t>
            </a:r>
          </a:p>
        </p:txBody>
      </p:sp>
    </p:spTree>
    <p:extLst>
      <p:ext uri="{BB962C8B-B14F-4D97-AF65-F5344CB8AC3E}">
        <p14:creationId xmlns:p14="http://schemas.microsoft.com/office/powerpoint/2010/main" val="226483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68E2-5D21-4240-B986-E9764ABBA09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FIN</a:t>
            </a:r>
          </a:p>
        </p:txBody>
      </p:sp>
      <p:sp>
        <p:nvSpPr>
          <p:cNvPr id="3" name="Subtitle 2">
            <a:extLst>
              <a:ext uri="{FF2B5EF4-FFF2-40B4-BE49-F238E27FC236}">
                <a16:creationId xmlns:a16="http://schemas.microsoft.com/office/drawing/2014/main" id="{F14DA084-FFE5-449C-A322-B2C9F1B17634}"/>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Any questions?</a:t>
            </a:r>
          </a:p>
        </p:txBody>
      </p:sp>
    </p:spTree>
    <p:extLst>
      <p:ext uri="{BB962C8B-B14F-4D97-AF65-F5344CB8AC3E}">
        <p14:creationId xmlns:p14="http://schemas.microsoft.com/office/powerpoint/2010/main" val="33859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797666" y="1649663"/>
            <a:ext cx="8596668" cy="1320800"/>
          </a:xfrm>
        </p:spPr>
        <p:txBody>
          <a:bodyPr>
            <a:normAutofit/>
          </a:bodyPr>
          <a:lstStyle/>
          <a:p>
            <a:pPr algn="ctr"/>
            <a:r>
              <a:rPr lang="en-US" cap="small" dirty="0">
                <a:latin typeface="Calibri" panose="020F0502020204030204" pitchFamily="34" charset="0"/>
                <a:cs typeface="Calibri" panose="020F0502020204030204" pitchFamily="34" charset="0"/>
              </a:rPr>
              <a:t>Wild Wood Apartments </a:t>
            </a:r>
            <a:br>
              <a:rPr lang="en-US" cap="small" dirty="0">
                <a:solidFill>
                  <a:schemeClr val="tx1"/>
                </a:solidFill>
                <a:latin typeface="Calibri" panose="020F0502020204030204" pitchFamily="34" charset="0"/>
                <a:cs typeface="Calibri" panose="020F0502020204030204" pitchFamily="34" charset="0"/>
              </a:rPr>
            </a:br>
            <a:r>
              <a:rPr lang="en-US" cap="small" dirty="0">
                <a:solidFill>
                  <a:schemeClr val="tx1"/>
                </a:solidFill>
                <a:latin typeface="Calibri" panose="020F0502020204030204" pitchFamily="34" charset="0"/>
                <a:cs typeface="Calibri" panose="020F0502020204030204" pitchFamily="34" charset="0"/>
              </a:rPr>
              <a:t>Database Proposal</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73223757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DC95-4A6D-477B-9620-B93D017D5343}"/>
              </a:ext>
            </a:extLst>
          </p:cNvPr>
          <p:cNvSpPr>
            <a:spLocks noGrp="1"/>
          </p:cNvSpPr>
          <p:nvPr>
            <p:ph type="title"/>
          </p:nvPr>
        </p:nvSpPr>
        <p:spPr>
          <a:xfrm>
            <a:off x="636391" y="2768600"/>
            <a:ext cx="8596668" cy="1320800"/>
          </a:xfrm>
        </p:spPr>
        <p:txBody>
          <a:bodyPr>
            <a:noAutofit/>
          </a:bodyPr>
          <a:lstStyle/>
          <a:p>
            <a:r>
              <a:rPr lang="en-US" sz="5000" cap="small" dirty="0"/>
              <a:t>Organization</a:t>
            </a:r>
            <a:br>
              <a:rPr lang="en-US" sz="5000" cap="small" dirty="0"/>
            </a:br>
            <a:r>
              <a:rPr lang="en-US" sz="5000" cap="small" dirty="0">
                <a:solidFill>
                  <a:schemeClr val="tx1"/>
                </a:solidFill>
              </a:rPr>
              <a:t>The Wild Wood Apartments</a:t>
            </a:r>
          </a:p>
        </p:txBody>
      </p:sp>
    </p:spTree>
    <p:extLst>
      <p:ext uri="{BB962C8B-B14F-4D97-AF65-F5344CB8AC3E}">
        <p14:creationId xmlns:p14="http://schemas.microsoft.com/office/powerpoint/2010/main" val="389286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Organization – The Wild Wood Apartments</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a:bodyPr>
          <a:lstStyle/>
          <a:p>
            <a:endParaRPr lang="en-US" sz="2200" dirty="0"/>
          </a:p>
          <a:p>
            <a:r>
              <a:rPr lang="en-US" sz="2200" dirty="0"/>
              <a:t>Data is manually entered and managed</a:t>
            </a:r>
          </a:p>
          <a:p>
            <a:pPr marL="0" indent="0">
              <a:buNone/>
            </a:pPr>
            <a:endParaRPr lang="en-US" sz="2200" dirty="0"/>
          </a:p>
          <a:p>
            <a:r>
              <a:rPr lang="en-US" sz="2200" dirty="0"/>
              <a:t>Increases turnaround times, waits, and promotes inefficiencies</a:t>
            </a:r>
          </a:p>
          <a:p>
            <a:pPr marL="0" indent="0">
              <a:buNone/>
            </a:pPr>
            <a:endParaRPr lang="en-US" sz="2200" dirty="0"/>
          </a:p>
          <a:p>
            <a:r>
              <a:rPr lang="en-US" sz="2200" dirty="0"/>
              <a:t>Insecure and inefficient storage of Documents and Receivables</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Pain Points with Current Process</a:t>
            </a:r>
          </a:p>
        </p:txBody>
      </p:sp>
    </p:spTree>
    <p:extLst>
      <p:ext uri="{BB962C8B-B14F-4D97-AF65-F5344CB8AC3E}">
        <p14:creationId xmlns:p14="http://schemas.microsoft.com/office/powerpoint/2010/main" val="373948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DC95-4A6D-477B-9620-B93D017D5343}"/>
              </a:ext>
            </a:extLst>
          </p:cNvPr>
          <p:cNvSpPr>
            <a:spLocks noGrp="1"/>
          </p:cNvSpPr>
          <p:nvPr>
            <p:ph type="title"/>
          </p:nvPr>
        </p:nvSpPr>
        <p:spPr>
          <a:xfrm>
            <a:off x="636391" y="2768600"/>
            <a:ext cx="8596668" cy="1320800"/>
          </a:xfrm>
        </p:spPr>
        <p:txBody>
          <a:bodyPr>
            <a:noAutofit/>
          </a:bodyPr>
          <a:lstStyle/>
          <a:p>
            <a:r>
              <a:rPr lang="en-US" sz="5000" cap="small" dirty="0"/>
              <a:t>Database Analysis and Design</a:t>
            </a:r>
            <a:br>
              <a:rPr lang="en-US" sz="5000" cap="small" dirty="0"/>
            </a:br>
            <a:endParaRPr lang="en-US" sz="5000" cap="small" dirty="0">
              <a:solidFill>
                <a:schemeClr val="tx1"/>
              </a:solidFill>
            </a:endParaRPr>
          </a:p>
        </p:txBody>
      </p:sp>
    </p:spTree>
    <p:extLst>
      <p:ext uri="{BB962C8B-B14F-4D97-AF65-F5344CB8AC3E}">
        <p14:creationId xmlns:p14="http://schemas.microsoft.com/office/powerpoint/2010/main" val="171192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Database Analysis and Design</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lnSpcReduction="10000"/>
          </a:bodyPr>
          <a:lstStyle/>
          <a:p>
            <a:r>
              <a:rPr lang="en-US" dirty="0"/>
              <a:t>Uses Microsoft’s Structured Query Language (SQL) Server Management Studio</a:t>
            </a:r>
          </a:p>
          <a:p>
            <a:pPr lvl="1"/>
            <a:r>
              <a:rPr lang="en-US" dirty="0"/>
              <a:t>Data Types are pre-determined and strict based on the business need.</a:t>
            </a:r>
          </a:p>
          <a:p>
            <a:pPr lvl="2"/>
            <a:r>
              <a:rPr lang="en-US" dirty="0"/>
              <a:t>Example: Employee ID.</a:t>
            </a:r>
          </a:p>
          <a:p>
            <a:pPr lvl="1"/>
            <a:r>
              <a:rPr lang="en-US" dirty="0"/>
              <a:t>Data Types: Requirements vs. Nulls.</a:t>
            </a:r>
          </a:p>
          <a:p>
            <a:pPr marL="457200" lvl="1" indent="0">
              <a:buNone/>
            </a:pPr>
            <a:endParaRPr lang="en-US" dirty="0"/>
          </a:p>
          <a:p>
            <a:r>
              <a:rPr lang="en-US" dirty="0"/>
              <a:t>Promotes a Relational Database Management System</a:t>
            </a:r>
          </a:p>
          <a:p>
            <a:pPr lvl="1"/>
            <a:r>
              <a:rPr lang="en-US" dirty="0"/>
              <a:t>Primary and foreign keys</a:t>
            </a:r>
          </a:p>
          <a:p>
            <a:pPr lvl="2"/>
            <a:r>
              <a:rPr lang="en-US" dirty="0"/>
              <a:t>Example: All relevant repairs completed in a single Apartment Unit.</a:t>
            </a:r>
          </a:p>
          <a:p>
            <a:pPr marL="914400" lvl="2" indent="0">
              <a:buNone/>
            </a:pPr>
            <a:endParaRPr lang="en-US" dirty="0"/>
          </a:p>
          <a:p>
            <a:r>
              <a:rPr lang="en-US" dirty="0"/>
              <a:t>Query Capabilities</a:t>
            </a:r>
          </a:p>
          <a:p>
            <a:pPr lvl="1"/>
            <a:r>
              <a:rPr lang="en-US" dirty="0"/>
              <a:t>View, select, edit, delete, joins</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Physical Design of Wild Wood Apartments Database</a:t>
            </a:r>
          </a:p>
        </p:txBody>
      </p:sp>
    </p:spTree>
    <p:extLst>
      <p:ext uri="{BB962C8B-B14F-4D97-AF65-F5344CB8AC3E}">
        <p14:creationId xmlns:p14="http://schemas.microsoft.com/office/powerpoint/2010/main" val="84133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Database Analysis and Design</a:t>
            </a:r>
          </a:p>
        </p:txBody>
      </p:sp>
      <p:sp>
        <p:nvSpPr>
          <p:cNvPr id="3" name="Content Placeholder 2">
            <a:extLst>
              <a:ext uri="{FF2B5EF4-FFF2-40B4-BE49-F238E27FC236}">
                <a16:creationId xmlns:a16="http://schemas.microsoft.com/office/drawing/2014/main" id="{B602BE36-0BF6-4E17-9D42-F13515426DED}"/>
              </a:ext>
            </a:extLst>
          </p:cNvPr>
          <p:cNvSpPr>
            <a:spLocks noGrp="1"/>
          </p:cNvSpPr>
          <p:nvPr>
            <p:ph idx="1"/>
          </p:nvPr>
        </p:nvSpPr>
        <p:spPr>
          <a:xfrm>
            <a:off x="677334" y="2074459"/>
            <a:ext cx="8596668" cy="3966903"/>
          </a:xfrm>
        </p:spPr>
        <p:txBody>
          <a:bodyPr>
            <a:normAutofit/>
          </a:bodyPr>
          <a:lstStyle/>
          <a:p>
            <a:r>
              <a:rPr lang="en-US" dirty="0"/>
              <a:t>Entities within the Database System</a:t>
            </a:r>
          </a:p>
          <a:p>
            <a:pPr lvl="1"/>
            <a:r>
              <a:rPr lang="en-US" dirty="0"/>
              <a:t>Apartment Complex</a:t>
            </a:r>
          </a:p>
          <a:p>
            <a:pPr lvl="1"/>
            <a:r>
              <a:rPr lang="en-US" dirty="0"/>
              <a:t>Apartment Units</a:t>
            </a:r>
          </a:p>
          <a:p>
            <a:pPr lvl="1"/>
            <a:r>
              <a:rPr lang="en-US" dirty="0"/>
              <a:t>Lease</a:t>
            </a:r>
          </a:p>
          <a:p>
            <a:pPr lvl="1"/>
            <a:r>
              <a:rPr lang="en-US" dirty="0"/>
              <a:t>Receivables</a:t>
            </a:r>
          </a:p>
          <a:p>
            <a:pPr lvl="1"/>
            <a:r>
              <a:rPr lang="en-US" dirty="0"/>
              <a:t>Vendors</a:t>
            </a:r>
          </a:p>
          <a:p>
            <a:pPr lvl="1"/>
            <a:r>
              <a:rPr lang="en-US" dirty="0"/>
              <a:t>Employees</a:t>
            </a:r>
          </a:p>
        </p:txBody>
      </p:sp>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Physical Design of Wild Wood Apartments Database (cont.)</a:t>
            </a:r>
          </a:p>
        </p:txBody>
      </p:sp>
    </p:spTree>
    <p:extLst>
      <p:ext uri="{BB962C8B-B14F-4D97-AF65-F5344CB8AC3E}">
        <p14:creationId xmlns:p14="http://schemas.microsoft.com/office/powerpoint/2010/main" val="292413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755E-6ED5-4099-9468-0D9DF40A8E9D}"/>
              </a:ext>
            </a:extLst>
          </p:cNvPr>
          <p:cNvSpPr>
            <a:spLocks noGrp="1"/>
          </p:cNvSpPr>
          <p:nvPr>
            <p:ph type="title"/>
          </p:nvPr>
        </p:nvSpPr>
        <p:spPr>
          <a:xfrm>
            <a:off x="677334" y="609600"/>
            <a:ext cx="8596668" cy="577755"/>
          </a:xfrm>
        </p:spPr>
        <p:txBody>
          <a:bodyPr>
            <a:normAutofit fontScale="90000"/>
          </a:bodyPr>
          <a:lstStyle/>
          <a:p>
            <a:r>
              <a:rPr lang="en-US" dirty="0">
                <a:latin typeface="Calibri" panose="020F0502020204030204" pitchFamily="34" charset="0"/>
                <a:cs typeface="Calibri" panose="020F0502020204030204" pitchFamily="34" charset="0"/>
              </a:rPr>
              <a:t>Database Analysis and Design</a:t>
            </a:r>
          </a:p>
        </p:txBody>
      </p:sp>
      <p:pic>
        <p:nvPicPr>
          <p:cNvPr id="5" name="Content Placeholder 4">
            <a:extLst>
              <a:ext uri="{FF2B5EF4-FFF2-40B4-BE49-F238E27FC236}">
                <a16:creationId xmlns:a16="http://schemas.microsoft.com/office/drawing/2014/main" id="{770D16D5-89E9-44C0-B51B-C253BB95520E}"/>
              </a:ext>
            </a:extLst>
          </p:cNvPr>
          <p:cNvPicPr>
            <a:picLocks noGrp="1"/>
          </p:cNvPicPr>
          <p:nvPr>
            <p:ph idx="1"/>
          </p:nvPr>
        </p:nvPicPr>
        <p:blipFill>
          <a:blip r:embed="rId3"/>
          <a:stretch>
            <a:fillRect/>
          </a:stretch>
        </p:blipFill>
        <p:spPr>
          <a:xfrm>
            <a:off x="3024504" y="2160588"/>
            <a:ext cx="3903030" cy="3881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a:extLst>
              <a:ext uri="{FF2B5EF4-FFF2-40B4-BE49-F238E27FC236}">
                <a16:creationId xmlns:a16="http://schemas.microsoft.com/office/drawing/2014/main" id="{9D7C82A2-C97D-42BC-B41B-BE74368BCA97}"/>
              </a:ext>
            </a:extLst>
          </p:cNvPr>
          <p:cNvSpPr txBox="1">
            <a:spLocks/>
          </p:cNvSpPr>
          <p:nvPr/>
        </p:nvSpPr>
        <p:spPr>
          <a:xfrm>
            <a:off x="677334" y="1226024"/>
            <a:ext cx="8596668" cy="57775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latin typeface="Calibri" panose="020F0502020204030204" pitchFamily="34" charset="0"/>
                <a:cs typeface="Calibri" panose="020F0502020204030204" pitchFamily="34" charset="0"/>
              </a:rPr>
              <a:t>Physical Design of Wild Wood Apartments Database (cont.)</a:t>
            </a:r>
          </a:p>
        </p:txBody>
      </p:sp>
    </p:spTree>
    <p:extLst>
      <p:ext uri="{BB962C8B-B14F-4D97-AF65-F5344CB8AC3E}">
        <p14:creationId xmlns:p14="http://schemas.microsoft.com/office/powerpoint/2010/main" val="99897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DC95-4A6D-477B-9620-B93D017D5343}"/>
              </a:ext>
            </a:extLst>
          </p:cNvPr>
          <p:cNvSpPr>
            <a:spLocks noGrp="1"/>
          </p:cNvSpPr>
          <p:nvPr>
            <p:ph type="title"/>
          </p:nvPr>
        </p:nvSpPr>
        <p:spPr>
          <a:xfrm>
            <a:off x="636391" y="2768600"/>
            <a:ext cx="8596668" cy="1320800"/>
          </a:xfrm>
        </p:spPr>
        <p:txBody>
          <a:bodyPr>
            <a:noAutofit/>
          </a:bodyPr>
          <a:lstStyle/>
          <a:p>
            <a:r>
              <a:rPr lang="en-US" sz="4200" cap="small" dirty="0"/>
              <a:t>Database Management System (DBMS)</a:t>
            </a:r>
            <a:br>
              <a:rPr lang="en-US" sz="5000" cap="small" dirty="0"/>
            </a:br>
            <a:endParaRPr lang="en-US" sz="5000" cap="small" dirty="0">
              <a:solidFill>
                <a:schemeClr val="tx1"/>
              </a:solidFill>
            </a:endParaRPr>
          </a:p>
        </p:txBody>
      </p:sp>
    </p:spTree>
    <p:extLst>
      <p:ext uri="{BB962C8B-B14F-4D97-AF65-F5344CB8AC3E}">
        <p14:creationId xmlns:p14="http://schemas.microsoft.com/office/powerpoint/2010/main" val="5285346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953</TotalTime>
  <Words>3399</Words>
  <Application>Microsoft Office PowerPoint</Application>
  <PresentationFormat>Widescreen</PresentationFormat>
  <Paragraphs>356</Paragraphs>
  <Slides>18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Symbol</vt:lpstr>
      <vt:lpstr>Times New Roman</vt:lpstr>
      <vt:lpstr>Trebuchet MS</vt:lpstr>
      <vt:lpstr>Wingdings</vt:lpstr>
      <vt:lpstr>Wingdings 3</vt:lpstr>
      <vt:lpstr>Facet</vt:lpstr>
      <vt:lpstr>Wild Wood Apartments DBMS Proposal</vt:lpstr>
      <vt:lpstr>Wild Wood Apartments  Database Proposal</vt:lpstr>
      <vt:lpstr>Organization The Wild Wood Apartments</vt:lpstr>
      <vt:lpstr>Organization – The Wild Wood Apartments</vt:lpstr>
      <vt:lpstr>Database Analysis and Design </vt:lpstr>
      <vt:lpstr>Database Analysis and Design</vt:lpstr>
      <vt:lpstr>Database Analysis and Design</vt:lpstr>
      <vt:lpstr>Database Analysis and Design</vt:lpstr>
      <vt:lpstr>Database Management System (DBMS) </vt:lpstr>
      <vt:lpstr>Database Management System</vt:lpstr>
      <vt:lpstr>Database Management System (DBMS)</vt:lpstr>
      <vt:lpstr>Enterprise Data Model (EDM) </vt:lpstr>
      <vt:lpstr>Enterprise Data Model</vt:lpstr>
      <vt:lpstr>Enterprise Data Model</vt:lpstr>
      <vt:lpstr>Law, Ethics, and Security </vt:lpstr>
      <vt:lpstr>Laws, Ethics, and Security</vt:lpstr>
      <vt:lpstr>Laws, Ethics, and Security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Wood Apartments RDBMS Proposal</dc:title>
  <dc:creator>Evergreen, Allyssa</dc:creator>
  <cp:lastModifiedBy>Evergreen, Allyssa</cp:lastModifiedBy>
  <cp:revision>43</cp:revision>
  <dcterms:created xsi:type="dcterms:W3CDTF">2021-02-07T19:45:23Z</dcterms:created>
  <dcterms:modified xsi:type="dcterms:W3CDTF">2021-02-12T15:54:16Z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