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0" r:id="rId4"/>
    <p:sldId id="257" r:id="rId5"/>
    <p:sldId id="259" r:id="rId6"/>
    <p:sldId id="261" r:id="rId7"/>
    <p:sldId id="258" r:id="rId8"/>
    <p:sldId id="263" r:id="rId9"/>
    <p:sldId id="271" r:id="rId10"/>
    <p:sldId id="264" r:id="rId11"/>
    <p:sldId id="272" r:id="rId12"/>
    <p:sldId id="265" r:id="rId13"/>
    <p:sldId id="277" r:id="rId14"/>
    <p:sldId id="285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23EB-F1D9-4C18-AC6C-C6F423F665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AD2B6-B02F-4F2A-906F-CB33D14BB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AD2B6-B02F-4F2A-906F-CB33D14BB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011C-31BF-1606-482E-4C70A556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19EAF-7266-863D-F2F9-BFDBEA29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1C36C-FD01-9DE2-7C4F-14B0E45E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951D5-6D22-D167-11D7-6C026659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F79AB-D717-8BA3-C65E-928BA4D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44EF-FD1E-F386-E3B9-39950220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C5433-78F4-7ED5-9FD1-D7C1BBC5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A4483-D2B5-D8FF-A7D3-CC1773C8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79B3D-E8DF-3059-5B0A-3040BF1F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3E682-184F-A65D-FED9-A0FCBD57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C29CC1-F6C8-48BE-5827-D5A177083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CC777-E7C0-445F-83AE-5F74958B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38973-916C-C0CB-798B-ECBD7889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9E7E-CF54-2892-59E4-399F6E6F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E4B78-0B39-0556-AD2D-D7654B27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16B1-533A-4504-C493-F9C4AFBD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29E1E-FF36-F576-FC09-12393E90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492B9-7CB9-612F-7B98-6A2FC1A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8617F-75F5-CFEC-5917-1EC2226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6E4B5-AE01-BD94-95F4-E96CF7E9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014E4-EF06-ADFF-43C6-FF0DC27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D0ADF-1F94-CF17-F1B4-C28D9203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8DCB7-B4EF-1CCC-EB79-2A16ACFC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7FC4C-A532-6033-1F56-177F023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E339-682C-99AA-6545-55F84F0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B8210-A31E-3122-47D0-8F12A1C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485D-8F33-2A05-74D7-CE1261F3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2A2CE-1285-C87B-1FEF-73BD32D1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7977D-A663-A21D-F3C3-3E4C13B8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F1F03-180A-FE6C-A964-9112B200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EACE6-4165-7C06-1FFA-BBC7774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C1917-92C1-161C-E2BF-4BA9468F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A88C2-0B51-8F1B-0173-6695EF0F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71E31-139E-2964-9B78-2CE73591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C5D914-3229-CB3A-B71D-6873BE54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0DA36-E0B7-4E89-7976-D31C3F80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8C6A60-035C-A178-B799-DC63926F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4AA401-1B04-122F-D3F7-AEDB9F79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B65C9-8B17-EC99-A4CC-80870BE9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72C1-1E8A-3BF3-6451-7304022E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861FD5-7C58-8B40-B029-DA6DCFC9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D8EFB-D118-22A9-9BBB-B063AB80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CF612-1B81-1F85-5212-9A239EC6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7AE83B-335F-C844-E323-BC5392E6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B3B679-094B-FDA8-15A5-9CD29831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E9A86-19FB-1EF0-3B2E-4C4533D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E38AE-8032-7D1E-5F29-D9782DE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6A1B6-DF03-6442-91F0-90B2206B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33F73-9768-AB87-81C2-89B389CB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54949-1C66-73AE-D694-479D29F4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9E9E3-DBB4-ADB8-C5A2-24DD545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A02B3-83B0-8ACC-C76D-BF8BC28C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6D47-AEBA-76F2-CA49-8318AAEF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7F61D-C020-716F-EDFE-2AC2E954C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91D51-E805-F9AD-145A-051384900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D585C-DCF1-62D4-054C-2E238CB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B96B7-E6A2-3E1E-2686-3B364FDF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330E0-B929-4EDB-C54B-053EF5FF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1DDF4-851A-06E7-644E-C2F06988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1A3F4-95EE-2AED-4ADC-7E6E2DDC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78EF-4384-9C68-AF43-CCDA872B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6215-E817-4EF2-AC35-6E56273195F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3294D-689F-0279-BF01-A8BF14DA6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BA05-F2EC-7CE8-9DEF-91DBD50A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E73D-6C0F-428F-A81E-A88C4706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77271-7AB7-22C1-DA76-6307C8888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Simulations for the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Spin-Spin-Bath Model: DEOM with Prony fitting decomposition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96EFE7-015C-BA3E-D7CE-1516E3D3A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Wenxiang Ying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07/16/2022</a:t>
            </a:r>
          </a:p>
        </p:txBody>
      </p:sp>
    </p:spTree>
    <p:extLst>
      <p:ext uri="{BB962C8B-B14F-4D97-AF65-F5344CB8AC3E}">
        <p14:creationId xmlns:p14="http://schemas.microsoft.com/office/powerpoint/2010/main" val="18792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DE6AB723-1497-C95E-42E5-470E3DC6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3" y="534951"/>
            <a:ext cx="7315012" cy="5486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BA4740-8AC9-9431-2AB2-82BE4B3D05FF}"/>
                  </a:ext>
                </a:extLst>
              </p:cNvPr>
              <p:cNvSpPr txBox="1"/>
              <p:nvPr/>
            </p:nvSpPr>
            <p:spPr>
              <a:xfrm>
                <a:off x="7787531" y="2588268"/>
                <a:ext cx="370800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BA4740-8AC9-9431-2AB2-82BE4B3D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31" y="2588268"/>
                <a:ext cx="3708003" cy="830997"/>
              </a:xfrm>
              <a:prstGeom prst="rect">
                <a:avLst/>
              </a:prstGeom>
              <a:blipFill>
                <a:blip r:embed="rId3"/>
                <a:stretch>
                  <a:fillRect l="-2956" r="-328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C96425-B314-5C46-4159-A09DEC936213}"/>
                  </a:ext>
                </a:extLst>
              </p:cNvPr>
              <p:cNvSpPr txBox="1"/>
              <p:nvPr/>
            </p:nvSpPr>
            <p:spPr>
              <a:xfrm>
                <a:off x="8615611" y="1205071"/>
                <a:ext cx="2051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C96425-B314-5C46-4159-A09DEC936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11" y="1205071"/>
                <a:ext cx="2051844" cy="276999"/>
              </a:xfrm>
              <a:prstGeom prst="rect">
                <a:avLst/>
              </a:prstGeom>
              <a:blipFill>
                <a:blip r:embed="rId4"/>
                <a:stretch>
                  <a:fillRect l="-1187" r="-23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E7E9692-8282-5136-85A3-E06180BD2067}"/>
              </a:ext>
            </a:extLst>
          </p:cNvPr>
          <p:cNvSpPr txBox="1"/>
          <p:nvPr/>
        </p:nvSpPr>
        <p:spPr>
          <a:xfrm>
            <a:off x="9027421" y="185050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PFD = 5 + 5</a:t>
            </a:r>
          </a:p>
        </p:txBody>
      </p:sp>
    </p:spTree>
    <p:extLst>
      <p:ext uri="{BB962C8B-B14F-4D97-AF65-F5344CB8AC3E}">
        <p14:creationId xmlns:p14="http://schemas.microsoft.com/office/powerpoint/2010/main" val="325165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938E0AA-4F74-E0C1-F070-9224180722BE}"/>
                  </a:ext>
                </a:extLst>
              </p:cNvPr>
              <p:cNvSpPr txBox="1"/>
              <p:nvPr/>
            </p:nvSpPr>
            <p:spPr>
              <a:xfrm>
                <a:off x="8842979" y="2564712"/>
                <a:ext cx="15971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938E0AA-4F74-E0C1-F070-92241807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979" y="2564712"/>
                <a:ext cx="1597104" cy="830997"/>
              </a:xfrm>
              <a:prstGeom prst="rect">
                <a:avLst/>
              </a:prstGeom>
              <a:blipFill>
                <a:blip r:embed="rId2"/>
                <a:stretch>
                  <a:fillRect l="-4580" r="-3053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2A7361-F834-04DF-7363-F51BCE409C87}"/>
                  </a:ext>
                </a:extLst>
              </p:cNvPr>
              <p:cNvSpPr txBox="1"/>
              <p:nvPr/>
            </p:nvSpPr>
            <p:spPr>
              <a:xfrm>
                <a:off x="8615611" y="1205071"/>
                <a:ext cx="2308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2A7361-F834-04DF-7363-F51BCE40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11" y="1205071"/>
                <a:ext cx="2308324" cy="276999"/>
              </a:xfrm>
              <a:prstGeom prst="rect">
                <a:avLst/>
              </a:prstGeom>
              <a:blipFill>
                <a:blip r:embed="rId3"/>
                <a:stretch>
                  <a:fillRect l="-1055" r="-2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1661FA3-A166-EB26-F3F9-7A158DBB6D0A}"/>
              </a:ext>
            </a:extLst>
          </p:cNvPr>
          <p:cNvSpPr txBox="1"/>
          <p:nvPr/>
        </p:nvSpPr>
        <p:spPr>
          <a:xfrm>
            <a:off x="9027421" y="185050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PFD = 6 + 5</a:t>
            </a:r>
          </a:p>
        </p:txBody>
      </p:sp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C7C49CE2-5207-24FE-FAC0-B4F347CDA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" y="652579"/>
            <a:ext cx="7315012" cy="54862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16A559-E390-1E58-1927-6DAF75EEBCF4}"/>
              </a:ext>
            </a:extLst>
          </p:cNvPr>
          <p:cNvSpPr txBox="1"/>
          <p:nvPr/>
        </p:nvSpPr>
        <p:spPr>
          <a:xfrm>
            <a:off x="7963270" y="3683789"/>
            <a:ext cx="386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有待进一步减小 </a:t>
            </a:r>
            <a:r>
              <a:rPr lang="en-US" altLang="zh-CN" dirty="0" err="1"/>
              <a:t>ferr</a:t>
            </a:r>
            <a:r>
              <a:rPr lang="en-US" altLang="zh-CN" dirty="0"/>
              <a:t> </a:t>
            </a:r>
            <a:r>
              <a:rPr lang="zh-CN" altLang="en-US" dirty="0"/>
              <a:t>进行收敛性测试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65FECB-5E71-7A5F-93F4-AD41D1737BBF}"/>
                  </a:ext>
                </a:extLst>
              </p:cNvPr>
              <p:cNvSpPr txBox="1"/>
              <p:nvPr/>
            </p:nvSpPr>
            <p:spPr>
              <a:xfrm>
                <a:off x="8545763" y="1091332"/>
                <a:ext cx="2003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65FECB-5E71-7A5F-93F4-AD41D1737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763" y="1091332"/>
                <a:ext cx="2003754" cy="276999"/>
              </a:xfrm>
              <a:prstGeom prst="rect">
                <a:avLst/>
              </a:prstGeom>
              <a:blipFill>
                <a:blip r:embed="rId3"/>
                <a:stretch>
                  <a:fillRect l="-1216" r="-21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071B9-27AD-39AF-CC32-E348D6D65B27}"/>
                  </a:ext>
                </a:extLst>
              </p:cNvPr>
              <p:cNvSpPr txBox="1"/>
              <p:nvPr/>
            </p:nvSpPr>
            <p:spPr>
              <a:xfrm>
                <a:off x="8545763" y="1493152"/>
                <a:ext cx="20562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071B9-27AD-39AF-CC32-E348D6D6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763" y="1493152"/>
                <a:ext cx="2056265" cy="553998"/>
              </a:xfrm>
              <a:prstGeom prst="rect">
                <a:avLst/>
              </a:prstGeom>
              <a:blipFill>
                <a:blip r:embed="rId4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0D8BB7B-6250-3E7F-41E2-6B4DF0EC5FD1}"/>
              </a:ext>
            </a:extLst>
          </p:cNvPr>
          <p:cNvSpPr txBox="1"/>
          <p:nvPr/>
        </p:nvSpPr>
        <p:spPr>
          <a:xfrm>
            <a:off x="8204402" y="3182919"/>
            <a:ext cx="2803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PFD = 5 + 5 for T = 5</a:t>
            </a:r>
          </a:p>
          <a:p>
            <a:r>
              <a:rPr lang="en-US" dirty="0"/>
              <a:t>PFD = 4 + 4 for T = 1 and 2</a:t>
            </a:r>
          </a:p>
          <a:p>
            <a:r>
              <a:rPr lang="en-US" dirty="0"/>
              <a:t>PFD = 3 + 3 for T = 0 and 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958952-AAF6-3FDC-1A7C-857D064CED2F}"/>
                  </a:ext>
                </a:extLst>
              </p:cNvPr>
              <p:cNvSpPr txBox="1"/>
              <p:nvPr/>
            </p:nvSpPr>
            <p:spPr>
              <a:xfrm>
                <a:off x="8807805" y="2047150"/>
                <a:ext cx="1597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958952-AAF6-3FDC-1A7C-857D064C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05" y="2047150"/>
                <a:ext cx="1597104" cy="276999"/>
              </a:xfrm>
              <a:prstGeom prst="rect">
                <a:avLst/>
              </a:prstGeom>
              <a:blipFill>
                <a:blip r:embed="rId5"/>
                <a:stretch>
                  <a:fillRect l="-4580" t="-2222" r="-30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169FAE3-F5EC-B850-663E-09A6DA78656F}"/>
              </a:ext>
            </a:extLst>
          </p:cNvPr>
          <p:cNvSpPr txBox="1"/>
          <p:nvPr/>
        </p:nvSpPr>
        <p:spPr>
          <a:xfrm>
            <a:off x="7675058" y="4595687"/>
            <a:ext cx="396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此模型相当困难，计算量随项数增加太快。条件允许的话可测试一下更多项数的结果。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7" y="228682"/>
            <a:ext cx="7315012" cy="6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39F178-56F3-9AB2-AB4E-F77E6065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讨论部分：一些其他问题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15D4D-41BC-07AE-B3C4-851BB519B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PFD </a:t>
            </a:r>
            <a:r>
              <a:rPr lang="zh-CN" altLang="en-US" dirty="0"/>
              <a:t>拟合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由于 </a:t>
            </a:r>
            <a:r>
              <a:rPr lang="en-US" altLang="zh-CN" sz="2400" dirty="0"/>
              <a:t>PFD </a:t>
            </a:r>
            <a:r>
              <a:rPr lang="zh-CN" altLang="en-US" sz="2400" dirty="0"/>
              <a:t>本质是最小二乘法，其收敛行为和 </a:t>
            </a:r>
            <a:r>
              <a:rPr lang="en-US" altLang="zh-CN" sz="2400" dirty="0"/>
              <a:t>expanding over poles </a:t>
            </a:r>
            <a:r>
              <a:rPr lang="zh-CN" altLang="en-US" sz="2400" dirty="0"/>
              <a:t>的策略有显著不同。（解析展开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  <a:r>
              <a:rPr lang="zh-CN" altLang="en-US" sz="2400" dirty="0"/>
              <a:t>数值拟合）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PFD </a:t>
            </a:r>
            <a:r>
              <a:rPr lang="zh-CN" altLang="en-US" sz="2400" dirty="0"/>
              <a:t>项数太多或者太少都不好。太少：拟合精度不足；太多：“过拟合”。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时间关联函数的特征时间尺度 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 </a:t>
            </a:r>
            <a:r>
              <a:rPr lang="zh-CN" altLang="en-US" sz="2400" dirty="0"/>
              <a:t>也要选得合适。经验：项数较少时 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 </a:t>
            </a:r>
            <a:r>
              <a:rPr lang="zh-CN" altLang="en-US" sz="2400" dirty="0"/>
              <a:t>可以偏小，项数较多则需 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 </a:t>
            </a:r>
            <a:r>
              <a:rPr lang="zh-CN" altLang="en-US" sz="2400" dirty="0"/>
              <a:t>大一些。（或者可改变均匀取点的策略）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总体而言，关联函数拟合精确性越好，动力学结果也就越好。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289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326CA-9053-33C3-E7E4-29B5FD85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HEOM </a:t>
            </a:r>
            <a:r>
              <a:rPr lang="zh-CN" altLang="en-US" dirty="0"/>
              <a:t>和 </a:t>
            </a:r>
            <a:r>
              <a:rPr lang="en-US" altLang="zh-CN" dirty="0"/>
              <a:t>ML-MCTDH </a:t>
            </a:r>
            <a:r>
              <a:rPr lang="zh-CN" altLang="en-US" dirty="0"/>
              <a:t>的差异来源？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7A00-6A9E-4AAD-A044-887F695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/>
              <a:t>ML-MCTDH </a:t>
            </a:r>
            <a:r>
              <a:rPr lang="zh-CN" altLang="en-US" sz="2600" dirty="0"/>
              <a:t>采取 </a:t>
            </a:r>
            <a:r>
              <a:rPr lang="en-US" altLang="zh-CN" sz="2600" dirty="0"/>
              <a:t>discrete bath modes</a:t>
            </a:r>
            <a:r>
              <a:rPr lang="zh-CN" altLang="en-US" sz="2600" dirty="0"/>
              <a:t>，并且结合了 </a:t>
            </a:r>
            <a:r>
              <a:rPr lang="en-US" altLang="zh-CN" sz="2600" dirty="0"/>
              <a:t>B-O</a:t>
            </a:r>
            <a:r>
              <a:rPr lang="zh-CN" altLang="en-US" sz="2600" dirty="0"/>
              <a:t>型近似；而</a:t>
            </a:r>
            <a:r>
              <a:rPr lang="en-US" altLang="zh-CN" sz="2600" dirty="0"/>
              <a:t>HEOM </a:t>
            </a:r>
            <a:r>
              <a:rPr lang="zh-CN" altLang="en-US" sz="2600" dirty="0"/>
              <a:t>则是严格连续的热库。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ML-MCTDH </a:t>
            </a:r>
            <a:r>
              <a:rPr lang="zh-CN" altLang="en-US" sz="2600" dirty="0"/>
              <a:t>有限温度的策略为 </a:t>
            </a:r>
            <a:r>
              <a:rPr lang="en-US" altLang="zh-CN" sz="2600" dirty="0"/>
              <a:t>Monte Carlo </a:t>
            </a:r>
            <a:r>
              <a:rPr lang="zh-CN" altLang="en-US" sz="2600" dirty="0"/>
              <a:t>抽样，</a:t>
            </a:r>
            <a:r>
              <a:rPr lang="en-US" altLang="zh-CN" sz="2600" dirty="0"/>
              <a:t>HEOM </a:t>
            </a:r>
            <a:r>
              <a:rPr lang="zh-CN" altLang="en-US" sz="2600" dirty="0"/>
              <a:t>则是涨落</a:t>
            </a:r>
            <a:r>
              <a:rPr lang="en-US" altLang="zh-CN" sz="2600" dirty="0"/>
              <a:t>-</a:t>
            </a:r>
            <a:r>
              <a:rPr lang="zh-CN" altLang="en-US" sz="2600" dirty="0"/>
              <a:t>耗散定理。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HEOM </a:t>
            </a:r>
            <a:r>
              <a:rPr lang="zh-CN" altLang="en-US" sz="2600" dirty="0"/>
              <a:t>达到数值收敛后，其主要误差则源于热库关联函数拟合的精度；</a:t>
            </a:r>
            <a:r>
              <a:rPr lang="en-US" altLang="zh-CN" sz="2600" dirty="0"/>
              <a:t>ML-MCTDH </a:t>
            </a:r>
            <a:r>
              <a:rPr lang="zh-CN" altLang="en-US" sz="2600" dirty="0"/>
              <a:t>则源于其有限温度的策略，以及热库离散化策略。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454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9DE92-3329-0F14-234E-700232D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PFD scheme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26FE-A10D-E485-25BA-B39B75B0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选择</a:t>
            </a:r>
            <a:r>
              <a:rPr lang="zh-CN" altLang="en-US" b="1" dirty="0"/>
              <a:t>合适的</a:t>
            </a:r>
            <a:r>
              <a:rPr lang="zh-CN" altLang="en-US" dirty="0"/>
              <a:t>关联函数特征时间 </a:t>
            </a:r>
            <a:r>
              <a:rPr lang="en-US" altLang="zh-CN" dirty="0" err="1"/>
              <a:t>tp</a:t>
            </a:r>
            <a:r>
              <a:rPr lang="zh-CN" altLang="en-US" dirty="0"/>
              <a:t> 和拟合项数，使得关联函数拟合结果尽量好；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设置足够大的 </a:t>
            </a:r>
            <a:r>
              <a:rPr lang="en-US" altLang="zh-CN" dirty="0" err="1"/>
              <a:t>lmax</a:t>
            </a:r>
            <a:r>
              <a:rPr lang="en-US" altLang="zh-CN" dirty="0"/>
              <a:t> </a:t>
            </a:r>
            <a:r>
              <a:rPr lang="zh-CN" altLang="en-US" dirty="0"/>
              <a:t>和足够小的 </a:t>
            </a:r>
            <a:r>
              <a:rPr lang="en-US" altLang="zh-CN" dirty="0" err="1"/>
              <a:t>ferr</a:t>
            </a:r>
            <a:r>
              <a:rPr lang="en-US" altLang="zh-CN" dirty="0"/>
              <a:t> </a:t>
            </a:r>
            <a:r>
              <a:rPr lang="zh-CN" altLang="en-US" dirty="0"/>
              <a:t>测试动力学。是否达到“足够大</a:t>
            </a:r>
            <a:r>
              <a:rPr lang="en-US" altLang="zh-CN" dirty="0"/>
              <a:t>/</a:t>
            </a:r>
            <a:r>
              <a:rPr lang="zh-CN" altLang="en-US" dirty="0"/>
              <a:t>小” 则需要通过收敛性测试来判断。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E9AF58-7EDB-21C7-03D2-7EF4A03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Temperature Models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71DF48-0C20-94E4-5B8B-1558636F0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71C6CFA-70FA-C19B-B155-8DAA3D4F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" y="1271757"/>
            <a:ext cx="5496648" cy="4142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3C8EBD-4AAD-883D-09F2-9A344085D0CE}"/>
                  </a:ext>
                </a:extLst>
              </p:cNvPr>
              <p:cNvSpPr txBox="1"/>
              <p:nvPr/>
            </p:nvSpPr>
            <p:spPr>
              <a:xfrm>
                <a:off x="1568547" y="994758"/>
                <a:ext cx="330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3C8EBD-4AAD-883D-09F2-9A344085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7" y="994758"/>
                <a:ext cx="3304559" cy="276999"/>
              </a:xfrm>
              <a:prstGeom prst="rect">
                <a:avLst/>
              </a:prstGeom>
              <a:blipFill>
                <a:blip r:embed="rId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E11C596F-87D4-C5FC-FFB1-E927AA00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26" y="1271757"/>
            <a:ext cx="5261318" cy="4142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EF8659-DAF2-858E-4446-30407C5D4B1F}"/>
                  </a:ext>
                </a:extLst>
              </p:cNvPr>
              <p:cNvSpPr txBox="1"/>
              <p:nvPr/>
            </p:nvSpPr>
            <p:spPr>
              <a:xfrm>
                <a:off x="7438029" y="994758"/>
                <a:ext cx="3185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EF8659-DAF2-858E-4446-30407C5D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029" y="994758"/>
                <a:ext cx="3185424" cy="276999"/>
              </a:xfrm>
              <a:prstGeom prst="rect">
                <a:avLst/>
              </a:prstGeom>
              <a:blipFill>
                <a:blip r:embed="rId6"/>
                <a:stretch>
                  <a:fillRect l="-1147" r="-133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44A6DB-3E61-669E-ED93-610F4257388A}"/>
                  </a:ext>
                </a:extLst>
              </p:cNvPr>
              <p:cNvSpPr txBox="1"/>
              <p:nvPr/>
            </p:nvSpPr>
            <p:spPr>
              <a:xfrm>
                <a:off x="4506524" y="5691094"/>
                <a:ext cx="370800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44A6DB-3E61-669E-ED93-610F4257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24" y="5691094"/>
                <a:ext cx="3708003" cy="830997"/>
              </a:xfrm>
              <a:prstGeom prst="rect">
                <a:avLst/>
              </a:prstGeom>
              <a:blipFill>
                <a:blip r:embed="rId7"/>
                <a:stretch>
                  <a:fillRect l="-2956" r="-328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7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&#10;&#10;中度可信度描述已自动生成">
            <a:extLst>
              <a:ext uri="{FF2B5EF4-FFF2-40B4-BE49-F238E27FC236}">
                <a16:creationId xmlns:a16="http://schemas.microsoft.com/office/drawing/2014/main" id="{CF011C88-6230-613B-0FBC-34282452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39" y="1250122"/>
            <a:ext cx="5593113" cy="4046894"/>
          </a:xfrm>
          <a:prstGeom prst="rect">
            <a:avLst/>
          </a:prstGeom>
        </p:spPr>
      </p:pic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6DE517C5-4145-4BD4-62F2-147E59D2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8" y="1250122"/>
            <a:ext cx="5680733" cy="4046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442FD2-5FC1-3BB1-D95E-8B3D3D0B0A72}"/>
                  </a:ext>
                </a:extLst>
              </p:cNvPr>
              <p:cNvSpPr txBox="1"/>
              <p:nvPr/>
            </p:nvSpPr>
            <p:spPr>
              <a:xfrm>
                <a:off x="1708894" y="1040600"/>
                <a:ext cx="330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442FD2-5FC1-3BB1-D95E-8B3D3D0B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94" y="1040600"/>
                <a:ext cx="3304559" cy="276999"/>
              </a:xfrm>
              <a:prstGeom prst="rect">
                <a:avLst/>
              </a:prstGeom>
              <a:blipFill>
                <a:blip r:embed="rId4"/>
                <a:stretch>
                  <a:fillRect l="-1292" r="-14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610EA9-340C-14C1-EDA6-551A90426D64}"/>
                  </a:ext>
                </a:extLst>
              </p:cNvPr>
              <p:cNvSpPr txBox="1"/>
              <p:nvPr/>
            </p:nvSpPr>
            <p:spPr>
              <a:xfrm>
                <a:off x="1507171" y="5607878"/>
                <a:ext cx="370800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610EA9-340C-14C1-EDA6-551A90426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71" y="5607878"/>
                <a:ext cx="3708003" cy="830997"/>
              </a:xfrm>
              <a:prstGeom prst="rect">
                <a:avLst/>
              </a:prstGeom>
              <a:blipFill>
                <a:blip r:embed="rId5"/>
                <a:stretch>
                  <a:fillRect l="-2956" r="-328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0898CF-206B-34B8-CA64-12DD8757C1EE}"/>
                  </a:ext>
                </a:extLst>
              </p:cNvPr>
              <p:cNvSpPr txBox="1"/>
              <p:nvPr/>
            </p:nvSpPr>
            <p:spPr>
              <a:xfrm>
                <a:off x="7538467" y="1040600"/>
                <a:ext cx="330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0898CF-206B-34B8-CA64-12DD8757C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467" y="1040600"/>
                <a:ext cx="3304559" cy="276999"/>
              </a:xfrm>
              <a:prstGeom prst="rect">
                <a:avLst/>
              </a:prstGeom>
              <a:blipFill>
                <a:blip r:embed="rId6"/>
                <a:stretch>
                  <a:fillRect l="-1476" r="-129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8C7794-B023-251B-8EA9-0AE886C44C7B}"/>
                  </a:ext>
                </a:extLst>
              </p:cNvPr>
              <p:cNvSpPr txBox="1"/>
              <p:nvPr/>
            </p:nvSpPr>
            <p:spPr>
              <a:xfrm>
                <a:off x="7144271" y="5504155"/>
                <a:ext cx="45367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not fully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8C7794-B023-251B-8EA9-0AE886C4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1" y="5504155"/>
                <a:ext cx="4536755" cy="830997"/>
              </a:xfrm>
              <a:prstGeom prst="rect">
                <a:avLst/>
              </a:prstGeom>
              <a:blipFill>
                <a:blip r:embed="rId7"/>
                <a:stretch>
                  <a:fillRect l="-2419" r="-241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7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369F5AE4-40AE-7494-97BD-0FAAC97A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35" y="854004"/>
            <a:ext cx="5755833" cy="4423769"/>
          </a:xfrm>
          <a:prstGeom prst="rect">
            <a:avLst/>
          </a:prstGeom>
        </p:spPr>
      </p:pic>
      <p:pic>
        <p:nvPicPr>
          <p:cNvPr id="13" name="图片 12" descr="图表&#10;&#10;中度可信度描述已自动生成">
            <a:extLst>
              <a:ext uri="{FF2B5EF4-FFF2-40B4-BE49-F238E27FC236}">
                <a16:creationId xmlns:a16="http://schemas.microsoft.com/office/drawing/2014/main" id="{E8CFD5CE-4FFB-E845-8E66-9F0BBEA7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6" y="854005"/>
            <a:ext cx="5674501" cy="442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D6C0E0D-8234-A634-E4F0-D4B258AAA5E1}"/>
                  </a:ext>
                </a:extLst>
              </p:cNvPr>
              <p:cNvSpPr txBox="1"/>
              <p:nvPr/>
            </p:nvSpPr>
            <p:spPr>
              <a:xfrm>
                <a:off x="1755565" y="661346"/>
                <a:ext cx="3441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D6C0E0D-8234-A634-E4F0-D4B258AAA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65" y="661346"/>
                <a:ext cx="3441904" cy="276999"/>
              </a:xfrm>
              <a:prstGeom prst="rect">
                <a:avLst/>
              </a:prstGeom>
              <a:blipFill>
                <a:blip r:embed="rId4"/>
                <a:stretch>
                  <a:fillRect l="-1239" r="-10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76EA5B-1A46-D9A0-6FD2-57499FB590BB}"/>
                  </a:ext>
                </a:extLst>
              </p:cNvPr>
              <p:cNvSpPr txBox="1"/>
              <p:nvPr/>
            </p:nvSpPr>
            <p:spPr>
              <a:xfrm>
                <a:off x="1208941" y="5504155"/>
                <a:ext cx="453515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not fully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76EA5B-1A46-D9A0-6FD2-57499FB5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41" y="5504155"/>
                <a:ext cx="4535152" cy="830997"/>
              </a:xfrm>
              <a:prstGeom prst="rect">
                <a:avLst/>
              </a:prstGeom>
              <a:blipFill>
                <a:blip r:embed="rId5"/>
                <a:stretch>
                  <a:fillRect l="-2419" r="-255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CD1137-D0AB-6F74-8736-6E701F1339A8}"/>
                  </a:ext>
                </a:extLst>
              </p:cNvPr>
              <p:cNvSpPr txBox="1"/>
              <p:nvPr/>
            </p:nvSpPr>
            <p:spPr>
              <a:xfrm>
                <a:off x="7144271" y="5504155"/>
                <a:ext cx="45367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−07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1e-5 will not fully converge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CD1137-D0AB-6F74-8736-6E701F13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1" y="5504155"/>
                <a:ext cx="4536755" cy="830997"/>
              </a:xfrm>
              <a:prstGeom prst="rect">
                <a:avLst/>
              </a:prstGeom>
              <a:blipFill>
                <a:blip r:embed="rId6"/>
                <a:stretch>
                  <a:fillRect l="-2419" r="-241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56AC74-CE5D-1EF9-373E-71FAADBCA050}"/>
                  </a:ext>
                </a:extLst>
              </p:cNvPr>
              <p:cNvSpPr txBox="1"/>
              <p:nvPr/>
            </p:nvSpPr>
            <p:spPr>
              <a:xfrm>
                <a:off x="7760370" y="661345"/>
                <a:ext cx="330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56AC74-CE5D-1EF9-373E-71FAADBC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70" y="661345"/>
                <a:ext cx="3304559" cy="276999"/>
              </a:xfrm>
              <a:prstGeom prst="rect">
                <a:avLst/>
              </a:prstGeom>
              <a:blipFill>
                <a:blip r:embed="rId7"/>
                <a:stretch>
                  <a:fillRect l="-1292" r="-147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F74C50-6433-25C7-D473-AA4A8A646190}"/>
                  </a:ext>
                </a:extLst>
              </p:cNvPr>
              <p:cNvSpPr txBox="1"/>
              <p:nvPr/>
            </p:nvSpPr>
            <p:spPr>
              <a:xfrm>
                <a:off x="4282740" y="1552188"/>
                <a:ext cx="3137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F74C50-6433-25C7-D473-AA4A8A64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40" y="1552188"/>
                <a:ext cx="3137334" cy="276999"/>
              </a:xfrm>
              <a:prstGeom prst="rect">
                <a:avLst/>
              </a:prstGeom>
              <a:blipFill>
                <a:blip r:embed="rId3"/>
                <a:stretch>
                  <a:fillRect l="-1362" r="-136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10FB7EA4-83CA-3D95-B4B1-DFC45DA3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test of localization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E9AB6C-A6C3-2DAC-34FB-4804B5D88E0B}"/>
              </a:ext>
            </a:extLst>
          </p:cNvPr>
          <p:cNvSpPr txBox="1"/>
          <p:nvPr/>
        </p:nvSpPr>
        <p:spPr>
          <a:xfrm>
            <a:off x="2382435" y="630820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PFD = 5 + 5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FBFAC3-FD78-63AA-5F5B-B5BC75209C5C}"/>
                  </a:ext>
                </a:extLst>
              </p:cNvPr>
              <p:cNvSpPr txBox="1"/>
              <p:nvPr/>
            </p:nvSpPr>
            <p:spPr>
              <a:xfrm>
                <a:off x="1968414" y="1958408"/>
                <a:ext cx="20562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FBFAC3-FD78-63AA-5F5B-B5BC75209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4" y="1958408"/>
                <a:ext cx="2056265" cy="553998"/>
              </a:xfrm>
              <a:prstGeom prst="rect">
                <a:avLst/>
              </a:prstGeom>
              <a:blipFill>
                <a:blip r:embed="rId4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0A33207-1E5C-1E20-CA88-E9CBA51F60F7}"/>
              </a:ext>
            </a:extLst>
          </p:cNvPr>
          <p:cNvSpPr txBox="1"/>
          <p:nvPr/>
        </p:nvSpPr>
        <p:spPr>
          <a:xfrm>
            <a:off x="8259453" y="630820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PFD = 3 + 3</a:t>
            </a:r>
          </a:p>
        </p:txBody>
      </p:sp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266FF13D-00F8-75A0-0F98-E5CEE89DA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7" y="2512406"/>
            <a:ext cx="4784560" cy="3588420"/>
          </a:xfrm>
          <a:prstGeom prst="rect">
            <a:avLst/>
          </a:prstGeom>
        </p:spPr>
      </p:pic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24F8D2E5-A71D-5DFA-5934-D262AC83F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54" y="2512406"/>
            <a:ext cx="4784560" cy="35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4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B0B5A2-8DA2-1DCF-ABE9-3FB2BD8E2C6E}"/>
                  </a:ext>
                </a:extLst>
              </p:cNvPr>
              <p:cNvSpPr txBox="1"/>
              <p:nvPr/>
            </p:nvSpPr>
            <p:spPr>
              <a:xfrm>
                <a:off x="8073690" y="1985697"/>
                <a:ext cx="3137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B0B5A2-8DA2-1DCF-ABE9-3FB2BD8E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90" y="1985697"/>
                <a:ext cx="3137334" cy="276999"/>
              </a:xfrm>
              <a:prstGeom prst="rect">
                <a:avLst/>
              </a:prstGeom>
              <a:blipFill>
                <a:blip r:embed="rId2"/>
                <a:stretch>
                  <a:fillRect l="-1165" r="-135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F1597A-713A-5A89-5C2C-132C0774590C}"/>
                  </a:ext>
                </a:extLst>
              </p:cNvPr>
              <p:cNvSpPr txBox="1"/>
              <p:nvPr/>
            </p:nvSpPr>
            <p:spPr>
              <a:xfrm>
                <a:off x="8614224" y="2557705"/>
                <a:ext cx="20562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F1597A-713A-5A89-5C2C-132C07745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4" y="2557705"/>
                <a:ext cx="2056265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F8CE28ED-5DBF-1261-A739-362C3D16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test of localization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2C253E-E000-C282-7919-DBEEBA34CA99}"/>
              </a:ext>
            </a:extLst>
          </p:cNvPr>
          <p:cNvSpPr txBox="1"/>
          <p:nvPr/>
        </p:nvSpPr>
        <p:spPr>
          <a:xfrm>
            <a:off x="7931401" y="3406712"/>
            <a:ext cx="3421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可能需要增加此模型收敛性测试的时间，例如 </a:t>
            </a:r>
            <a:r>
              <a:rPr lang="en-US" altLang="zh-CN" dirty="0"/>
              <a:t>9 </a:t>
            </a:r>
            <a:r>
              <a:rPr lang="en-US" altLang="zh-CN" dirty="0" err="1"/>
              <a:t>a.u</a:t>
            </a:r>
            <a:r>
              <a:rPr lang="en-US" altLang="zh-CN" dirty="0"/>
              <a:t>.</a:t>
            </a:r>
            <a:r>
              <a:rPr lang="zh-CN" altLang="en-US" dirty="0"/>
              <a:t>。但对设备内存要求有很高的要求，且时间会较长。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1" y="1511301"/>
            <a:ext cx="5829300" cy="47023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2C253E-E000-C282-7919-DBEEBA34CA99}"/>
              </a:ext>
            </a:extLst>
          </p:cNvPr>
          <p:cNvSpPr txBox="1"/>
          <p:nvPr/>
        </p:nvSpPr>
        <p:spPr>
          <a:xfrm>
            <a:off x="3142564" y="6323946"/>
            <a:ext cx="752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Note: 3+3</a:t>
            </a:r>
            <a:r>
              <a:rPr lang="zh-CN" altLang="en-US" dirty="0"/>
              <a:t>，</a:t>
            </a:r>
            <a:r>
              <a:rPr lang="en-US" altLang="zh-CN" dirty="0" err="1"/>
              <a:t>ferr</a:t>
            </a:r>
            <a:r>
              <a:rPr lang="en-US" altLang="zh-CN" dirty="0"/>
              <a:t> = 5e-7</a:t>
            </a:r>
            <a:r>
              <a:rPr lang="zh-CN" altLang="en-US" dirty="0"/>
              <a:t>，在 </a:t>
            </a:r>
            <a:r>
              <a:rPr lang="en-US" altLang="zh-CN" dirty="0"/>
              <a:t>t = 4 </a:t>
            </a:r>
            <a:r>
              <a:rPr lang="en-US" altLang="zh-CN" dirty="0" err="1"/>
              <a:t>a.u</a:t>
            </a:r>
            <a:r>
              <a:rPr lang="en-US" altLang="zh-CN" dirty="0"/>
              <a:t>. </a:t>
            </a:r>
            <a:r>
              <a:rPr lang="zh-CN" altLang="en-US" dirty="0"/>
              <a:t>时 </a:t>
            </a:r>
            <a:r>
              <a:rPr lang="en-US" altLang="zh-CN" dirty="0" err="1"/>
              <a:t>nddo</a:t>
            </a:r>
            <a:r>
              <a:rPr lang="en-US" altLang="zh-CN" dirty="0"/>
              <a:t> = 300</a:t>
            </a:r>
            <a:r>
              <a:rPr lang="zh-CN" altLang="en-US" dirty="0"/>
              <a:t>万，占用内存约 </a:t>
            </a:r>
            <a:r>
              <a:rPr lang="en-US" altLang="zh-CN" dirty="0"/>
              <a:t>64 GB</a:t>
            </a:r>
          </a:p>
        </p:txBody>
      </p:sp>
    </p:spTree>
    <p:extLst>
      <p:ext uri="{BB962C8B-B14F-4D97-AF65-F5344CB8AC3E}">
        <p14:creationId xmlns:p14="http://schemas.microsoft.com/office/powerpoint/2010/main" val="133870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E9AF58-7EDB-21C7-03D2-7EF4A03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Temperature Models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71DF48-0C20-94E4-5B8B-1558636F0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668</Words>
  <Application>Microsoft Office PowerPoint</Application>
  <PresentationFormat>宽屏</PresentationFormat>
  <Paragraphs>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主题​​</vt:lpstr>
      <vt:lpstr>Benchmark Simulations for the Spin-Spin-Bath Model: DEOM with Prony fitting decomposition</vt:lpstr>
      <vt:lpstr>PFD scheme</vt:lpstr>
      <vt:lpstr>Zero Temperature Models</vt:lpstr>
      <vt:lpstr>PowerPoint 演示文稿</vt:lpstr>
      <vt:lpstr>PowerPoint 演示文稿</vt:lpstr>
      <vt:lpstr>PowerPoint 演示文稿</vt:lpstr>
      <vt:lpstr>Convergence test of localization</vt:lpstr>
      <vt:lpstr>Convergence test of localization</vt:lpstr>
      <vt:lpstr>Finite Temperature Models</vt:lpstr>
      <vt:lpstr>PowerPoint 演示文稿</vt:lpstr>
      <vt:lpstr>PowerPoint 演示文稿</vt:lpstr>
      <vt:lpstr>PowerPoint 演示文稿</vt:lpstr>
      <vt:lpstr>讨论部分：一些其他问题</vt:lpstr>
      <vt:lpstr>关于 PFD 拟合</vt:lpstr>
      <vt:lpstr>关于 HEOM 和 ML-MCTDH 的差异来源？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 文祥</dc:creator>
  <cp:lastModifiedBy>Ying, Wenxiang</cp:lastModifiedBy>
  <cp:revision>47</cp:revision>
  <dcterms:created xsi:type="dcterms:W3CDTF">2022-07-06T14:09:18Z</dcterms:created>
  <dcterms:modified xsi:type="dcterms:W3CDTF">2024-12-16T21:30:33Z</dcterms:modified>
</cp:coreProperties>
</file>