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82" r:id="rId5"/>
    <p:sldId id="454" r:id="rId6"/>
    <p:sldId id="460" r:id="rId7"/>
    <p:sldId id="459" r:id="rId8"/>
    <p:sldId id="461" r:id="rId9"/>
    <p:sldId id="434" r:id="rId10"/>
    <p:sldId id="462" r:id="rId11"/>
    <p:sldId id="455" r:id="rId12"/>
    <p:sldId id="463" r:id="rId13"/>
    <p:sldId id="464" r:id="rId14"/>
    <p:sldId id="456" r:id="rId15"/>
    <p:sldId id="465" r:id="rId16"/>
    <p:sldId id="466" r:id="rId17"/>
    <p:sldId id="467" r:id="rId18"/>
    <p:sldId id="4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9FA80"/>
    <a:srgbClr val="33A400"/>
    <a:srgbClr val="595959"/>
    <a:srgbClr val="83A7FD"/>
    <a:srgbClr val="28A8E8"/>
    <a:srgbClr val="1B0230"/>
    <a:srgbClr val="010A1D"/>
    <a:srgbClr val="0A0928"/>
    <a:srgbClr val="140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388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32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1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41" y="1040674"/>
            <a:ext cx="1043563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5" y="-1"/>
            <a:ext cx="10515601" cy="96519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1" y="2465538"/>
            <a:ext cx="7303539" cy="3427265"/>
          </a:xfrm>
        </p:spPr>
        <p:txBody>
          <a:bodyPr/>
          <a:lstStyle>
            <a:lvl1pPr marL="283457" indent="-283457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14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15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15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2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91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202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Track II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3670629"/>
            <a:ext cx="12191997" cy="31873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Distributed-Memory Programming</a:t>
            </a:r>
          </a:p>
          <a:p>
            <a:endParaRPr lang="en-US" dirty="0"/>
          </a:p>
          <a:p>
            <a:r>
              <a:rPr lang="en-US" dirty="0"/>
              <a:t>Hands ON Exercises</a:t>
            </a:r>
          </a:p>
          <a:p>
            <a:endParaRPr lang="en-US" sz="2000" dirty="0"/>
          </a:p>
          <a:p>
            <a:endParaRPr lang="en-US" sz="2000" dirty="0"/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Andrew KirbY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83553-F228-6812-85BC-EEFD1BF6F3B8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4BFA-667F-A47D-C72C-E60C569D6A34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CFB89-A716-C4B8-AF91-D842B31C548B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4F934-D7CB-CFED-6954-A570D138F783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7E599-4B88-651D-E9BB-27C0AED39286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639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8CEDE5A-6C65-44D3-F5E7-FDA0B3564DA7}"/>
              </a:ext>
            </a:extLst>
          </p:cNvPr>
          <p:cNvSpPr/>
          <p:nvPr/>
        </p:nvSpPr>
        <p:spPr>
          <a:xfrm rot="1358051">
            <a:off x="-1981657" y="3437430"/>
            <a:ext cx="14120853" cy="547991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A09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4546F18-ED5C-0125-E6AA-C7809B251A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3816" y1="77083" x2="23816" y2="78472"/>
                        <a14:backgroundMark x1="28417" y1="74306" x2="23004" y2="81076"/>
                        <a14:backgroundMark x1="27605" y1="79167" x2="28823" y2="83507"/>
                        <a14:backgroundMark x1="46008" y1="93924" x2="58863" y2="95313"/>
                        <a14:backgroundMark x1="58863" y1="94097" x2="68471" y2="93750"/>
                        <a14:backgroundMark x1="42219" y1="92361" x2="42219" y2="92361"/>
                        <a14:backgroundMark x1="93640" y1="84201" x2="94452" y2="77778"/>
                        <a14:backgroundMark x1="93640" y1="84201" x2="88092" y2="75694"/>
                        <a14:backgroundMark x1="89851" y1="85069" x2="93640" y2="81076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193447" y="1896475"/>
            <a:ext cx="1849237" cy="3482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C00B2-005B-11F2-9972-0E76B4FF39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7064" y1="75521" x2="26116" y2="81771"/>
                        <a14:backgroundMark x1="30447" y1="72917" x2="27064" y2="77083"/>
                        <a14:backgroundMark x1="27334" y1="80729" x2="28823" y2="8506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2078218" y="2888742"/>
            <a:ext cx="3240522" cy="2983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C9CC82-EAC3-25E6-21D7-0FB162A0DA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3171616" y="4446149"/>
            <a:ext cx="4767915" cy="18661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235BAB-E450-0FF7-BE9A-081C36C315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5037580" y="5584655"/>
            <a:ext cx="5803901" cy="10156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3CB281-036C-9951-9273-93A74D75AA65}"/>
              </a:ext>
            </a:extLst>
          </p:cNvPr>
          <p:cNvSpPr txBox="1"/>
          <p:nvPr/>
        </p:nvSpPr>
        <p:spPr>
          <a:xfrm rot="1375081">
            <a:off x="5440538" y="3116632"/>
            <a:ext cx="173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Time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181A0-36BA-9E0B-60A2-B69447E312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66"/>
          <a:stretch/>
        </p:blipFill>
        <p:spPr>
          <a:xfrm>
            <a:off x="9363373" y="2576100"/>
            <a:ext cx="2277501" cy="225310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8278EA-A653-7804-227A-4581C4E1844E}"/>
              </a:ext>
            </a:extLst>
          </p:cNvPr>
          <p:cNvCxnSpPr>
            <a:cxnSpLocks/>
          </p:cNvCxnSpPr>
          <p:nvPr/>
        </p:nvCxnSpPr>
        <p:spPr>
          <a:xfrm>
            <a:off x="3530611" y="2576100"/>
            <a:ext cx="5130776" cy="2148840"/>
          </a:xfrm>
          <a:prstGeom prst="straightConnector1">
            <a:avLst/>
          </a:prstGeom>
          <a:ln w="69850">
            <a:solidFill>
              <a:schemeClr val="bg2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2D9A7-F785-DB1A-B624-4E942A7FFDD4}"/>
              </a:ext>
            </a:extLst>
          </p:cNvPr>
          <p:cNvSpPr txBox="1"/>
          <p:nvPr/>
        </p:nvSpPr>
        <p:spPr>
          <a:xfrm>
            <a:off x="6654337" y="2395096"/>
            <a:ext cx="270903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1D14F-4738-27F6-D21D-12FE2E372ADF}"/>
              </a:ext>
            </a:extLst>
          </p:cNvPr>
          <p:cNvSpPr txBox="1"/>
          <p:nvPr/>
        </p:nvSpPr>
        <p:spPr>
          <a:xfrm>
            <a:off x="11692938" y="2576100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C02DD-8337-C1F7-E47B-CB5394FE912C}"/>
              </a:ext>
            </a:extLst>
          </p:cNvPr>
          <p:cNvSpPr txBox="1"/>
          <p:nvPr/>
        </p:nvSpPr>
        <p:spPr>
          <a:xfrm>
            <a:off x="11692938" y="2845913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9CC5-B3BB-9C27-87A9-64A0AB921698}"/>
              </a:ext>
            </a:extLst>
          </p:cNvPr>
          <p:cNvSpPr txBox="1"/>
          <p:nvPr/>
        </p:nvSpPr>
        <p:spPr>
          <a:xfrm>
            <a:off x="11692938" y="3115726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B29A3-A54F-24D9-135E-13DDCDBAC9DB}"/>
              </a:ext>
            </a:extLst>
          </p:cNvPr>
          <p:cNvSpPr txBox="1"/>
          <p:nvPr/>
        </p:nvSpPr>
        <p:spPr>
          <a:xfrm>
            <a:off x="11692938" y="3385538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20</a:t>
            </a:r>
          </a:p>
        </p:txBody>
      </p:sp>
      <p:pic>
        <p:nvPicPr>
          <p:cNvPr id="9" name="Graphic 8" descr="Hourglass 30% outline">
            <a:extLst>
              <a:ext uri="{FF2B5EF4-FFF2-40B4-BE49-F238E27FC236}">
                <a16:creationId xmlns:a16="http://schemas.microsoft.com/office/drawing/2014/main" id="{D78B329A-0C17-5A93-85DA-249610E8C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9F1D56-E2A3-B4D3-7A2C-99228E61AF83}"/>
              </a:ext>
            </a:extLst>
          </p:cNvPr>
          <p:cNvSpPr txBox="1"/>
          <p:nvPr/>
        </p:nvSpPr>
        <p:spPr>
          <a:xfrm rot="1364457">
            <a:off x="2669146" y="4189808"/>
            <a:ext cx="869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57" lvl="2" indent="0">
              <a:buNone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18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</a:t>
            </a:r>
            <a:r>
              <a:rPr lang="en-US" sz="18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1800" dirty="0">
              <a:solidFill>
                <a:srgbClr val="09FA80"/>
              </a:solidFill>
              <a:latin typeface="+mj-lt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364E1EE-6D00-B081-4DB0-E19AEC573145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3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5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5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6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9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8500"/>
                            </p:stCondLst>
                            <p:childTnLst>
                              <p:par>
                                <p:cTn id="5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7500"/>
                            </p:stCondLst>
                            <p:childTnLst>
                              <p:par>
                                <p:cTn id="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6500"/>
                            </p:stCondLst>
                            <p:childTnLst>
                              <p:par>
                                <p:cTn id="6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8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44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3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6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2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8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A9AA04D-4610-3F1E-AABF-13F7808166D8}"/>
              </a:ext>
            </a:extLst>
          </p:cNvPr>
          <p:cNvGrpSpPr/>
          <p:nvPr/>
        </p:nvGrpSpPr>
        <p:grpSpPr>
          <a:xfrm>
            <a:off x="9333432" y="3841854"/>
            <a:ext cx="2043511" cy="1015639"/>
            <a:chOff x="3654515" y="3838623"/>
            <a:chExt cx="2043511" cy="101563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526F94-DC6B-5140-A139-5EA33554310E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394D82-5E77-C4D3-C6D2-181E357C9A3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C000"/>
                </a:solidFill>
                <a:headEnd type="stealth" w="lg" len="med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FE6A366-B41E-AFB4-F69D-33733C7A3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4703B7-AE01-361B-9BEA-F4382E1E3336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+mj-lt"/>
                </a:rPr>
                <a:t>MPI Process 3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CAFF2A-5C52-2560-A166-591B3D466CF3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2CE5C7-769E-AAC4-E2BF-F6FE4D1B0E00}"/>
              </a:ext>
            </a:extLst>
          </p:cNvPr>
          <p:cNvGrpSpPr/>
          <p:nvPr/>
        </p:nvGrpSpPr>
        <p:grpSpPr>
          <a:xfrm>
            <a:off x="6493973" y="2723618"/>
            <a:ext cx="2043511" cy="2185416"/>
            <a:chOff x="815057" y="2724217"/>
            <a:chExt cx="2043511" cy="218541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ECE7A9-DAE0-D18A-2C24-700C21E4FB5D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D08A4D3-6788-FDFF-CA56-0334E62A6AB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BAA608B-96D6-4C00-FC69-353C6092D5E2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60992AD-C3B4-142D-88E1-907B15D5F756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79E62BF-F94E-3360-D4DD-8858AE4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7C6B7-9FA0-0770-2491-19D3D49E065C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MPI Process 2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A28BB40-784C-7F4E-D6CC-675443E626B1}"/>
              </a:ext>
            </a:extLst>
          </p:cNvPr>
          <p:cNvSpPr>
            <a:spLocks noGrp="1"/>
          </p:cNvSpPr>
          <p:nvPr/>
        </p:nvSpPr>
        <p:spPr>
          <a:xfrm>
            <a:off x="234004" y="1275126"/>
            <a:ext cx="11723993" cy="80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Makes a new communicator to which topology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information has been attached.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52DCBDB-02AD-2B66-D17C-FEF29B758352}"/>
              </a:ext>
            </a:extLst>
          </p:cNvPr>
          <p:cNvSpPr>
            <a:spLocks noGrp="1"/>
          </p:cNvSpPr>
          <p:nvPr/>
        </p:nvSpPr>
        <p:spPr>
          <a:xfrm>
            <a:off x="234004" y="5243298"/>
            <a:ext cx="11723993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Every MPI process may specify 0, 1 or more edges.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200" dirty="0">
                <a:solidFill>
                  <a:srgbClr val="FFC000"/>
                </a:solidFill>
              </a:rPr>
              <a:t>The edges specified do not have to contain the MPI process that passes them.</a:t>
            </a:r>
            <a:endParaRPr lang="en-US" sz="3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542133-9C60-892C-F67D-89787934D495}"/>
              </a:ext>
            </a:extLst>
          </p:cNvPr>
          <p:cNvSpPr/>
          <p:nvPr/>
        </p:nvSpPr>
        <p:spPr>
          <a:xfrm>
            <a:off x="216614" y="1281521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828131-F966-921A-82A4-1110071A01ED}"/>
              </a:ext>
            </a:extLst>
          </p:cNvPr>
          <p:cNvGrpSpPr/>
          <p:nvPr/>
        </p:nvGrpSpPr>
        <p:grpSpPr>
          <a:xfrm>
            <a:off x="323767" y="1410065"/>
            <a:ext cx="982581" cy="989884"/>
            <a:chOff x="1861313" y="2724314"/>
            <a:chExt cx="1431621" cy="142603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0A0990-B7D8-8AC9-3886-399C6D947F01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DFBEC2-492F-C9EE-94D3-BF68ABDBEA6C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3627E3-AC3D-C258-CC8E-8520E5F5A136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81351A-DB87-0AE4-C5F1-812583CD79A8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2E771B-A80E-64E7-AC51-8734452AD374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7BA59-ECF8-EE84-5BBC-4666E528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BEB4A-A7CC-EFEE-AFD3-035841918160}"/>
              </a:ext>
            </a:extLst>
          </p:cNvPr>
          <p:cNvCxnSpPr>
            <a:cxnSpLocks/>
          </p:cNvCxnSpPr>
          <p:nvPr/>
        </p:nvCxnSpPr>
        <p:spPr>
          <a:xfrm>
            <a:off x="625399" y="1671752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AB7A56-6146-8947-0B13-E8182DA8DBF6}"/>
              </a:ext>
            </a:extLst>
          </p:cNvPr>
          <p:cNvCxnSpPr>
            <a:cxnSpLocks/>
          </p:cNvCxnSpPr>
          <p:nvPr/>
        </p:nvCxnSpPr>
        <p:spPr>
          <a:xfrm>
            <a:off x="625398" y="2137364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865362-5BA8-7DC0-FD5F-4FFB9339F6EC}"/>
              </a:ext>
            </a:extLst>
          </p:cNvPr>
          <p:cNvGrpSpPr/>
          <p:nvPr/>
        </p:nvGrpSpPr>
        <p:grpSpPr>
          <a:xfrm>
            <a:off x="815057" y="2724217"/>
            <a:ext cx="2043511" cy="2185416"/>
            <a:chOff x="815057" y="2724217"/>
            <a:chExt cx="2043511" cy="2185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9C78BB-8B91-AB8B-EF72-D0B7B3C56D7C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81DA9B-4BF3-BB50-3F2D-00AB765B5B6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2C3A3A-5941-C9D7-98C9-A1B06A8AD38F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0D1BB49-E91C-A4EB-B137-0E928CD39F9F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8366CA4-6720-A620-4EFD-4D499C636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09FA80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0D291-C5FF-384F-8985-C6767414FF64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9FA8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9FA80"/>
                    </a:solidFill>
                    <a:latin typeface="+mj-lt"/>
                  </a:rPr>
                  <a:t>MPI Process 0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531BD7-CDBB-92CC-6C79-FA325076F12D}"/>
              </a:ext>
            </a:extLst>
          </p:cNvPr>
          <p:cNvGrpSpPr/>
          <p:nvPr/>
        </p:nvGrpSpPr>
        <p:grpSpPr>
          <a:xfrm>
            <a:off x="3654515" y="3838623"/>
            <a:ext cx="2043511" cy="1067781"/>
            <a:chOff x="3654515" y="3838623"/>
            <a:chExt cx="2043511" cy="10677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2333CF-DA3A-1167-898E-894172CEDB19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6283A40-0A2D-EA9F-C3AB-3D5876952F7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E081F44-B0F2-FADD-CB06-744D55F5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BBCB-8B13-369B-5B88-1A0B77CD25DC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4214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A7FD"/>
                  </a:solidFill>
                  <a:latin typeface="+mj-lt"/>
                </a:rPr>
                <a:t>MPI Process 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8D9671-9148-8CE9-D8E1-AD943B8B61BA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83A7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ED1278-9C20-AE89-A4E7-8BBA3459F71D}"/>
              </a:ext>
            </a:extLst>
          </p:cNvPr>
          <p:cNvSpPr txBox="1">
            <a:spLocks/>
          </p:cNvSpPr>
          <p:nvPr/>
        </p:nvSpPr>
        <p:spPr>
          <a:xfrm>
            <a:off x="413588" y="1281162"/>
            <a:ext cx="1166514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Exercise.3-GraphTopology/{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mpi_dist_graph_create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9AA04D-4610-3F1E-AABF-13F7808166D8}"/>
              </a:ext>
            </a:extLst>
          </p:cNvPr>
          <p:cNvGrpSpPr/>
          <p:nvPr/>
        </p:nvGrpSpPr>
        <p:grpSpPr>
          <a:xfrm>
            <a:off x="9333432" y="3841854"/>
            <a:ext cx="2043511" cy="1015639"/>
            <a:chOff x="3654515" y="3838623"/>
            <a:chExt cx="2043511" cy="101563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526F94-DC6B-5140-A139-5EA33554310E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394D82-5E77-C4D3-C6D2-181E357C9A3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C000"/>
                </a:solidFill>
                <a:headEnd type="stealth" w="lg" len="med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FE6A366-B41E-AFB4-F69D-33733C7A3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4703B7-AE01-361B-9BEA-F4382E1E3336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+mj-lt"/>
                </a:rPr>
                <a:t>MPI Process 3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CAFF2A-5C52-2560-A166-591B3D466CF3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2CE5C7-769E-AAC4-E2BF-F6FE4D1B0E00}"/>
              </a:ext>
            </a:extLst>
          </p:cNvPr>
          <p:cNvGrpSpPr/>
          <p:nvPr/>
        </p:nvGrpSpPr>
        <p:grpSpPr>
          <a:xfrm>
            <a:off x="6493973" y="2723618"/>
            <a:ext cx="2043511" cy="2185416"/>
            <a:chOff x="815057" y="2724217"/>
            <a:chExt cx="2043511" cy="218541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ECE7A9-DAE0-D18A-2C24-700C21E4FB5D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D08A4D3-6788-FDFF-CA56-0334E62A6AB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BAA608B-96D6-4C00-FC69-353C6092D5E2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60992AD-C3B4-142D-88E1-907B15D5F756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79E62BF-F94E-3360-D4DD-8858AE4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7C6B7-9FA0-0770-2491-19D3D49E065C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MPI Process 2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865362-5BA8-7DC0-FD5F-4FFB9339F6EC}"/>
              </a:ext>
            </a:extLst>
          </p:cNvPr>
          <p:cNvGrpSpPr/>
          <p:nvPr/>
        </p:nvGrpSpPr>
        <p:grpSpPr>
          <a:xfrm>
            <a:off x="815057" y="2724217"/>
            <a:ext cx="2043511" cy="2185416"/>
            <a:chOff x="815057" y="2724217"/>
            <a:chExt cx="2043511" cy="2185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9C78BB-8B91-AB8B-EF72-D0B7B3C56D7C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81DA9B-4BF3-BB50-3F2D-00AB765B5B6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2C3A3A-5941-C9D7-98C9-A1B06A8AD38F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0D1BB49-E91C-A4EB-B137-0E928CD39F9F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8366CA4-6720-A620-4EFD-4D499C636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09FA80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0D291-C5FF-384F-8985-C6767414FF64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9FA8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9FA80"/>
                    </a:solidFill>
                    <a:latin typeface="+mj-lt"/>
                  </a:rPr>
                  <a:t>MPI Process 0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531BD7-CDBB-92CC-6C79-FA325076F12D}"/>
              </a:ext>
            </a:extLst>
          </p:cNvPr>
          <p:cNvGrpSpPr/>
          <p:nvPr/>
        </p:nvGrpSpPr>
        <p:grpSpPr>
          <a:xfrm>
            <a:off x="3654515" y="3838623"/>
            <a:ext cx="2043511" cy="1067781"/>
            <a:chOff x="3654515" y="3838623"/>
            <a:chExt cx="2043511" cy="10677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2333CF-DA3A-1167-898E-894172CEDB19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6283A40-0A2D-EA9F-C3AB-3D5876952F7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E081F44-B0F2-FADD-CB06-744D55F5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BBCB-8B13-369B-5B88-1A0B77CD25DC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4214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A7FD"/>
                  </a:solidFill>
                  <a:latin typeface="+mj-lt"/>
                </a:rPr>
                <a:t>MPI Process 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8D9671-9148-8CE9-D8E1-AD943B8B61BA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83A7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8F476B-AE0C-1A93-15D8-AB2FB15548AB}"/>
              </a:ext>
            </a:extLst>
          </p:cNvPr>
          <p:cNvSpPr/>
          <p:nvPr/>
        </p:nvSpPr>
        <p:spPr>
          <a:xfrm>
            <a:off x="216614" y="5311946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8E350E-DCA7-A8A6-9199-C8A521C51B72}"/>
              </a:ext>
            </a:extLst>
          </p:cNvPr>
          <p:cNvGrpSpPr/>
          <p:nvPr/>
        </p:nvGrpSpPr>
        <p:grpSpPr>
          <a:xfrm>
            <a:off x="323767" y="5440490"/>
            <a:ext cx="982581" cy="989884"/>
            <a:chOff x="1861313" y="2724314"/>
            <a:chExt cx="1431621" cy="142603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69F6E1-5B9E-B24F-D516-313F40420BA7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7F8367-0E26-7F1F-2666-1562B48F01FE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256129-4969-B3C5-6EC7-D9735AB7777B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32A47C-BDD4-D9D0-52E9-3114AEE8D1E7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FED603-EB42-C394-A5BE-2A24EE92EC76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5F5E91-4702-C9B9-1CEA-B5934AC10D73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F3F16-CE63-3317-96B4-04F64B9B5854}"/>
              </a:ext>
            </a:extLst>
          </p:cNvPr>
          <p:cNvCxnSpPr>
            <a:cxnSpLocks/>
          </p:cNvCxnSpPr>
          <p:nvPr/>
        </p:nvCxnSpPr>
        <p:spPr>
          <a:xfrm>
            <a:off x="625399" y="5702177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3D76DC-685B-5561-31A8-1AA5730F5C12}"/>
              </a:ext>
            </a:extLst>
          </p:cNvPr>
          <p:cNvCxnSpPr>
            <a:cxnSpLocks/>
          </p:cNvCxnSpPr>
          <p:nvPr/>
        </p:nvCxnSpPr>
        <p:spPr>
          <a:xfrm>
            <a:off x="625398" y="6167789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">
            <a:extLst>
              <a:ext uri="{FF2B5EF4-FFF2-40B4-BE49-F238E27FC236}">
                <a16:creationId xmlns:a16="http://schemas.microsoft.com/office/drawing/2014/main" id="{8C9EB4E9-F7CC-30D1-3B08-D5D035CE567B}"/>
              </a:ext>
            </a:extLst>
          </p:cNvPr>
          <p:cNvSpPr>
            <a:spLocks noGrp="1"/>
          </p:cNvSpPr>
          <p:nvPr/>
        </p:nvSpPr>
        <p:spPr>
          <a:xfrm>
            <a:off x="732551" y="5243298"/>
            <a:ext cx="10516615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Look at the new rank reordering.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Does it make sense? Why?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</a:t>
            </a: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 May not reorder due to MPI Vendor implementation.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7E2CA5-791D-8110-8864-DBFFAB6E53AE}"/>
              </a:ext>
            </a:extLst>
          </p:cNvPr>
          <p:cNvSpPr txBox="1"/>
          <p:nvPr/>
        </p:nvSpPr>
        <p:spPr>
          <a:xfrm>
            <a:off x="9161693" y="5210806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</p:spTree>
    <p:extLst>
      <p:ext uri="{BB962C8B-B14F-4D97-AF65-F5344CB8AC3E}">
        <p14:creationId xmlns:p14="http://schemas.microsoft.com/office/powerpoint/2010/main" val="11680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/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328079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328079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/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6233593-4DF2-127D-B89B-3CDEDD6E0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091586" y="3116101"/>
            <a:ext cx="4037156" cy="27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D73C4F2B-FEED-82DB-5620-A77A4642C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49776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2A718E15-FEFD-8E45-D1EC-9D6FFBBEB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0709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F6A2E1FB-136F-0DDC-87BB-C0AE68B8C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15687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A72F4221-2DB7-FF16-FFC2-C1169564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7650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925A8D6-3BE6-C9C1-BF5E-FB7842F9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21352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F8A5447-6881-8E9A-4008-18C2D33C4FA0}"/>
              </a:ext>
            </a:extLst>
          </p:cNvPr>
          <p:cNvSpPr txBox="1">
            <a:spLocks/>
          </p:cNvSpPr>
          <p:nvPr/>
        </p:nvSpPr>
        <p:spPr>
          <a:xfrm>
            <a:off x="413585" y="2618054"/>
            <a:ext cx="5343860" cy="2952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Pack Send Buffer (</a:t>
            </a:r>
            <a:r>
              <a:rPr lang="en-US" sz="2400" dirty="0">
                <a:solidFill>
                  <a:srgbClr val="33A400"/>
                </a:solidFill>
                <a:latin typeface="+mj-lt"/>
              </a:rPr>
              <a:t>green cells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  <a:p>
            <a:pPr marL="626357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West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East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South</a:t>
            </a:r>
          </a:p>
          <a:p>
            <a:pPr marL="918958" lvl="3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(Lexicographic Ordering)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59B343-4F01-1939-C248-1A8267BB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9407"/>
              </p:ext>
            </p:extLst>
          </p:nvPr>
        </p:nvGraphicFramePr>
        <p:xfrm>
          <a:off x="6654816" y="2801051"/>
          <a:ext cx="3876310" cy="32200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87631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0251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47A0BD15-2067-8604-38FA-8CF8911247CD}"/>
              </a:ext>
            </a:extLst>
          </p:cNvPr>
          <p:cNvGrpSpPr/>
          <p:nvPr/>
        </p:nvGrpSpPr>
        <p:grpSpPr>
          <a:xfrm>
            <a:off x="7056276" y="2410548"/>
            <a:ext cx="3077301" cy="373187"/>
            <a:chOff x="6046629" y="2489417"/>
            <a:chExt cx="3554571" cy="431066"/>
          </a:xfrm>
        </p:grpSpPr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18CAC7B9-0915-656B-3CA1-1684BB7AE8CA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B38FAE-B59E-AA33-5D3B-3E080EBB4301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E9EF77-70D6-B32F-533B-C5E829728631}"/>
              </a:ext>
            </a:extLst>
          </p:cNvPr>
          <p:cNvGrpSpPr/>
          <p:nvPr/>
        </p:nvGrpSpPr>
        <p:grpSpPr>
          <a:xfrm>
            <a:off x="10540137" y="3221512"/>
            <a:ext cx="373187" cy="2379173"/>
            <a:chOff x="10149940" y="3468567"/>
            <a:chExt cx="431066" cy="2748167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E9A86688-94BF-6AEB-8608-7DBACF634985}"/>
                </a:ext>
              </a:extLst>
            </p:cNvPr>
            <p:cNvSpPr/>
            <p:nvPr/>
          </p:nvSpPr>
          <p:spPr>
            <a:xfrm>
              <a:off x="10184882" y="3468567"/>
              <a:ext cx="304766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68BB72-98CB-0DCB-7011-C38816654FAF}"/>
                </a:ext>
              </a:extLst>
            </p:cNvPr>
            <p:cNvSpPr txBox="1"/>
            <p:nvPr/>
          </p:nvSpPr>
          <p:spPr>
            <a:xfrm rot="5400000">
              <a:off x="9964980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1D9861-0850-83D3-7145-CB2D30B507FC}"/>
              </a:ext>
            </a:extLst>
          </p:cNvPr>
          <p:cNvSpPr txBox="1"/>
          <p:nvPr/>
        </p:nvSpPr>
        <p:spPr>
          <a:xfrm>
            <a:off x="3703" y="613604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A400"/>
                </a:solidFill>
                <a:latin typeface="+mj-lt"/>
              </a:rPr>
              <a:t>sbuf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4B00B2-1EFF-9256-DA6B-3F576653C29C}"/>
              </a:ext>
            </a:extLst>
          </p:cNvPr>
          <p:cNvSpPr txBox="1"/>
          <p:nvPr/>
        </p:nvSpPr>
        <p:spPr>
          <a:xfrm rot="16200000">
            <a:off x="6798786" y="4223269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10F8D-E53F-A0E8-ED71-DCD612FF7000}"/>
              </a:ext>
            </a:extLst>
          </p:cNvPr>
          <p:cNvSpPr txBox="1"/>
          <p:nvPr/>
        </p:nvSpPr>
        <p:spPr>
          <a:xfrm rot="16200000">
            <a:off x="9528606" y="4226166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1C6F23-75C9-8E06-2B94-AF6D6D4AB3B3}"/>
              </a:ext>
            </a:extLst>
          </p:cNvPr>
          <p:cNvSpPr txBox="1"/>
          <p:nvPr/>
        </p:nvSpPr>
        <p:spPr>
          <a:xfrm>
            <a:off x="8080421" y="3221512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2D261-4E22-3A79-95A5-D8AD2E154D1A}"/>
              </a:ext>
            </a:extLst>
          </p:cNvPr>
          <p:cNvSpPr txBox="1"/>
          <p:nvPr/>
        </p:nvSpPr>
        <p:spPr>
          <a:xfrm>
            <a:off x="8080421" y="521828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8D43F-EC7F-B0BC-EE00-EF4542E45FAE}"/>
              </a:ext>
            </a:extLst>
          </p:cNvPr>
          <p:cNvSpPr txBox="1"/>
          <p:nvPr/>
        </p:nvSpPr>
        <p:spPr>
          <a:xfrm>
            <a:off x="1551283" y="6531464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32BFE-7633-6150-253E-8933ACE44EBD}"/>
              </a:ext>
            </a:extLst>
          </p:cNvPr>
          <p:cNvSpPr txBox="1"/>
          <p:nvPr/>
        </p:nvSpPr>
        <p:spPr>
          <a:xfrm>
            <a:off x="3808921" y="6541308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E6B505-049C-C543-EF19-AA92A940B098}"/>
              </a:ext>
            </a:extLst>
          </p:cNvPr>
          <p:cNvSpPr txBox="1"/>
          <p:nvPr/>
        </p:nvSpPr>
        <p:spPr>
          <a:xfrm>
            <a:off x="6329880" y="6518705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351EAF-8763-518D-588F-072AFF681EDC}"/>
              </a:ext>
            </a:extLst>
          </p:cNvPr>
          <p:cNvSpPr txBox="1"/>
          <p:nvPr/>
        </p:nvSpPr>
        <p:spPr>
          <a:xfrm>
            <a:off x="9314038" y="650705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D5ABAE-2599-A5D1-9531-4F53175FE3CD}"/>
              </a:ext>
            </a:extLst>
          </p:cNvPr>
          <p:cNvCxnSpPr>
            <a:cxnSpLocks/>
          </p:cNvCxnSpPr>
          <p:nvPr/>
        </p:nvCxnSpPr>
        <p:spPr>
          <a:xfrm>
            <a:off x="3122583" y="6101884"/>
            <a:ext cx="0" cy="548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B3C299-2C7E-C402-DB0F-9A9BAD955821}"/>
              </a:ext>
            </a:extLst>
          </p:cNvPr>
          <p:cNvCxnSpPr>
            <a:cxnSpLocks/>
          </p:cNvCxnSpPr>
          <p:nvPr/>
        </p:nvCxnSpPr>
        <p:spPr>
          <a:xfrm>
            <a:off x="885675" y="6101884"/>
            <a:ext cx="0" cy="5486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18E2F7-81F0-77EB-19CD-1DE6F9AA7338}"/>
              </a:ext>
            </a:extLst>
          </p:cNvPr>
          <p:cNvCxnSpPr>
            <a:cxnSpLocks/>
          </p:cNvCxnSpPr>
          <p:nvPr/>
        </p:nvCxnSpPr>
        <p:spPr>
          <a:xfrm>
            <a:off x="5357096" y="6101884"/>
            <a:ext cx="0" cy="548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C2C249-8AEF-0A5F-33B7-4E42C8BCFF64}"/>
              </a:ext>
            </a:extLst>
          </p:cNvPr>
          <p:cNvCxnSpPr>
            <a:cxnSpLocks/>
          </p:cNvCxnSpPr>
          <p:nvPr/>
        </p:nvCxnSpPr>
        <p:spPr>
          <a:xfrm>
            <a:off x="8328897" y="6101884"/>
            <a:ext cx="0" cy="548640"/>
          </a:xfrm>
          <a:prstGeom prst="line">
            <a:avLst/>
          </a:prstGeom>
          <a:ln w="381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5E4686-8058-9DE0-08BC-6B501D025D3C}"/>
              </a:ext>
            </a:extLst>
          </p:cNvPr>
          <p:cNvSpPr txBox="1"/>
          <p:nvPr/>
        </p:nvSpPr>
        <p:spPr>
          <a:xfrm>
            <a:off x="727665" y="4146012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Counts[4]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0C1CDD-E714-3EE1-47DC-F629646E3737}"/>
              </a:ext>
            </a:extLst>
          </p:cNvPr>
          <p:cNvCxnSpPr>
            <a:cxnSpLocks/>
          </p:cNvCxnSpPr>
          <p:nvPr/>
        </p:nvCxnSpPr>
        <p:spPr>
          <a:xfrm flipH="1">
            <a:off x="946216" y="5276320"/>
            <a:ext cx="3536800" cy="744827"/>
          </a:xfrm>
          <a:prstGeom prst="straightConnector1">
            <a:avLst/>
          </a:prstGeom>
          <a:ln w="222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093836-6D98-44F5-B044-BC052FA8663F}"/>
              </a:ext>
            </a:extLst>
          </p:cNvPr>
          <p:cNvCxnSpPr>
            <a:cxnSpLocks/>
          </p:cNvCxnSpPr>
          <p:nvPr/>
        </p:nvCxnSpPr>
        <p:spPr>
          <a:xfrm flipH="1">
            <a:off x="3131744" y="5253409"/>
            <a:ext cx="1693570" cy="75781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CA3FA4-B991-1A30-938E-8D369BAFC5C0}"/>
              </a:ext>
            </a:extLst>
          </p:cNvPr>
          <p:cNvCxnSpPr>
            <a:cxnSpLocks/>
          </p:cNvCxnSpPr>
          <p:nvPr/>
        </p:nvCxnSpPr>
        <p:spPr>
          <a:xfrm>
            <a:off x="5216631" y="5276320"/>
            <a:ext cx="128495" cy="73490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390C0B-9DDC-5E68-70B9-3E0D0549E73A}"/>
              </a:ext>
            </a:extLst>
          </p:cNvPr>
          <p:cNvCxnSpPr>
            <a:cxnSpLocks/>
          </p:cNvCxnSpPr>
          <p:nvPr/>
        </p:nvCxnSpPr>
        <p:spPr>
          <a:xfrm>
            <a:off x="5604972" y="5276320"/>
            <a:ext cx="2582069" cy="825564"/>
          </a:xfrm>
          <a:prstGeom prst="straightConnector1">
            <a:avLst/>
          </a:prstGeom>
          <a:ln w="22225">
            <a:solidFill>
              <a:srgbClr val="09FA8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D5C9E9-7491-EFB8-16C6-47A309965B69}"/>
              </a:ext>
            </a:extLst>
          </p:cNvPr>
          <p:cNvSpPr txBox="1"/>
          <p:nvPr/>
        </p:nvSpPr>
        <p:spPr>
          <a:xfrm>
            <a:off x="727665" y="4771269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E68006-DEBE-77AA-2A0C-F721CFE4D963}"/>
              </a:ext>
            </a:extLst>
          </p:cNvPr>
          <p:cNvSpPr txBox="1"/>
          <p:nvPr/>
        </p:nvSpPr>
        <p:spPr>
          <a:xfrm>
            <a:off x="7418771" y="3779671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6">
                      <a:lumMod val="75000"/>
                    </a:schemeClr>
                  </a:glow>
                </a:effectLst>
                <a:latin typeface="+mj-lt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5708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6" grpId="0"/>
      <p:bldP spid="47" grpId="0"/>
      <p:bldP spid="48" grpId="0"/>
      <p:bldP spid="49" grpId="0"/>
      <p:bldP spid="51" grpId="0"/>
      <p:bldP spid="52" grpId="0"/>
      <p:bldP spid="54" grpId="0"/>
      <p:bldP spid="55" grpId="0"/>
      <p:bldP spid="61" grpId="0"/>
      <p:bldP spid="78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Exercise.5	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Graph Partitioning with Metis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30B0E7A-3977-55E8-2A31-00ED60A64A8F}"/>
              </a:ext>
            </a:extLst>
          </p:cNvPr>
          <p:cNvSpPr txBox="1">
            <a:spLocks/>
          </p:cNvSpPr>
          <p:nvPr/>
        </p:nvSpPr>
        <p:spPr>
          <a:xfrm>
            <a:off x="413585" y="1281162"/>
            <a:ext cx="11623406" cy="183417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Exercise.5-METIS/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Execute the Demos Programs in 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demo.1.box/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demo.2.mesh/ 		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Visualize the partition meshes in VisIt.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4: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Examine the source codes for METIS API calls.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BEB735-F0C5-3D6A-FE93-4DF6E9C3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07046"/>
              </p:ext>
            </p:extLst>
          </p:nvPr>
        </p:nvGraphicFramePr>
        <p:xfrm>
          <a:off x="6480264" y="1782727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E90E-28AE-0177-98F9-8A83B8FBA7EF}"/>
              </a:ext>
            </a:extLst>
          </p:cNvPr>
          <p:cNvSpPr txBox="1"/>
          <p:nvPr/>
        </p:nvSpPr>
        <p:spPr>
          <a:xfrm>
            <a:off x="6758195" y="1043555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rgbClr val="FFC000"/>
              </a:solidFill>
              <a:latin typeface="Aptos Mono" panose="020B0009020202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20B4-75D6-5CDA-527C-3DCD02187A3F}"/>
              </a:ext>
            </a:extLst>
          </p:cNvPr>
          <p:cNvSpPr/>
          <p:nvPr/>
        </p:nvSpPr>
        <p:spPr>
          <a:xfrm>
            <a:off x="6480264" y="1782727"/>
            <a:ext cx="2894964" cy="28949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6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344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53843"/>
              </p:ext>
            </p:extLst>
          </p:nvPr>
        </p:nvGraphicFramePr>
        <p:xfrm>
          <a:off x="1018577" y="3450737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BB74B-936B-A0A8-D959-208BDC41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5498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344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63572B-1551-B723-475F-FE1A30D4AADB}"/>
              </a:ext>
            </a:extLst>
          </p:cNvPr>
          <p:cNvCxnSpPr>
            <a:cxnSpLocks/>
          </p:cNvCxnSpPr>
          <p:nvPr/>
        </p:nvCxnSpPr>
        <p:spPr>
          <a:xfrm flipV="1">
            <a:off x="3992015" y="2257265"/>
            <a:ext cx="1997166" cy="1547480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76376E-B757-5D2A-4BF7-BBB4154D2DDC}"/>
              </a:ext>
            </a:extLst>
          </p:cNvPr>
          <p:cNvCxnSpPr>
            <a:cxnSpLocks/>
          </p:cNvCxnSpPr>
          <p:nvPr/>
        </p:nvCxnSpPr>
        <p:spPr>
          <a:xfrm flipV="1">
            <a:off x="3992015" y="3447594"/>
            <a:ext cx="1997166" cy="1098130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955D3-6FC0-9D9F-B4E0-6097BB3DDE28}"/>
              </a:ext>
            </a:extLst>
          </p:cNvPr>
          <p:cNvCxnSpPr>
            <a:cxnSpLocks/>
          </p:cNvCxnSpPr>
          <p:nvPr/>
        </p:nvCxnSpPr>
        <p:spPr>
          <a:xfrm flipV="1">
            <a:off x="3992015" y="4600976"/>
            <a:ext cx="1984110" cy="654196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C54F51-8859-E339-A33F-777CBF942E34}"/>
              </a:ext>
            </a:extLst>
          </p:cNvPr>
          <p:cNvCxnSpPr>
            <a:cxnSpLocks/>
          </p:cNvCxnSpPr>
          <p:nvPr/>
        </p:nvCxnSpPr>
        <p:spPr>
          <a:xfrm flipV="1">
            <a:off x="3992015" y="5869021"/>
            <a:ext cx="1984110" cy="106110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C358D3-E237-5229-EE6D-21E1C4CD049B}"/>
              </a:ext>
            </a:extLst>
          </p:cNvPr>
          <p:cNvSpPr txBox="1"/>
          <p:nvPr/>
        </p:nvSpPr>
        <p:spPr>
          <a:xfrm>
            <a:off x="519223" y="1244814"/>
            <a:ext cx="3967975" cy="132343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MPI_Type_contiguous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9DF92-25ED-5559-E6BD-B978127205D0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82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270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27359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44F405-3700-AA3B-8B9B-47635A739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03074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FCFBE0-0B82-5C53-48E4-AF39FBCF6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5857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270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0673"/>
              </p:ext>
            </p:extLst>
          </p:nvPr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62177"/>
              </p:ext>
            </p:extLst>
          </p:nvPr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84299"/>
              </p:ext>
            </p:extLst>
          </p:nvPr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41787"/>
              </p:ext>
            </p:extLst>
          </p:nvPr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15EB6E-937F-A939-4E6A-3E00F036ECF7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73320 w 3023855"/>
              <a:gd name="connsiteY0" fmla="*/ 59001 h 3058216"/>
              <a:gd name="connsiteX1" fmla="*/ 48578 w 3023855"/>
              <a:gd name="connsiteY1" fmla="*/ 183743 h 3058216"/>
              <a:gd name="connsiteX2" fmla="*/ 48578 w 3023855"/>
              <a:gd name="connsiteY2" fmla="*/ 2862118 h 3058216"/>
              <a:gd name="connsiteX3" fmla="*/ 173320 w 3023855"/>
              <a:gd name="connsiteY3" fmla="*/ 2986860 h 3058216"/>
              <a:gd name="connsiteX4" fmla="*/ 672274 w 3023855"/>
              <a:gd name="connsiteY4" fmla="*/ 2986860 h 3058216"/>
              <a:gd name="connsiteX5" fmla="*/ 797016 w 3023855"/>
              <a:gd name="connsiteY5" fmla="*/ 2862118 h 3058216"/>
              <a:gd name="connsiteX6" fmla="*/ 797016 w 3023855"/>
              <a:gd name="connsiteY6" fmla="*/ 183743 h 3058216"/>
              <a:gd name="connsiteX7" fmla="*/ 672274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73320" y="59001"/>
                </a:moveTo>
                <a:cubicBezTo>
                  <a:pt x="104427" y="59001"/>
                  <a:pt x="48578" y="114850"/>
                  <a:pt x="48578" y="183743"/>
                </a:cubicBezTo>
                <a:lnTo>
                  <a:pt x="48578" y="2862118"/>
                </a:lnTo>
                <a:cubicBezTo>
                  <a:pt x="48578" y="2931011"/>
                  <a:pt x="104427" y="2986860"/>
                  <a:pt x="173320" y="2986860"/>
                </a:cubicBezTo>
                <a:lnTo>
                  <a:pt x="672274" y="2986860"/>
                </a:lnTo>
                <a:cubicBezTo>
                  <a:pt x="741167" y="2986860"/>
                  <a:pt x="797016" y="2931011"/>
                  <a:pt x="797016" y="2862118"/>
                </a:cubicBezTo>
                <a:lnTo>
                  <a:pt x="797016" y="183743"/>
                </a:lnTo>
                <a:cubicBezTo>
                  <a:pt x="797016" y="114850"/>
                  <a:pt x="741167" y="59001"/>
                  <a:pt x="672274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0B394D-E7A6-042C-F28F-5704059D303D}"/>
              </a:ext>
            </a:extLst>
          </p:cNvPr>
          <p:cNvCxnSpPr>
            <a:cxnSpLocks/>
          </p:cNvCxnSpPr>
          <p:nvPr/>
        </p:nvCxnSpPr>
        <p:spPr>
          <a:xfrm flipV="1">
            <a:off x="1822862" y="2310707"/>
            <a:ext cx="4166319" cy="1981296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5203FD2-E8B2-FBC7-ABBC-8CD85E10BD00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903655 w 3023855"/>
              <a:gd name="connsiteY0" fmla="*/ 59001 h 3058216"/>
              <a:gd name="connsiteX1" fmla="*/ 778913 w 3023855"/>
              <a:gd name="connsiteY1" fmla="*/ 183743 h 3058216"/>
              <a:gd name="connsiteX2" fmla="*/ 778913 w 3023855"/>
              <a:gd name="connsiteY2" fmla="*/ 2862118 h 3058216"/>
              <a:gd name="connsiteX3" fmla="*/ 903655 w 3023855"/>
              <a:gd name="connsiteY3" fmla="*/ 2986860 h 3058216"/>
              <a:gd name="connsiteX4" fmla="*/ 1402609 w 3023855"/>
              <a:gd name="connsiteY4" fmla="*/ 2986860 h 3058216"/>
              <a:gd name="connsiteX5" fmla="*/ 1527351 w 3023855"/>
              <a:gd name="connsiteY5" fmla="*/ 2862118 h 3058216"/>
              <a:gd name="connsiteX6" fmla="*/ 1527351 w 3023855"/>
              <a:gd name="connsiteY6" fmla="*/ 183743 h 3058216"/>
              <a:gd name="connsiteX7" fmla="*/ 1402609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903655" y="59001"/>
                </a:moveTo>
                <a:cubicBezTo>
                  <a:pt x="834762" y="59001"/>
                  <a:pt x="778913" y="114850"/>
                  <a:pt x="778913" y="183743"/>
                </a:cubicBezTo>
                <a:lnTo>
                  <a:pt x="778913" y="2862118"/>
                </a:lnTo>
                <a:cubicBezTo>
                  <a:pt x="778913" y="2931011"/>
                  <a:pt x="834762" y="2986860"/>
                  <a:pt x="903655" y="2986860"/>
                </a:cubicBezTo>
                <a:lnTo>
                  <a:pt x="1402609" y="2986860"/>
                </a:lnTo>
                <a:cubicBezTo>
                  <a:pt x="1471502" y="2986860"/>
                  <a:pt x="1527351" y="2931011"/>
                  <a:pt x="1527351" y="2862118"/>
                </a:cubicBezTo>
                <a:lnTo>
                  <a:pt x="1527351" y="183743"/>
                </a:lnTo>
                <a:cubicBezTo>
                  <a:pt x="1527351" y="114850"/>
                  <a:pt x="1471502" y="59001"/>
                  <a:pt x="1402609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40E487-0A9F-965E-16F4-03BF344F9BE3}"/>
              </a:ext>
            </a:extLst>
          </p:cNvPr>
          <p:cNvCxnSpPr>
            <a:cxnSpLocks/>
          </p:cNvCxnSpPr>
          <p:nvPr/>
        </p:nvCxnSpPr>
        <p:spPr>
          <a:xfrm flipV="1">
            <a:off x="2609953" y="3448662"/>
            <a:ext cx="3323195" cy="1283658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10BFB65-BDAD-BB4F-BD8A-868BC0DB6F8C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637687 w 3023855"/>
              <a:gd name="connsiteY0" fmla="*/ 65179 h 3058216"/>
              <a:gd name="connsiteX1" fmla="*/ 1512945 w 3023855"/>
              <a:gd name="connsiteY1" fmla="*/ 189921 h 3058216"/>
              <a:gd name="connsiteX2" fmla="*/ 1512945 w 3023855"/>
              <a:gd name="connsiteY2" fmla="*/ 2868296 h 3058216"/>
              <a:gd name="connsiteX3" fmla="*/ 1637687 w 3023855"/>
              <a:gd name="connsiteY3" fmla="*/ 2993038 h 3058216"/>
              <a:gd name="connsiteX4" fmla="*/ 2136641 w 3023855"/>
              <a:gd name="connsiteY4" fmla="*/ 2993038 h 3058216"/>
              <a:gd name="connsiteX5" fmla="*/ 2261383 w 3023855"/>
              <a:gd name="connsiteY5" fmla="*/ 2868296 h 3058216"/>
              <a:gd name="connsiteX6" fmla="*/ 2261383 w 3023855"/>
              <a:gd name="connsiteY6" fmla="*/ 189921 h 3058216"/>
              <a:gd name="connsiteX7" fmla="*/ 2136641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637687" y="65179"/>
                </a:moveTo>
                <a:cubicBezTo>
                  <a:pt x="1568794" y="65179"/>
                  <a:pt x="1512945" y="121028"/>
                  <a:pt x="1512945" y="189921"/>
                </a:cubicBezTo>
                <a:lnTo>
                  <a:pt x="1512945" y="2868296"/>
                </a:lnTo>
                <a:cubicBezTo>
                  <a:pt x="1512945" y="2937189"/>
                  <a:pt x="1568794" y="2993038"/>
                  <a:pt x="1637687" y="2993038"/>
                </a:cubicBezTo>
                <a:lnTo>
                  <a:pt x="2136641" y="2993038"/>
                </a:lnTo>
                <a:cubicBezTo>
                  <a:pt x="2205534" y="2993038"/>
                  <a:pt x="2261383" y="2937189"/>
                  <a:pt x="2261383" y="2868296"/>
                </a:cubicBezTo>
                <a:lnTo>
                  <a:pt x="2261383" y="189921"/>
                </a:lnTo>
                <a:cubicBezTo>
                  <a:pt x="2261383" y="121028"/>
                  <a:pt x="2205534" y="65179"/>
                  <a:pt x="2136641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65E818-44DC-8DA0-DF23-DEA4F7C735EA}"/>
              </a:ext>
            </a:extLst>
          </p:cNvPr>
          <p:cNvCxnSpPr>
            <a:cxnSpLocks/>
          </p:cNvCxnSpPr>
          <p:nvPr/>
        </p:nvCxnSpPr>
        <p:spPr>
          <a:xfrm flipV="1">
            <a:off x="3259095" y="4732320"/>
            <a:ext cx="2607085" cy="528449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F06B165-C4CB-908D-E561-6D25A57215AE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2358379 w 3023855"/>
              <a:gd name="connsiteY0" fmla="*/ 65179 h 3058216"/>
              <a:gd name="connsiteX1" fmla="*/ 2233637 w 3023855"/>
              <a:gd name="connsiteY1" fmla="*/ 189921 h 3058216"/>
              <a:gd name="connsiteX2" fmla="*/ 2233637 w 3023855"/>
              <a:gd name="connsiteY2" fmla="*/ 2868296 h 3058216"/>
              <a:gd name="connsiteX3" fmla="*/ 2358379 w 3023855"/>
              <a:gd name="connsiteY3" fmla="*/ 2993038 h 3058216"/>
              <a:gd name="connsiteX4" fmla="*/ 2857333 w 3023855"/>
              <a:gd name="connsiteY4" fmla="*/ 2993038 h 3058216"/>
              <a:gd name="connsiteX5" fmla="*/ 2982075 w 3023855"/>
              <a:gd name="connsiteY5" fmla="*/ 2868296 h 3058216"/>
              <a:gd name="connsiteX6" fmla="*/ 2982075 w 3023855"/>
              <a:gd name="connsiteY6" fmla="*/ 189921 h 3058216"/>
              <a:gd name="connsiteX7" fmla="*/ 2857333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2358379" y="65179"/>
                </a:moveTo>
                <a:cubicBezTo>
                  <a:pt x="2289486" y="65179"/>
                  <a:pt x="2233637" y="121028"/>
                  <a:pt x="2233637" y="189921"/>
                </a:cubicBezTo>
                <a:lnTo>
                  <a:pt x="2233637" y="2868296"/>
                </a:lnTo>
                <a:cubicBezTo>
                  <a:pt x="2233637" y="2937189"/>
                  <a:pt x="2289486" y="2993038"/>
                  <a:pt x="2358379" y="2993038"/>
                </a:cubicBezTo>
                <a:lnTo>
                  <a:pt x="2857333" y="2993038"/>
                </a:lnTo>
                <a:cubicBezTo>
                  <a:pt x="2926226" y="2993038"/>
                  <a:pt x="2982075" y="2937189"/>
                  <a:pt x="2982075" y="2868296"/>
                </a:cubicBezTo>
                <a:lnTo>
                  <a:pt x="2982075" y="189921"/>
                </a:lnTo>
                <a:cubicBezTo>
                  <a:pt x="2982075" y="121028"/>
                  <a:pt x="2926226" y="65179"/>
                  <a:pt x="2857333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6B8482-8E4A-50FD-AF0B-C22310561FAA}"/>
              </a:ext>
            </a:extLst>
          </p:cNvPr>
          <p:cNvCxnSpPr>
            <a:cxnSpLocks/>
          </p:cNvCxnSpPr>
          <p:nvPr/>
        </p:nvCxnSpPr>
        <p:spPr>
          <a:xfrm flipV="1">
            <a:off x="3908872" y="5852772"/>
            <a:ext cx="1957308" cy="107457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C0BF195-3652-C873-4B63-1AF2C68C5BEC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840146E4-8D62-73E7-1D9B-A75F021EA6A9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CB6981-5465-911C-F0E5-F9DDC78CE4EB}"/>
              </a:ext>
            </a:extLst>
          </p:cNvPr>
          <p:cNvSpPr txBox="1"/>
          <p:nvPr/>
        </p:nvSpPr>
        <p:spPr>
          <a:xfrm>
            <a:off x="525162" y="1100850"/>
            <a:ext cx="3923270" cy="156966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MPI_Type_vector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blocklen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stride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788A1B-FCE6-DCA1-B5C7-7082399B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29112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  <p:bldP spid="75" grpId="0" animBg="1"/>
      <p:bldP spid="75" grpId="1" animBg="1"/>
      <p:bldP spid="78" grpId="0" animBg="1"/>
      <p:bldP spid="78" grpId="1" animBg="1"/>
      <p:bldP spid="84" grpId="0" animBg="1"/>
      <p:bldP spid="84" grpId="1" animBg="1"/>
      <p:bldP spid="88" grpId="0" animBg="1"/>
      <p:bldP spid="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36F8E444-52D5-A92C-7828-58886F4BFFED}"/>
              </a:ext>
            </a:extLst>
          </p:cNvPr>
          <p:cNvSpPr txBox="1"/>
          <p:nvPr/>
        </p:nvSpPr>
        <p:spPr>
          <a:xfrm>
            <a:off x="32634" y="1124604"/>
            <a:ext cx="3861771" cy="1754326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MPI_Type_indexed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318518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318518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3934423" y="166327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A[16]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273813" y="5087289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273813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503A18-2487-A422-20D5-849C080B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80639"/>
              </p:ext>
            </p:extLst>
          </p:nvPr>
        </p:nvGraphicFramePr>
        <p:xfrm>
          <a:off x="3934423" y="2369857"/>
          <a:ext cx="8145168" cy="5090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9073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</a:tblGrid>
              <a:tr h="50907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848001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848001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803296" y="509500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803296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172EFE5-77D3-3404-8CA4-5B0A9E2B0CE0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1A6D3-1577-C096-A558-FED872F7BD5E}"/>
              </a:ext>
            </a:extLst>
          </p:cNvPr>
          <p:cNvSpPr txBox="1"/>
          <p:nvPr/>
        </p:nvSpPr>
        <p:spPr>
          <a:xfrm>
            <a:off x="3944907" y="1419129"/>
            <a:ext cx="202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D552D45-9AC1-AD3F-3932-A108DBD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20346"/>
              </p:ext>
            </p:extLst>
          </p:nvPr>
        </p:nvGraphicFramePr>
        <p:xfrm>
          <a:off x="2787584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A7D828-C10E-E5FD-2959-8E0131FE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0246"/>
              </p:ext>
            </p:extLst>
          </p:nvPr>
        </p:nvGraphicFramePr>
        <p:xfrm>
          <a:off x="4673670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2209B3F-0D3D-D5DE-9245-396CAD466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7465"/>
              </p:ext>
            </p:extLst>
          </p:nvPr>
        </p:nvGraphicFramePr>
        <p:xfrm>
          <a:off x="2787584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39D8F8-0470-85ED-0105-D59121767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90303"/>
              </p:ext>
            </p:extLst>
          </p:nvPr>
        </p:nvGraphicFramePr>
        <p:xfrm>
          <a:off x="4673670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F7E95E8-21FE-6324-32E1-C8AFA02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17327"/>
              </p:ext>
            </p:extLst>
          </p:nvPr>
        </p:nvGraphicFramePr>
        <p:xfrm>
          <a:off x="8258101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ED52967-4777-DA53-290C-E0820A10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30"/>
              </p:ext>
            </p:extLst>
          </p:nvPr>
        </p:nvGraphicFramePr>
        <p:xfrm>
          <a:off x="10144187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2690B98-E239-D7DC-6D6B-882CD4E27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17829"/>
              </p:ext>
            </p:extLst>
          </p:nvPr>
        </p:nvGraphicFramePr>
        <p:xfrm>
          <a:off x="8258101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58C367-9A19-C6D3-0CB8-542EA44C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525"/>
              </p:ext>
            </p:extLst>
          </p:nvPr>
        </p:nvGraphicFramePr>
        <p:xfrm>
          <a:off x="10144187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EECFC-930F-D23E-1852-94DF5A12168F}"/>
              </a:ext>
            </a:extLst>
          </p:cNvPr>
          <p:cNvSpPr txBox="1"/>
          <p:nvPr/>
        </p:nvSpPr>
        <p:spPr>
          <a:xfrm>
            <a:off x="833571" y="3130603"/>
            <a:ext cx="3111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Lengths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FAEBEF-BA3C-C75C-4A6F-59097E292FE6}"/>
              </a:ext>
            </a:extLst>
          </p:cNvPr>
          <p:cNvCxnSpPr>
            <a:cxnSpLocks/>
          </p:cNvCxnSpPr>
          <p:nvPr/>
        </p:nvCxnSpPr>
        <p:spPr>
          <a:xfrm>
            <a:off x="6563676" y="3443592"/>
            <a:ext cx="2016971" cy="0"/>
          </a:xfrm>
          <a:prstGeom prst="line">
            <a:avLst/>
          </a:prstGeom>
          <a:ln w="762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16B386-7A71-6FB6-480E-2C2A5A7BFC32}"/>
              </a:ext>
            </a:extLst>
          </p:cNvPr>
          <p:cNvCxnSpPr>
            <a:cxnSpLocks/>
          </p:cNvCxnSpPr>
          <p:nvPr/>
        </p:nvCxnSpPr>
        <p:spPr>
          <a:xfrm>
            <a:off x="10123410" y="3443592"/>
            <a:ext cx="990230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BD670F-723E-DCB0-433D-B7EA4BA8336A}"/>
              </a:ext>
            </a:extLst>
          </p:cNvPr>
          <p:cNvGrpSpPr/>
          <p:nvPr/>
        </p:nvGrpSpPr>
        <p:grpSpPr>
          <a:xfrm>
            <a:off x="6568992" y="3905260"/>
            <a:ext cx="1995707" cy="0"/>
            <a:chOff x="5755490" y="3477727"/>
            <a:chExt cx="1995707" cy="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05BC49-18A1-B9EC-075B-C7972E15312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90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3A07BD-F445-DCB6-B692-33627BBB06C4}"/>
                </a:ext>
              </a:extLst>
            </p:cNvPr>
            <p:cNvCxnSpPr>
              <a:cxnSpLocks/>
            </p:cNvCxnSpPr>
            <p:nvPr/>
          </p:nvCxnSpPr>
          <p:spPr>
            <a:xfrm>
              <a:off x="6267646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1D65A4-1BF1-3CF2-32D1-FD0B38ABFD0D}"/>
                </a:ext>
              </a:extLst>
            </p:cNvPr>
            <p:cNvCxnSpPr>
              <a:cxnSpLocks/>
            </p:cNvCxnSpPr>
            <p:nvPr/>
          </p:nvCxnSpPr>
          <p:spPr>
            <a:xfrm>
              <a:off x="6779802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DCF11-95C5-E222-CB5A-6C63BB2B48DA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57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1951CB-2B5C-AAA7-117C-08AA359644B7}"/>
              </a:ext>
            </a:extLst>
          </p:cNvPr>
          <p:cNvGrpSpPr/>
          <p:nvPr/>
        </p:nvGrpSpPr>
        <p:grpSpPr>
          <a:xfrm>
            <a:off x="10142245" y="3905260"/>
            <a:ext cx="971395" cy="0"/>
            <a:chOff x="9328743" y="3477727"/>
            <a:chExt cx="971395" cy="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1A72F0-F3FB-2538-640A-720749B1F895}"/>
                </a:ext>
              </a:extLst>
            </p:cNvPr>
            <p:cNvCxnSpPr>
              <a:cxnSpLocks/>
            </p:cNvCxnSpPr>
            <p:nvPr/>
          </p:nvCxnSpPr>
          <p:spPr>
            <a:xfrm>
              <a:off x="9328743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564DE-B55D-1D20-9225-862B1C31DA99}"/>
                </a:ext>
              </a:extLst>
            </p:cNvPr>
            <p:cNvCxnSpPr>
              <a:cxnSpLocks/>
            </p:cNvCxnSpPr>
            <p:nvPr/>
          </p:nvCxnSpPr>
          <p:spPr>
            <a:xfrm>
              <a:off x="9840898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349692F-4E5E-B055-098E-C9E6EFECDB2B}"/>
              </a:ext>
            </a:extLst>
          </p:cNvPr>
          <p:cNvGrpSpPr/>
          <p:nvPr/>
        </p:nvGrpSpPr>
        <p:grpSpPr>
          <a:xfrm>
            <a:off x="4020723" y="4190513"/>
            <a:ext cx="2498981" cy="0"/>
            <a:chOff x="3207221" y="3762980"/>
            <a:chExt cx="2498981" cy="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E174B50-409D-32F4-A923-5516A276E386}"/>
                </a:ext>
              </a:extLst>
            </p:cNvPr>
            <p:cNvCxnSpPr>
              <a:cxnSpLocks/>
            </p:cNvCxnSpPr>
            <p:nvPr/>
          </p:nvCxnSpPr>
          <p:spPr>
            <a:xfrm>
              <a:off x="320722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82F97C-2FC2-CACD-4216-6BE492F650A1}"/>
                </a:ext>
              </a:extLst>
            </p:cNvPr>
            <p:cNvCxnSpPr>
              <a:cxnSpLocks/>
            </p:cNvCxnSpPr>
            <p:nvPr/>
          </p:nvCxnSpPr>
          <p:spPr>
            <a:xfrm>
              <a:off x="371715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11B794-E431-55C8-8CBD-E18F5E2BE55D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9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5A88E6-C5F0-1D1F-7C67-A9ABDF980685}"/>
                </a:ext>
              </a:extLst>
            </p:cNvPr>
            <p:cNvCxnSpPr>
              <a:cxnSpLocks/>
            </p:cNvCxnSpPr>
            <p:nvPr/>
          </p:nvCxnSpPr>
          <p:spPr>
            <a:xfrm>
              <a:off x="473702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7EE0CF-91D7-4935-223E-1C2D57B1D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962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C0F947-5DFC-C27A-299D-4709B33F9DAF}"/>
              </a:ext>
            </a:extLst>
          </p:cNvPr>
          <p:cNvGrpSpPr/>
          <p:nvPr/>
        </p:nvGrpSpPr>
        <p:grpSpPr>
          <a:xfrm>
            <a:off x="4013248" y="4317792"/>
            <a:ext cx="6069463" cy="0"/>
            <a:chOff x="3199746" y="3890259"/>
            <a:chExt cx="6069463" cy="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639FC3-888D-97AA-4AA0-F4A0A437C789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817773-AC26-EBD1-9BE6-08B65F261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B11C2E0-94AC-D71F-5F56-A65C0E924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C0B59F-3C30-C065-256A-8DF678527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5B2303-03EF-F6D0-4960-A0913469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D96BA4B-73D1-C57A-8018-AA5021D0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8B2AB75-BCEC-6590-6CBD-4AF255EC080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524FA57-F491-EA0E-1ED1-E3EA2BF79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212F08B-3A74-501B-6714-A23E43AD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3C8991-FF4F-EEE3-3A63-A1510E503109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54E890F-D6D9-9C96-8651-DFEA4254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5A7-E63B-0F81-C23B-2188FF166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8607AF-D413-A819-E2DB-ED2BE7C4B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96158B6-3AC0-6FF2-2E33-C6750ECA3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7A1604-2B64-ACB2-743F-76DF4DFE1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60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31" grpId="0"/>
      <p:bldP spid="32" grpId="0"/>
      <p:bldP spid="20" grpId="0" animBg="1"/>
      <p:bldP spid="21" grpId="0" animBg="1"/>
      <p:bldP spid="22" grpId="0"/>
      <p:bldP spid="2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2B38-4254-B341-C983-89F83D26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386C50-299E-EA66-562B-F0A6339B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1058"/>
              </p:ext>
            </p:extLst>
          </p:nvPr>
        </p:nvGraphicFramePr>
        <p:xfrm>
          <a:off x="168390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74F080-889A-303E-4953-D332BA6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39871"/>
              </p:ext>
            </p:extLst>
          </p:nvPr>
        </p:nvGraphicFramePr>
        <p:xfrm>
          <a:off x="8253895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AAEF61-285F-4632-2701-4A8C8743D084}"/>
              </a:ext>
            </a:extLst>
          </p:cNvPr>
          <p:cNvSpPr txBox="1"/>
          <p:nvPr/>
        </p:nvSpPr>
        <p:spPr>
          <a:xfrm>
            <a:off x="4387946" y="4585504"/>
            <a:ext cx="342203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… … … … … 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381910A-44DD-91A4-5088-69D0757DB415}"/>
              </a:ext>
            </a:extLst>
          </p:cNvPr>
          <p:cNvSpPr/>
          <p:nvPr/>
        </p:nvSpPr>
        <p:spPr>
          <a:xfrm rot="5400000">
            <a:off x="5784474" y="889144"/>
            <a:ext cx="629274" cy="9568714"/>
          </a:xfrm>
          <a:prstGeom prst="rightBrace">
            <a:avLst>
              <a:gd name="adj1" fmla="val 79428"/>
              <a:gd name="adj2" fmla="val 4986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C000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1E74B-83F0-E017-6E02-191B0C9C75E9}"/>
              </a:ext>
            </a:extLst>
          </p:cNvPr>
          <p:cNvSpPr txBox="1"/>
          <p:nvPr/>
        </p:nvSpPr>
        <p:spPr>
          <a:xfrm>
            <a:off x="3671407" y="6114221"/>
            <a:ext cx="484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E958-4CC1-1518-8DAC-DC214D06293A}"/>
              </a:ext>
            </a:extLst>
          </p:cNvPr>
          <p:cNvSpPr txBox="1"/>
          <p:nvPr/>
        </p:nvSpPr>
        <p:spPr>
          <a:xfrm>
            <a:off x="6589534" y="1616137"/>
            <a:ext cx="4958594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</a:t>
            </a:r>
            <a:r>
              <a:rPr lang="fr-F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ypedef struct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velocity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FFC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E8D3E-5916-2189-355E-68DC7D9CD465}"/>
              </a:ext>
            </a:extLst>
          </p:cNvPr>
          <p:cNvSpPr txBox="1"/>
          <p:nvPr/>
        </p:nvSpPr>
        <p:spPr>
          <a:xfrm>
            <a:off x="643873" y="1616137"/>
            <a:ext cx="5750363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MPI_Type_create_struct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MPI_Aint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3B9E9417-632B-1B62-8A32-43D88A0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E7BB77E-59D3-006C-4983-1F18FD4DDC7E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</p:spTree>
    <p:extLst>
      <p:ext uri="{BB962C8B-B14F-4D97-AF65-F5344CB8AC3E}">
        <p14:creationId xmlns:p14="http://schemas.microsoft.com/office/powerpoint/2010/main" val="40493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CCB3B7D6-4779-A37F-E2A2-55D1D671BB89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57683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br>
              <a:rPr lang="en-US" sz="1400" dirty="0">
                <a:solidFill>
                  <a:srgbClr val="09FA80"/>
                </a:solidFill>
                <a:latin typeface="+mj-lt"/>
              </a:rPr>
            </a:b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</a:t>
            </a:r>
            <a:r>
              <a:rPr lang="en-US" sz="24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40B2F0-2858-3325-2312-F04E63A4125D}"/>
              </a:ext>
            </a:extLst>
          </p:cNvPr>
          <p:cNvSpPr/>
          <p:nvPr/>
        </p:nvSpPr>
        <p:spPr>
          <a:xfrm>
            <a:off x="9373953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15BF502-0702-B677-1467-A723E25984A6}"/>
              </a:ext>
            </a:extLst>
          </p:cNvPr>
          <p:cNvSpPr/>
          <p:nvPr/>
        </p:nvSpPr>
        <p:spPr>
          <a:xfrm>
            <a:off x="10607003" y="354636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71EA2C-1394-FF16-C329-300CA4FA71D2}"/>
              </a:ext>
            </a:extLst>
          </p:cNvPr>
          <p:cNvSpPr/>
          <p:nvPr/>
        </p:nvSpPr>
        <p:spPr>
          <a:xfrm>
            <a:off x="8140902" y="354636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F629F-395B-EC14-9CC5-D654B0D87F5A}"/>
              </a:ext>
            </a:extLst>
          </p:cNvPr>
          <p:cNvSpPr/>
          <p:nvPr/>
        </p:nvSpPr>
        <p:spPr>
          <a:xfrm>
            <a:off x="6907851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65218A-5278-C7A1-9EA3-F58A304700AA}"/>
              </a:ext>
            </a:extLst>
          </p:cNvPr>
          <p:cNvSpPr/>
          <p:nvPr/>
        </p:nvSpPr>
        <p:spPr>
          <a:xfrm>
            <a:off x="5674800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1B7433-2C99-4EDC-8DE9-0BC5D3C64ACD}"/>
              </a:ext>
            </a:extLst>
          </p:cNvPr>
          <p:cNvSpPr/>
          <p:nvPr/>
        </p:nvSpPr>
        <p:spPr>
          <a:xfrm>
            <a:off x="7922930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F6A98A-1F8B-268A-AEBC-0EE6CA3EB415}"/>
              </a:ext>
            </a:extLst>
          </p:cNvPr>
          <p:cNvSpPr/>
          <p:nvPr/>
        </p:nvSpPr>
        <p:spPr>
          <a:xfrm>
            <a:off x="9155980" y="138774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240CBA-02FD-4DC9-AB71-5890AA39CFB7}"/>
              </a:ext>
            </a:extLst>
          </p:cNvPr>
          <p:cNvSpPr/>
          <p:nvPr/>
        </p:nvSpPr>
        <p:spPr>
          <a:xfrm>
            <a:off x="6689879" y="138774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943F2C-0D4C-202F-2A17-AD0BF170A726}"/>
              </a:ext>
            </a:extLst>
          </p:cNvPr>
          <p:cNvSpPr/>
          <p:nvPr/>
        </p:nvSpPr>
        <p:spPr>
          <a:xfrm>
            <a:off x="5456828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2F70F5F-D393-0C87-4C50-5EA074AC6929}"/>
              </a:ext>
            </a:extLst>
          </p:cNvPr>
          <p:cNvSpPr/>
          <p:nvPr/>
        </p:nvSpPr>
        <p:spPr>
          <a:xfrm>
            <a:off x="4223777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pic>
        <p:nvPicPr>
          <p:cNvPr id="46" name="Graphic 45" descr="Hourglass 30% outline">
            <a:extLst>
              <a:ext uri="{FF2B5EF4-FFF2-40B4-BE49-F238E27FC236}">
                <a16:creationId xmlns:a16="http://schemas.microsoft.com/office/drawing/2014/main" id="{9656C0A1-C803-EDAD-0424-259CD9A7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37" y="1716339"/>
            <a:ext cx="406730" cy="40673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07509C-233D-93E6-243A-3F94299DB2BF}"/>
              </a:ext>
            </a:extLst>
          </p:cNvPr>
          <p:cNvSpPr/>
          <p:nvPr/>
        </p:nvSpPr>
        <p:spPr>
          <a:xfrm>
            <a:off x="8406604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254B81-78E5-7529-5881-1F40DDC11DE6}"/>
              </a:ext>
            </a:extLst>
          </p:cNvPr>
          <p:cNvSpPr/>
          <p:nvPr/>
        </p:nvSpPr>
        <p:spPr>
          <a:xfrm>
            <a:off x="9639654" y="210728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C8C864-77CE-536D-D47A-626AEE0BFD59}"/>
              </a:ext>
            </a:extLst>
          </p:cNvPr>
          <p:cNvSpPr/>
          <p:nvPr/>
        </p:nvSpPr>
        <p:spPr>
          <a:xfrm>
            <a:off x="7173553" y="210728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52876F-8D3F-EE35-8F06-BAE6A52E1D5C}"/>
              </a:ext>
            </a:extLst>
          </p:cNvPr>
          <p:cNvSpPr/>
          <p:nvPr/>
        </p:nvSpPr>
        <p:spPr>
          <a:xfrm>
            <a:off x="5940502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B386E7-3806-371D-D334-296EBD5CE6AB}"/>
              </a:ext>
            </a:extLst>
          </p:cNvPr>
          <p:cNvSpPr/>
          <p:nvPr/>
        </p:nvSpPr>
        <p:spPr>
          <a:xfrm>
            <a:off x="4707451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53" name="Graphic 52" descr="Hourglass 30% outline">
            <a:extLst>
              <a:ext uri="{FF2B5EF4-FFF2-40B4-BE49-F238E27FC236}">
                <a16:creationId xmlns:a16="http://schemas.microsoft.com/office/drawing/2014/main" id="{75A92A4B-2C6D-1D3D-FD0C-47BFDBD1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439" y="2388484"/>
            <a:ext cx="406730" cy="40673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3C732FC-8823-CA81-DEF7-E066F8C6F3E9}"/>
              </a:ext>
            </a:extLst>
          </p:cNvPr>
          <p:cNvSpPr/>
          <p:nvPr/>
        </p:nvSpPr>
        <p:spPr>
          <a:xfrm>
            <a:off x="8890278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CF82E5E-3B9D-BC4C-BEAA-7F94E63B076B}"/>
              </a:ext>
            </a:extLst>
          </p:cNvPr>
          <p:cNvSpPr/>
          <p:nvPr/>
        </p:nvSpPr>
        <p:spPr>
          <a:xfrm>
            <a:off x="10123328" y="282682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35A1195-DC30-6F54-48A5-4C71BFA56C46}"/>
              </a:ext>
            </a:extLst>
          </p:cNvPr>
          <p:cNvSpPr/>
          <p:nvPr/>
        </p:nvSpPr>
        <p:spPr>
          <a:xfrm>
            <a:off x="7657227" y="282682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AD188AE-739B-F565-D762-0F0CF2BD0A2C}"/>
              </a:ext>
            </a:extLst>
          </p:cNvPr>
          <p:cNvSpPr/>
          <p:nvPr/>
        </p:nvSpPr>
        <p:spPr>
          <a:xfrm>
            <a:off x="6424176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A8A6DE-0E83-A248-4DDF-B82F6763CD76}"/>
              </a:ext>
            </a:extLst>
          </p:cNvPr>
          <p:cNvSpPr/>
          <p:nvPr/>
        </p:nvSpPr>
        <p:spPr>
          <a:xfrm>
            <a:off x="5191125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79" name="Graphic 78" descr="Hourglass 30% outline">
            <a:extLst>
              <a:ext uri="{FF2B5EF4-FFF2-40B4-BE49-F238E27FC236}">
                <a16:creationId xmlns:a16="http://schemas.microsoft.com/office/drawing/2014/main" id="{E630F158-A3A5-B927-8BB5-C80E48A2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9166" y="3102969"/>
            <a:ext cx="406730" cy="406730"/>
          </a:xfrm>
          <a:prstGeom prst="rect">
            <a:avLst/>
          </a:prstGeom>
        </p:spPr>
      </p:pic>
      <p:pic>
        <p:nvPicPr>
          <p:cNvPr id="80" name="Graphic 79" descr="Hourglass 30% outline">
            <a:extLst>
              <a:ext uri="{FF2B5EF4-FFF2-40B4-BE49-F238E27FC236}">
                <a16:creationId xmlns:a16="http://schemas.microsoft.com/office/drawing/2014/main" id="{7254887A-F98D-E6C2-B739-45AFEA2D3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9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59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59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59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59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59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59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4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59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7000"/>
                            </p:stCondLst>
                            <p:childTnLst>
                              <p:par>
                                <p:cTn id="4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59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6000"/>
                            </p:stCondLst>
                            <p:childTnLst>
                              <p:par>
                                <p:cTn id="4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59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000"/>
                            </p:stCondLst>
                            <p:childTnLst>
                              <p:par>
                                <p:cTn id="6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59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8000"/>
                            </p:stCondLst>
                            <p:childTnLst>
                              <p:par>
                                <p:cTn id="6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59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7000"/>
                            </p:stCondLst>
                            <p:childTnLst>
                              <p:par>
                                <p:cTn id="6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59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6000"/>
                            </p:stCondLst>
                            <p:childTnLst>
                              <p:par>
                                <p:cTn id="7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59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1" dur="59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9000"/>
                            </p:stCondLst>
                            <p:childTnLst>
                              <p:par>
                                <p:cTn id="8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5" dur="59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8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" dur="59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7000"/>
                            </p:stCondLst>
                            <p:childTnLst>
                              <p:par>
                                <p:cTn id="9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3" dur="59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6000"/>
                            </p:stCondLst>
                            <p:childTnLst>
                              <p:par>
                                <p:cTn id="9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7" dur="59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84976"/>
              </p:ext>
            </p:extLst>
          </p:nvPr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59917"/>
              </p:ext>
            </p:extLst>
          </p:nvPr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6916"/>
              </p:ext>
            </p:extLst>
          </p:nvPr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75868"/>
              </p:ext>
            </p:extLst>
          </p:nvPr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6123"/>
              </p:ext>
            </p:extLst>
          </p:nvPr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522520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3EEAB5D-6389-5B04-485E-F211BF7F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7003"/>
              </p:ext>
            </p:extLst>
          </p:nvPr>
        </p:nvGraphicFramePr>
        <p:xfrm>
          <a:off x="2089298" y="3326768"/>
          <a:ext cx="2575230" cy="25976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9205">
                  <a:extLst>
                    <a:ext uri="{9D8B030D-6E8A-4147-A177-3AD203B41FA5}">
                      <a16:colId xmlns:a16="http://schemas.microsoft.com/office/drawing/2014/main" val="3239292189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2056207601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1355250608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757260952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3864858205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551122788"/>
                    </a:ext>
                  </a:extLst>
                </a:gridCol>
              </a:tblGrid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3500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12387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28329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8904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13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61961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8204144-0A48-8AF7-D87E-B785AB406DF1}"/>
              </a:ext>
            </a:extLst>
          </p:cNvPr>
          <p:cNvSpPr/>
          <p:nvPr/>
        </p:nvSpPr>
        <p:spPr>
          <a:xfrm>
            <a:off x="2089296" y="3321794"/>
            <a:ext cx="2575232" cy="25976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B56CC1-4495-6E27-BF52-B1C82442170B}"/>
              </a:ext>
            </a:extLst>
          </p:cNvPr>
          <p:cNvGrpSpPr/>
          <p:nvPr/>
        </p:nvGrpSpPr>
        <p:grpSpPr>
          <a:xfrm>
            <a:off x="2962401" y="3835481"/>
            <a:ext cx="1259619" cy="1158240"/>
            <a:chOff x="7973833" y="3324969"/>
            <a:chExt cx="1259619" cy="11582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37DF793-CD8E-E3E2-3A0D-844D9ABCE7E7}"/>
                </a:ext>
              </a:extLst>
            </p:cNvPr>
            <p:cNvGrpSpPr/>
            <p:nvPr/>
          </p:nvGrpSpPr>
          <p:grpSpPr>
            <a:xfrm>
              <a:off x="7973833" y="3904089"/>
              <a:ext cx="1259619" cy="0"/>
              <a:chOff x="7973833" y="3896139"/>
              <a:chExt cx="1259619" cy="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DED2FA-D1BF-3478-3100-B3C103750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0532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3E94AC-971D-7AF7-6E35-22785D8B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3833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77B749D-152A-E838-783C-E3F2D12A9325}"/>
                </a:ext>
              </a:extLst>
            </p:cNvPr>
            <p:cNvGrpSpPr/>
            <p:nvPr/>
          </p:nvGrpSpPr>
          <p:grpSpPr>
            <a:xfrm>
              <a:off x="8603642" y="3324969"/>
              <a:ext cx="0" cy="1158240"/>
              <a:chOff x="8604637" y="3324969"/>
              <a:chExt cx="0" cy="1158240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0226824-7593-D14E-19B9-AF3BA463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637" y="332496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99ED3C5-D56F-5275-ADE5-1C1F81B55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637" y="398028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522520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559F-6499-6464-C3EC-AF4F2DD2479C}"/>
              </a:ext>
            </a:extLst>
          </p:cNvPr>
          <p:cNvSpPr txBox="1"/>
          <p:nvPr/>
        </p:nvSpPr>
        <p:spPr>
          <a:xfrm>
            <a:off x="5259897" y="5728818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8A8E8"/>
                </a:solidFill>
                <a:latin typeface="+mj-lt"/>
              </a:rPr>
              <a:t>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FB425-7DD7-7D51-0099-92991A8CD1E2}"/>
              </a:ext>
            </a:extLst>
          </p:cNvPr>
          <p:cNvSpPr txBox="1"/>
          <p:nvPr/>
        </p:nvSpPr>
        <p:spPr>
          <a:xfrm>
            <a:off x="11245733" y="2779832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9FA80"/>
                </a:solidFill>
                <a:latin typeface="+mj-lt"/>
              </a:rPr>
              <a:t>rx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B0E95D-FFC6-3207-FCB3-D86DA0451FBF}"/>
              </a:ext>
            </a:extLst>
          </p:cNvPr>
          <p:cNvCxnSpPr>
            <a:cxnSpLocks/>
          </p:cNvCxnSpPr>
          <p:nvPr/>
        </p:nvCxnSpPr>
        <p:spPr>
          <a:xfrm>
            <a:off x="6398929" y="2700611"/>
            <a:ext cx="3974295" cy="0"/>
          </a:xfrm>
          <a:prstGeom prst="straightConnector1">
            <a:avLst/>
          </a:prstGeom>
          <a:ln w="69850" cap="sq">
            <a:solidFill>
              <a:srgbClr val="09FA8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FC3460-D395-06BE-E067-FEB8ABFF5739}"/>
              </a:ext>
            </a:extLst>
          </p:cNvPr>
          <p:cNvCxnSpPr>
            <a:cxnSpLocks/>
          </p:cNvCxnSpPr>
          <p:nvPr/>
        </p:nvCxnSpPr>
        <p:spPr>
          <a:xfrm flipH="1">
            <a:off x="6344739" y="2758513"/>
            <a:ext cx="9728" cy="3019059"/>
          </a:xfrm>
          <a:prstGeom prst="straightConnector1">
            <a:avLst/>
          </a:prstGeom>
          <a:ln w="69850" cap="sq">
            <a:solidFill>
              <a:srgbClr val="28A8E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680E00-996B-8A46-9132-685069B32CDB}"/>
              </a:ext>
            </a:extLst>
          </p:cNvPr>
          <p:cNvSpPr txBox="1"/>
          <p:nvPr/>
        </p:nvSpPr>
        <p:spPr>
          <a:xfrm>
            <a:off x="6474287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119974-3FDD-2057-7E9D-2A1C79058131}"/>
              </a:ext>
            </a:extLst>
          </p:cNvPr>
          <p:cNvSpPr txBox="1"/>
          <p:nvPr/>
        </p:nvSpPr>
        <p:spPr>
          <a:xfrm>
            <a:off x="8222275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5F1B19-4CE7-5908-E8EF-8228D9EC19E8}"/>
              </a:ext>
            </a:extLst>
          </p:cNvPr>
          <p:cNvSpPr txBox="1"/>
          <p:nvPr/>
        </p:nvSpPr>
        <p:spPr>
          <a:xfrm>
            <a:off x="9984408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392D52-1310-E0C5-D51C-CD01C42BE436}"/>
              </a:ext>
            </a:extLst>
          </p:cNvPr>
          <p:cNvSpPr txBox="1"/>
          <p:nvPr/>
        </p:nvSpPr>
        <p:spPr>
          <a:xfrm>
            <a:off x="6459812" y="4364919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F6922-7A6D-4274-CE7D-095158BEDD4E}"/>
              </a:ext>
            </a:extLst>
          </p:cNvPr>
          <p:cNvSpPr txBox="1"/>
          <p:nvPr/>
        </p:nvSpPr>
        <p:spPr>
          <a:xfrm>
            <a:off x="8221054" y="434886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3069D-E137-2945-76AC-2670C76D5EDB}"/>
              </a:ext>
            </a:extLst>
          </p:cNvPr>
          <p:cNvSpPr txBox="1"/>
          <p:nvPr/>
        </p:nvSpPr>
        <p:spPr>
          <a:xfrm>
            <a:off x="9987754" y="4362163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28555D-2181-5C56-6E8D-8857024B2456}"/>
              </a:ext>
            </a:extLst>
          </p:cNvPr>
          <p:cNvSpPr txBox="1"/>
          <p:nvPr/>
        </p:nvSpPr>
        <p:spPr>
          <a:xfrm>
            <a:off x="6469687" y="5777572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3702AB-0D02-6437-5DFB-107B77070128}"/>
              </a:ext>
            </a:extLst>
          </p:cNvPr>
          <p:cNvSpPr txBox="1"/>
          <p:nvPr/>
        </p:nvSpPr>
        <p:spPr>
          <a:xfrm>
            <a:off x="8227470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596B1C-D595-3633-705E-C266AE34EB21}"/>
              </a:ext>
            </a:extLst>
          </p:cNvPr>
          <p:cNvSpPr txBox="1"/>
          <p:nvPr/>
        </p:nvSpPr>
        <p:spPr>
          <a:xfrm>
            <a:off x="9993119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 animBg="1"/>
      <p:bldP spid="76" grpId="0"/>
      <p:bldP spid="77" grpId="0"/>
      <p:bldP spid="5" grpId="0" animBg="1"/>
      <p:bldP spid="5" grpId="1" animBg="1"/>
      <p:bldP spid="22" grpId="0" animBg="1"/>
      <p:bldP spid="22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31A6686-3A9C-AA47-F977-14B3D25CD4B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2978"/>
              </p:ext>
            </p:extLst>
          </p:nvPr>
        </p:nvGraphicFramePr>
        <p:xfrm>
          <a:off x="5587364" y="2969151"/>
          <a:ext cx="4477500" cy="37195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7750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310EEE-843E-DE8E-AA12-24E37989A7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839338" y="3623036"/>
            <a:ext cx="4037156" cy="27540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EDA82-09ED-AB87-1E1A-C0748246588B}"/>
              </a:ext>
            </a:extLst>
          </p:cNvPr>
          <p:cNvGrpSpPr/>
          <p:nvPr/>
        </p:nvGrpSpPr>
        <p:grpSpPr>
          <a:xfrm>
            <a:off x="6046629" y="2489417"/>
            <a:ext cx="3554571" cy="431066"/>
            <a:chOff x="6046629" y="2489417"/>
            <a:chExt cx="3554571" cy="431066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4688C54-F493-57D8-4E5C-F3168A4DCE32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3788F-2C33-4800-76ED-1FA9A915B2DB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CD21E-FA4A-3036-7346-73BFF0E6C668}"/>
              </a:ext>
            </a:extLst>
          </p:cNvPr>
          <p:cNvGrpSpPr/>
          <p:nvPr/>
        </p:nvGrpSpPr>
        <p:grpSpPr>
          <a:xfrm>
            <a:off x="10149941" y="3468567"/>
            <a:ext cx="431066" cy="2748167"/>
            <a:chOff x="10149941" y="3468567"/>
            <a:chExt cx="431066" cy="2748167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4BD396A-66F0-2E04-EF99-02DAD5DB8E9B}"/>
                </a:ext>
              </a:extLst>
            </p:cNvPr>
            <p:cNvSpPr/>
            <p:nvPr/>
          </p:nvSpPr>
          <p:spPr>
            <a:xfrm>
              <a:off x="10184886" y="3468567"/>
              <a:ext cx="304765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8AFBBE-A7AF-97D2-36A4-672158259A92}"/>
                </a:ext>
              </a:extLst>
            </p:cNvPr>
            <p:cNvSpPr txBox="1"/>
            <p:nvPr/>
          </p:nvSpPr>
          <p:spPr>
            <a:xfrm rot="5400000">
              <a:off x="9964981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93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{BEBEA853-DDB1-452F-81DB-0144C9BC788E}tf11936837_win32</Template>
  <TotalTime>611</TotalTime>
  <Words>1569</Words>
  <Application>Microsoft Office PowerPoint</Application>
  <PresentationFormat>Widescreen</PresentationFormat>
  <Paragraphs>620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 Mono</vt:lpstr>
      <vt:lpstr>Arial</vt:lpstr>
      <vt:lpstr>Arial Nova</vt:lpstr>
      <vt:lpstr>Biome</vt:lpstr>
      <vt:lpstr>Calibri</vt:lpstr>
      <vt:lpstr>Cambria Math</vt:lpstr>
      <vt:lpstr>Cascadia Code SemiBold</vt:lpstr>
      <vt:lpstr>Consolas</vt:lpstr>
      <vt:lpstr>Force Runner</vt:lpstr>
      <vt:lpstr>Wingdings</vt:lpstr>
      <vt:lpstr>Custom</vt:lpstr>
      <vt:lpstr>Track II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Exercise.2         Cartesian Virtual Topologies</vt:lpstr>
      <vt:lpstr>Exercise.2         Cartesian Virtual Topologies</vt:lpstr>
      <vt:lpstr>Exercise.2         Cartesian Virtual Topologies</vt:lpstr>
      <vt:lpstr>Exercise.3        Distributed Graph Topologies</vt:lpstr>
      <vt:lpstr>Exercise.3        Distributed Graph Topologies</vt:lpstr>
      <vt:lpstr>Exercise.4                Neighborhood Collectives</vt:lpstr>
      <vt:lpstr>Exercise.4                Neighborhood Collectives</vt:lpstr>
      <vt:lpstr>Exercise.5       Graph Partitioning with Metis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Christopher Kirby</dc:creator>
  <cp:lastModifiedBy>Andrew Christopher Kirby</cp:lastModifiedBy>
  <cp:revision>101</cp:revision>
  <dcterms:created xsi:type="dcterms:W3CDTF">2024-07-03T17:41:05Z</dcterms:created>
  <dcterms:modified xsi:type="dcterms:W3CDTF">2024-07-04T17:10:13Z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