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82" r:id="rId5"/>
    <p:sldId id="468" r:id="rId6"/>
    <p:sldId id="454" r:id="rId7"/>
    <p:sldId id="460" r:id="rId8"/>
    <p:sldId id="459" r:id="rId9"/>
    <p:sldId id="461" r:id="rId10"/>
    <p:sldId id="434" r:id="rId11"/>
    <p:sldId id="462" r:id="rId12"/>
    <p:sldId id="455" r:id="rId13"/>
    <p:sldId id="463" r:id="rId14"/>
    <p:sldId id="464" r:id="rId15"/>
    <p:sldId id="456" r:id="rId16"/>
    <p:sldId id="465" r:id="rId17"/>
    <p:sldId id="466" r:id="rId18"/>
    <p:sldId id="467" r:id="rId19"/>
    <p:sldId id="4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9FA80"/>
    <a:srgbClr val="C0B9C5"/>
    <a:srgbClr val="33A400"/>
    <a:srgbClr val="595959"/>
    <a:srgbClr val="83A7FD"/>
    <a:srgbClr val="28A8E8"/>
    <a:srgbClr val="1B0230"/>
    <a:srgbClr val="010A1D"/>
    <a:srgbClr val="0A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>
        <p:scale>
          <a:sx n="121" d="100"/>
          <a:sy n="121" d="100"/>
        </p:scale>
        <p:origin x="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2024 IHPCSS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39394D82-5E77-C4D3-C6D2-181E357C9A37}"/>
              </a:ext>
            </a:extLst>
          </p:cNvPr>
          <p:cNvSpPr/>
          <p:nvPr/>
        </p:nvSpPr>
        <p:spPr>
          <a:xfrm>
            <a:off x="10670536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4703B7-AE01-361B-9BEA-F4382E1E3336}"/>
              </a:ext>
            </a:extLst>
          </p:cNvPr>
          <p:cNvSpPr txBox="1"/>
          <p:nvPr/>
        </p:nvSpPr>
        <p:spPr>
          <a:xfrm>
            <a:off x="9333432" y="4488161"/>
            <a:ext cx="2043511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+mj-lt"/>
              </a:rPr>
              <a:t>MPI Process 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CAFF2A-5C52-2560-A166-591B3D466CF3}"/>
              </a:ext>
            </a:extLst>
          </p:cNvPr>
          <p:cNvSpPr/>
          <p:nvPr/>
        </p:nvSpPr>
        <p:spPr>
          <a:xfrm>
            <a:off x="9538318" y="3841854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95FEF-307A-9880-9901-A7FBB8EEA319}"/>
              </a:ext>
            </a:extLst>
          </p:cNvPr>
          <p:cNvGrpSpPr/>
          <p:nvPr/>
        </p:nvGrpSpPr>
        <p:grpSpPr>
          <a:xfrm>
            <a:off x="10039843" y="4009068"/>
            <a:ext cx="630691" cy="174165"/>
            <a:chOff x="10039843" y="4009068"/>
            <a:chExt cx="630691" cy="17416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E6A366-B41E-AFB4-F69D-33733C7A3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009068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183233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BAA608B-96D6-4C00-FC69-353C6092D5E2}"/>
              </a:ext>
            </a:extLst>
          </p:cNvPr>
          <p:cNvSpPr/>
          <p:nvPr/>
        </p:nvSpPr>
        <p:spPr>
          <a:xfrm>
            <a:off x="6698860" y="2723618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0992AD-C3B4-142D-88E1-907B15D5F756}"/>
              </a:ext>
            </a:extLst>
          </p:cNvPr>
          <p:cNvSpPr/>
          <p:nvPr/>
        </p:nvSpPr>
        <p:spPr>
          <a:xfrm>
            <a:off x="7831074" y="2729950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E7C6B7-9FA0-0770-2491-19D3D49E065C}"/>
              </a:ext>
            </a:extLst>
          </p:cNvPr>
          <p:cNvSpPr txBox="1"/>
          <p:nvPr/>
        </p:nvSpPr>
        <p:spPr>
          <a:xfrm>
            <a:off x="6493973" y="4530100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MPI Process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F22A2F-DF6B-458B-CF2B-03BB9547D54C}"/>
              </a:ext>
            </a:extLst>
          </p:cNvPr>
          <p:cNvGrpSpPr/>
          <p:nvPr/>
        </p:nvGrpSpPr>
        <p:grpSpPr>
          <a:xfrm>
            <a:off x="7200383" y="2912941"/>
            <a:ext cx="630691" cy="185859"/>
            <a:chOff x="7200383" y="2912941"/>
            <a:chExt cx="630691" cy="1858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9E62BF-F94E-3360-D4DD-8858AE4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3" y="2912941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4" y="3092468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82C3A3A-5941-C9D7-98C9-A1B06A8AD38F}"/>
              </a:ext>
            </a:extLst>
          </p:cNvPr>
          <p:cNvSpPr/>
          <p:nvPr/>
        </p:nvSpPr>
        <p:spPr>
          <a:xfrm>
            <a:off x="1019944" y="2724217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1BB49-E91C-A4EB-B137-0E928CD39F9F}"/>
              </a:ext>
            </a:extLst>
          </p:cNvPr>
          <p:cNvSpPr/>
          <p:nvPr/>
        </p:nvSpPr>
        <p:spPr>
          <a:xfrm>
            <a:off x="2152158" y="2730549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D291-C5FF-384F-8985-C6767414FF64}"/>
              </a:ext>
            </a:extLst>
          </p:cNvPr>
          <p:cNvSpPr txBox="1"/>
          <p:nvPr/>
        </p:nvSpPr>
        <p:spPr>
          <a:xfrm>
            <a:off x="815057" y="4530699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FA80"/>
                </a:solidFill>
                <a:latin typeface="+mj-lt"/>
              </a:rPr>
              <a:t>MPI Process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10DDD-295E-D507-0CFF-E8986E2EC421}"/>
              </a:ext>
            </a:extLst>
          </p:cNvPr>
          <p:cNvGrpSpPr/>
          <p:nvPr/>
        </p:nvGrpSpPr>
        <p:grpSpPr>
          <a:xfrm>
            <a:off x="1521467" y="2913540"/>
            <a:ext cx="630691" cy="185859"/>
            <a:chOff x="1521467" y="2913540"/>
            <a:chExt cx="630691" cy="18585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366CA4-6720-A620-4EFD-4D499C636A7E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7" y="2913540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6283A40-0A2D-EA9F-C3AB-3D5876952F77}"/>
              </a:ext>
            </a:extLst>
          </p:cNvPr>
          <p:cNvSpPr/>
          <p:nvPr/>
        </p:nvSpPr>
        <p:spPr>
          <a:xfrm>
            <a:off x="4991617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0BBCB-8B13-369B-5B88-1A0B77CD25DC}"/>
              </a:ext>
            </a:extLst>
          </p:cNvPr>
          <p:cNvSpPr txBox="1"/>
          <p:nvPr/>
        </p:nvSpPr>
        <p:spPr>
          <a:xfrm>
            <a:off x="3654515" y="4484930"/>
            <a:ext cx="2043511" cy="42147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3A7FD"/>
                </a:solidFill>
                <a:latin typeface="+mj-lt"/>
              </a:rPr>
              <a:t>MPI Process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8D9671-9148-8CE9-D8E1-AD943B8B61BA}"/>
              </a:ext>
            </a:extLst>
          </p:cNvPr>
          <p:cNvSpPr/>
          <p:nvPr/>
        </p:nvSpPr>
        <p:spPr>
          <a:xfrm>
            <a:off x="3859401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83A7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1A2C1-BDF7-36F1-DE20-B64F49015648}"/>
              </a:ext>
            </a:extLst>
          </p:cNvPr>
          <p:cNvGrpSpPr/>
          <p:nvPr/>
        </p:nvGrpSpPr>
        <p:grpSpPr>
          <a:xfrm>
            <a:off x="4360924" y="4009068"/>
            <a:ext cx="630693" cy="170934"/>
            <a:chOff x="4360924" y="4009068"/>
            <a:chExt cx="630693" cy="170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081F44-B0F2-FADD-CB06-744D55F5DE49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4" y="4009068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061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147145" y="2602201"/>
            <a:ext cx="6937801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576058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Recall Neighbor Ordering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X-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X+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Y-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09FA80"/>
                </a:solidFill>
                <a:latin typeface="+mj-lt"/>
              </a:rPr>
              <a:t>Y+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87903"/>
              </p:ext>
            </p:extLst>
          </p:nvPr>
        </p:nvGraphicFramePr>
        <p:xfrm>
          <a:off x="6654816" y="2755045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364542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175506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12073" y="62069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2069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1841" y="62069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3642" y="62069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885676" y="5276320"/>
            <a:ext cx="3597340" cy="551666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95145" y="5253409"/>
            <a:ext cx="1630169" cy="5162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6199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643235" cy="677259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D5D4BF5-567D-5194-93E6-5EAF804D1E8F}"/>
              </a:ext>
            </a:extLst>
          </p:cNvPr>
          <p:cNvGrpSpPr/>
          <p:nvPr/>
        </p:nvGrpSpPr>
        <p:grpSpPr>
          <a:xfrm>
            <a:off x="901440" y="6140597"/>
            <a:ext cx="7412869" cy="45719"/>
            <a:chOff x="901440" y="6119577"/>
            <a:chExt cx="7412869" cy="4571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B4F23F-F25F-0B33-85E5-9356F43F1148}"/>
                </a:ext>
              </a:extLst>
            </p:cNvPr>
            <p:cNvGrpSpPr/>
            <p:nvPr/>
          </p:nvGrpSpPr>
          <p:grpSpPr>
            <a:xfrm>
              <a:off x="901440" y="6119577"/>
              <a:ext cx="4425696" cy="45719"/>
              <a:chOff x="3199746" y="3890259"/>
              <a:chExt cx="6069463" cy="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CAE390-8DE3-B0BC-02BA-00CAB179D01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E1CB977-BFC3-2042-C8C5-892235A08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77623F-4D8D-9297-0AE1-0B23E176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1AF2762-43D2-CBB9-50C1-EDF7319B7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4DE004B-5C26-6516-1197-E3F17DD4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E42F854-1DD2-0090-31D1-85AA3D3A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0DBE2EA-8DED-140C-8056-D566C792FEBB}"/>
                  </a:ext>
                </a:extLst>
              </p:cNvPr>
              <p:cNvGrpSpPr/>
              <p:nvPr/>
            </p:nvGrpSpPr>
            <p:grpSpPr>
              <a:xfrm>
                <a:off x="8300033" y="3890259"/>
                <a:ext cx="969176" cy="0"/>
                <a:chOff x="8294778" y="3728780"/>
                <a:chExt cx="969176" cy="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A25123-97A6-2F18-6117-831960C50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778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5904951-E66A-06E7-EFFB-EF853EB14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4714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9DDEF2F-11BF-AB69-94BF-7A8105672EE2}"/>
                  </a:ext>
                </a:extLst>
              </p:cNvPr>
              <p:cNvGrpSpPr/>
              <p:nvPr/>
            </p:nvGrpSpPr>
            <p:grpSpPr>
              <a:xfrm>
                <a:off x="5749889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9AE4981-9256-6D14-9322-6376849A0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0F7EAD3-4412-0AE0-48E0-9E1FD360E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0601C35-717B-255F-1D84-45186EE5F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E606E58-9A1A-41F9-D926-6EF1E1A95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A6974B2-C6EA-9FFF-2A79-86F401B0F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EDD932B-F926-2E4D-BACE-862D120BF5CB}"/>
                </a:ext>
              </a:extLst>
            </p:cNvPr>
            <p:cNvGrpSpPr/>
            <p:nvPr/>
          </p:nvGrpSpPr>
          <p:grpSpPr>
            <a:xfrm>
              <a:off x="5366826" y="6121654"/>
              <a:ext cx="2194560" cy="41564"/>
              <a:chOff x="3199746" y="3890259"/>
              <a:chExt cx="3009383" cy="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87E598B-F39C-3317-DC45-6CE0B25301F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F047BF5-F1CA-9F55-2695-3601CD8AC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83B0D80-D0D8-55A5-7C4E-EAD3CADF8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DEE0F9C-FBB0-54FB-F11D-F363B23B0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127E61C-3D9D-6960-503B-79D2A0DD2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E2AF68E-B1CA-1E44-24B6-948D911B9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6E5322-2C9E-7DC0-14C5-108371583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889" y="3890259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3554C0-B150-9D94-AD90-76941E1EDA9F}"/>
                </a:ext>
              </a:extLst>
            </p:cNvPr>
            <p:cNvGrpSpPr/>
            <p:nvPr/>
          </p:nvGrpSpPr>
          <p:grpSpPr>
            <a:xfrm>
              <a:off x="7601077" y="6119577"/>
              <a:ext cx="713232" cy="45719"/>
              <a:chOff x="3359621" y="2248016"/>
              <a:chExt cx="969175" cy="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353CB6B-5DB0-E9F7-58AD-58D83248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C9CDD2-2A42-F9A2-A6BF-99633D9F5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054BEF-09B0-8CCF-D565-BF023581867A}"/>
              </a:ext>
            </a:extLst>
          </p:cNvPr>
          <p:cNvGrpSpPr/>
          <p:nvPr/>
        </p:nvGrpSpPr>
        <p:grpSpPr>
          <a:xfrm>
            <a:off x="901440" y="6036371"/>
            <a:ext cx="4425696" cy="45719"/>
            <a:chOff x="3199746" y="3890259"/>
            <a:chExt cx="6069463" cy="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8505FC2-7529-3279-FA2C-366F29C8F62E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1CE6E6-2C7C-DEA2-78F5-88FE786E2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028B46D-499A-E8CA-6563-23CA17DD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CC6EDD-322A-8513-7F58-5C275FCE5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F916C6-1020-874A-4E64-6C0DED44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64EFA99-DC20-DE37-7E28-D69BBBF8A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F738212-9AF5-8097-FD64-3F6C8460AE1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8D85F6-7FA8-DE80-235F-42FC63D48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18E2781-A052-B680-5CA5-D7414149C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D558E6-D658-91FD-A8E5-B2B425B4C67C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368E1F-5B23-9D06-4142-2BAD6ADC2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7BE5943-E4F1-157C-8781-65C75A2B8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484DAFA-3F34-BCA7-344E-8E9A3B75F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34786A1-F369-F2BA-9F68-CE9B9B3C5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8F8991-A965-1B1C-943B-8C4F04FB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C4311CD-4F7E-2063-9ADB-9EF1D3DD2DC5}"/>
              </a:ext>
            </a:extLst>
          </p:cNvPr>
          <p:cNvGrpSpPr/>
          <p:nvPr/>
        </p:nvGrpSpPr>
        <p:grpSpPr>
          <a:xfrm>
            <a:off x="901440" y="5925314"/>
            <a:ext cx="2194365" cy="0"/>
            <a:chOff x="3199746" y="3890259"/>
            <a:chExt cx="3009384" cy="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429FDB-3555-7157-3370-7622228B7D8A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5B9E453-55F4-8668-AC0A-16D75470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77768AD-8960-4318-B05C-B736DD3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14A48DC-CAC1-03C7-0B5E-4BED097D5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BB088-34CF-E320-F488-A157C07D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78996A0-53B0-6163-5F9C-C3BB3C27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1DC3B-1594-C34B-C32B-C0450A433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90" y="3890259"/>
              <a:ext cx="4592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480CC1C5-8282-DED4-7D80-B631CA587C3D}"/>
              </a:ext>
            </a:extLst>
          </p:cNvPr>
          <p:cNvSpPr txBox="1"/>
          <p:nvPr/>
        </p:nvSpPr>
        <p:spPr>
          <a:xfrm>
            <a:off x="7117856" y="47194"/>
            <a:ext cx="4046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+mj-lt"/>
              </a:rPr>
              <a:t>MPI_Ineighbor_alltoallv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C40E65-B7F6-5877-820D-55BB24A1CEB5}"/>
              </a:ext>
            </a:extLst>
          </p:cNvPr>
          <p:cNvGrpSpPr/>
          <p:nvPr/>
        </p:nvGrpSpPr>
        <p:grpSpPr>
          <a:xfrm>
            <a:off x="768287" y="1295253"/>
            <a:ext cx="10655427" cy="5344954"/>
            <a:chOff x="838749" y="1295253"/>
            <a:chExt cx="10655427" cy="5344954"/>
          </a:xfrm>
        </p:grpSpPr>
        <p:pic>
          <p:nvPicPr>
            <p:cNvPr id="1028" name="Picture 4" descr="Image preview">
              <a:extLst>
                <a:ext uri="{FF2B5EF4-FFF2-40B4-BE49-F238E27FC236}">
                  <a16:creationId xmlns:a16="http://schemas.microsoft.com/office/drawing/2014/main" id="{ECFF6DBF-30E2-9F04-561E-C97DB8C9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t="4598" r="4605" b="14636"/>
            <a:stretch/>
          </p:blipFill>
          <p:spPr bwMode="auto">
            <a:xfrm>
              <a:off x="6225288" y="1295253"/>
              <a:ext cx="5268888" cy="53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CD27BBD8-38AE-E34A-D59F-CF3FE2027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5211" r="4679" b="15018"/>
            <a:stretch/>
          </p:blipFill>
          <p:spPr bwMode="auto">
            <a:xfrm>
              <a:off x="838749" y="1298589"/>
              <a:ext cx="5321093" cy="5341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1401653" y="1489246"/>
            <a:ext cx="9388695" cy="4956968"/>
          </a:xfrm>
          <a:prstGeom prst="roundRect">
            <a:avLst>
              <a:gd name="adj" fmla="val 12055"/>
            </a:avLst>
          </a:prstGeom>
          <a:solidFill>
            <a:schemeClr val="bg2">
              <a:lumMod val="10000"/>
              <a:alpha val="85000"/>
            </a:schemeClr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Build METIS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./build-metis.sh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demo.1.box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demo.2.mesh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 &lt;MeshID&gt; &lt;nparts&gt;</a:t>
            </a:r>
            <a:endParaRPr lang="en-US" sz="2400" dirty="0">
              <a:solidFill>
                <a:srgbClr val="FFC000"/>
              </a:solidFill>
              <a:latin typeface="Aptos Mono" panose="020B0009020202020204" pitchFamily="49" charset="0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partitioned meshes (*.vtu) in VisIt/Paraview.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B9C5F-E24A-1DDD-85D7-90BE3BC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Bridges2 Setup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4198EB-524C-C04E-EA8D-1883C1E5DF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4326381"/>
            <a:ext cx="4761186" cy="2132228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Modules</a:t>
            </a:r>
          </a:p>
          <a:p>
            <a:pPr indent="-342900"/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1)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allocations/1.0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2)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psc.allocations.user/1.0</a:t>
            </a:r>
            <a:b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3)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intel-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mpi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/2021.10.0</a:t>
            </a:r>
          </a:p>
          <a:p>
            <a:pPr marL="457200" indent="-457200">
              <a:buClr>
                <a:srgbClr val="09FA8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FA80"/>
                </a:solidFill>
                <a:latin typeface="Consolas" panose="020B0609020204030204" pitchFamily="49" charset="0"/>
              </a:rPr>
              <a:t>module load intel-</a:t>
            </a:r>
            <a:r>
              <a:rPr lang="en-US" dirty="0" err="1">
                <a:solidFill>
                  <a:srgbClr val="09FA80"/>
                </a:solidFill>
                <a:latin typeface="Consolas" panose="020B0609020204030204" pitchFamily="49" charset="0"/>
              </a:rPr>
              <a:t>mpi</a:t>
            </a:r>
            <a:endParaRPr lang="en-US" dirty="0">
              <a:solidFill>
                <a:srgbClr val="09FA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able Placeholder 3">
            <a:extLst>
              <a:ext uri="{FF2B5EF4-FFF2-40B4-BE49-F238E27FC236}">
                <a16:creationId xmlns:a16="http://schemas.microsoft.com/office/drawing/2014/main" id="{CF2550C2-66C5-DCFE-78E6-FE3E5DDA6012}"/>
              </a:ext>
            </a:extLst>
          </p:cNvPr>
          <p:cNvSpPr txBox="1">
            <a:spLocks/>
          </p:cNvSpPr>
          <p:nvPr/>
        </p:nvSpPr>
        <p:spPr>
          <a:xfrm>
            <a:off x="5964073" y="4326381"/>
            <a:ext cx="5334548" cy="1738092"/>
          </a:xfrm>
          <a:prstGeom prst="roundRect">
            <a:avLst>
              <a:gd name="adj" fmla="val 13765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Interactive Reservations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  <a:r>
              <a:rPr lang="en-US" sz="2800" dirty="0">
                <a:solidFill>
                  <a:srgbClr val="09FA80"/>
                </a:solidFill>
                <a:latin typeface="Consolas" panose="020B0609020204030204" pitchFamily="49" charset="0"/>
              </a:rPr>
              <a:t>interactive8-day1.sh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  <a:r>
              <a:rPr lang="en-US" sz="2800" dirty="0">
                <a:solidFill>
                  <a:srgbClr val="09FA80"/>
                </a:solidFill>
                <a:latin typeface="Consolas" panose="020B0609020204030204" pitchFamily="49" charset="0"/>
              </a:rPr>
              <a:t>interactive8-day2.sh</a:t>
            </a:r>
          </a:p>
          <a:p>
            <a:pPr marL="1714500" lvl="2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D876EA42-B917-15E2-0761-43E6DED0CCA0}"/>
              </a:ext>
            </a:extLst>
          </p:cNvPr>
          <p:cNvSpPr txBox="1">
            <a:spLocks/>
          </p:cNvSpPr>
          <p:nvPr/>
        </p:nvSpPr>
        <p:spPr>
          <a:xfrm>
            <a:off x="838200" y="3204287"/>
            <a:ext cx="10515601" cy="973344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Exercises</a:t>
            </a:r>
            <a:b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cp –r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/jet/home/akirby/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IHPCSS2024-mpi/exercises ~/.</a:t>
            </a:r>
            <a:endParaRPr lang="en-US" dirty="0">
              <a:solidFill>
                <a:srgbClr val="09FA8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F6A6827E-1EFA-1771-F3F9-FCFB842EC17C}"/>
              </a:ext>
            </a:extLst>
          </p:cNvPr>
          <p:cNvSpPr txBox="1">
            <a:spLocks/>
          </p:cNvSpPr>
          <p:nvPr/>
        </p:nvSpPr>
        <p:spPr>
          <a:xfrm>
            <a:off x="838200" y="2082192"/>
            <a:ext cx="10515601" cy="973344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Connecting</a:t>
            </a:r>
            <a:b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ssh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&lt;username&gt;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bridges2.psc.edu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5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4341934" cy="53101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202"/>
              </p:ext>
            </p:extLst>
          </p:nvPr>
        </p:nvGraphicFramePr>
        <p:xfrm>
          <a:off x="5509963" y="1782727"/>
          <a:ext cx="4808600" cy="4808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2150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607731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5509963" y="1782727"/>
            <a:ext cx="4808600" cy="480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8503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purl.org/dc/terms/"/>
    <ds:schemaRef ds:uri="http://schemas.microsoft.com/office/2006/metadata/properties"/>
    <ds:schemaRef ds:uri="http://schemas.microsoft.com/sharepoint/v3"/>
    <ds:schemaRef ds:uri="16c05727-aa75-4e4a-9b5f-8a80a1165891"/>
    <ds:schemaRef ds:uri="230e9df3-be65-4c73-a93b-d1236ebd677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995</TotalTime>
  <Words>1628</Words>
  <Application>Microsoft Office PowerPoint</Application>
  <PresentationFormat>Widescreen</PresentationFormat>
  <Paragraphs>630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Bridges2 Setup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135</cp:revision>
  <dcterms:created xsi:type="dcterms:W3CDTF">2024-07-03T17:41:05Z</dcterms:created>
  <dcterms:modified xsi:type="dcterms:W3CDTF">2024-07-08T01:14:58Z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