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0152FC-375E-4487-81AE-071F93FB5755}">
  <a:tblStyle styleId="{0F0152FC-375E-4487-81AE-071F93FB57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2d363f29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2d363f29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0217d2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30217d2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30217d2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30217d2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30217d21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30217d21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30217d21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30217d21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30217d21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30217d21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30217d2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30217d2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30217d21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30217d21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30217d21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30217d21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30217d21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30217d21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25a877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25a877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30217d21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30217d21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30217d21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30217d21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d363f29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2d363f29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0217d21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30217d21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d363f293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d363f293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0217d2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0217d2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30217d2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30217d2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2d363f293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2d363f293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d363f293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2d363f293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31478" y="9701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TIES4560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Task3</a:t>
            </a:r>
            <a:endParaRPr b="1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84275" y="2480350"/>
            <a:ext cx="85206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Group 02</a:t>
            </a:r>
            <a:endParaRPr b="1" sz="19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Tiina Tuomisto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Md Tanjimuddin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Elahe Hajihashemi Varnousfaderani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Owner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{0F0152FC-375E-4487-81AE-071F93FB5755}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 with example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/owners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POST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Data is sent in the POST body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201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Created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 containing the information of added item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400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BAD_REQUEST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Adding a new owner, failure will happen if ownerName is not provided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5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Owner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96" name="Google Shape;196;p23"/>
          <p:cNvGraphicFramePr/>
          <p:nvPr/>
        </p:nvGraphicFramePr>
        <p:xfrm>
          <a:off x="653063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{0F0152FC-375E-4487-81AE-071F93FB5755}</a:tableStyleId>
              </a:tblPr>
              <a:tblGrid>
                <a:gridCol w="1250950"/>
                <a:gridCol w="1250950"/>
                <a:gridCol w="1250950"/>
                <a:gridCol w="1250950"/>
                <a:gridCol w="1250950"/>
                <a:gridCol w="1583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 with example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67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/owners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PUT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ownerId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+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Data is sent in the POST body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200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OK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 containing the updated owner info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 Found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Updating the info of an owner, e.g.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name:”Bob”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to name “James”, failure if the owner with that id there is not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719350" y="392025"/>
            <a:ext cx="75057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Owner</a:t>
            </a:r>
            <a:endParaRPr/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452425" y="11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{0F0152FC-375E-4487-81AE-071F93FB5755}</a:tableStyleId>
              </a:tblPr>
              <a:tblGrid>
                <a:gridCol w="1396975"/>
                <a:gridCol w="1396975"/>
                <a:gridCol w="1161225"/>
                <a:gridCol w="1397000"/>
                <a:gridCol w="1396975"/>
                <a:gridCol w="159885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 with example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1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/owners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DELETE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ownerId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200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OK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and JSON containing the deleted owner info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 Found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Deleting an owner with ownerId, e.g.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Id: 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Owner with id 3 is removed: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name=”James”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id=3,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failure if the owner with that id there is not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1524125" y="1179875"/>
            <a:ext cx="5506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Calibri"/>
                <a:ea typeface="Calibri"/>
                <a:cs typeface="Calibri"/>
                <a:sym typeface="Calibri"/>
              </a:rPr>
              <a:t>Menu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AutoNum type="arabicPeriod"/>
            </a:pPr>
            <a:r>
              <a:rPr lang="en-GB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Subresource to Restaurant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401850" y="237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2"/>
                </a:solidFill>
              </a:rPr>
              <a:t>Subr</a:t>
            </a:r>
            <a:r>
              <a:rPr b="1" lang="en-GB" sz="2200">
                <a:solidFill>
                  <a:schemeClr val="dk2"/>
                </a:solidFill>
              </a:rPr>
              <a:t>esources:</a:t>
            </a:r>
            <a:r>
              <a:rPr b="1" lang="en-GB" sz="3242">
                <a:solidFill>
                  <a:schemeClr val="dk2"/>
                </a:solidFill>
              </a:rPr>
              <a:t>  (1) Menu</a:t>
            </a:r>
            <a:endParaRPr/>
          </a:p>
        </p:txBody>
      </p:sp>
      <p:graphicFrame>
        <p:nvGraphicFramePr>
          <p:cNvPr id="214" name="Google Shape;214;p26"/>
          <p:cNvGraphicFramePr/>
          <p:nvPr/>
        </p:nvGraphicFramePr>
        <p:xfrm>
          <a:off x="150525" y="955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{0F0152FC-375E-4487-81AE-071F93FB5755}</a:tableStyleId>
              </a:tblPr>
              <a:tblGrid>
                <a:gridCol w="2466475"/>
                <a:gridCol w="934150"/>
                <a:gridCol w="1093375"/>
                <a:gridCol w="1257150"/>
                <a:gridCol w="1373450"/>
                <a:gridCol w="18235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 with example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67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/restaurants/{restaurantId}/</a:t>
                      </a:r>
                      <a:endParaRPr b="1"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menu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GET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price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302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Found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 containing a menu item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 Found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Search menu item with certain price: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e.g 1.5 (€),View menuitems with such price:e.g.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Vegetablesoup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2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/restaurants/</a:t>
                      </a: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{restaurantId}/</a:t>
                      </a:r>
                      <a:endParaRPr b="1" sz="13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menu</a:t>
                      </a:r>
                      <a:endParaRPr b="1"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DELETE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menuId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200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OK and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 Found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Delete chosen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menu item: e.g.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Vegetablesoup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With menuId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26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2"/>
                </a:solidFill>
              </a:rPr>
              <a:t>Subresources:</a:t>
            </a:r>
            <a:r>
              <a:rPr b="1" lang="en-GB" sz="3242">
                <a:solidFill>
                  <a:schemeClr val="dk2"/>
                </a:solidFill>
              </a:rPr>
              <a:t>  (1) Menu</a:t>
            </a:r>
            <a:endParaRPr/>
          </a:p>
        </p:txBody>
      </p:sp>
      <p:graphicFrame>
        <p:nvGraphicFramePr>
          <p:cNvPr id="220" name="Google Shape;220;p27"/>
          <p:cNvGraphicFramePr/>
          <p:nvPr/>
        </p:nvGraphicFramePr>
        <p:xfrm>
          <a:off x="381375" y="960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{0F0152FC-375E-4487-81AE-071F93FB5755}</a:tableStyleId>
              </a:tblPr>
              <a:tblGrid>
                <a:gridCol w="1475775"/>
                <a:gridCol w="817700"/>
                <a:gridCol w="1195875"/>
                <a:gridCol w="1164900"/>
                <a:gridCol w="1422200"/>
                <a:gridCol w="2304800"/>
              </a:tblGrid>
              <a:tr h="9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 with example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8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/restaurants/{restaurantId}/</a:t>
                      </a:r>
                      <a:endParaRPr b="1"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menu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POST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Data is sent in the POST body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201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Created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 of created restaurant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 FOUND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 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Or 400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BAD_REQUEST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(item is not provided)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Add new menuitem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to certain restaurant: e.g.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menuItemId:1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Item:vegetablesoup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price: 1.5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28"/>
          <p:cNvGraphicFramePr/>
          <p:nvPr/>
        </p:nvGraphicFramePr>
        <p:xfrm>
          <a:off x="327050" y="1680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{0F0152FC-375E-4487-81AE-071F93FB5755}</a:tableStyleId>
              </a:tblPr>
              <a:tblGrid>
                <a:gridCol w="2218150"/>
                <a:gridCol w="805000"/>
                <a:gridCol w="1128875"/>
                <a:gridCol w="1213100"/>
                <a:gridCol w="1231950"/>
                <a:gridCol w="18928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 with example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32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/restaurants/</a:t>
                      </a: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{restaurantId}/</a:t>
                      </a:r>
                      <a:endParaRPr b="1" sz="13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menu</a:t>
                      </a:r>
                      <a:endParaRPr b="1"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PUT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menuId +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Data is sent in the POST body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200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OK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 of updated menuitem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 Found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or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 BAD_REQUEST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Update chosen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menu item: e.g.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vegetablesoup to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chickensoup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with menu id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6" name="Google Shape;226;p28"/>
          <p:cNvSpPr txBox="1"/>
          <p:nvPr>
            <p:ph type="title"/>
          </p:nvPr>
        </p:nvSpPr>
        <p:spPr>
          <a:xfrm>
            <a:off x="619575" y="446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2"/>
                </a:solidFill>
              </a:rPr>
              <a:t>Subresources:</a:t>
            </a:r>
            <a:r>
              <a:rPr b="1" lang="en-GB" sz="3242">
                <a:solidFill>
                  <a:schemeClr val="dk2"/>
                </a:solidFill>
              </a:rPr>
              <a:t>  (1) Menu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1524125" y="1179875"/>
            <a:ext cx="5506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Calibri"/>
                <a:ea typeface="Calibri"/>
                <a:cs typeface="Calibri"/>
                <a:sym typeface="Calibri"/>
              </a:rPr>
              <a:t>Comment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AutoNum type="arabicPeriod" startAt="2"/>
            </a:pPr>
            <a:r>
              <a:rPr lang="en-GB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Subresource to        Restaurant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819150" y="292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2"/>
                </a:solidFill>
              </a:rPr>
              <a:t>Subresources:</a:t>
            </a:r>
            <a:r>
              <a:rPr b="1" lang="en-GB" sz="3242">
                <a:solidFill>
                  <a:schemeClr val="dk2"/>
                </a:solidFill>
              </a:rPr>
              <a:t>  (2) Comment</a:t>
            </a:r>
            <a:endParaRPr/>
          </a:p>
        </p:txBody>
      </p:sp>
      <p:graphicFrame>
        <p:nvGraphicFramePr>
          <p:cNvPr id="238" name="Google Shape;238;p30"/>
          <p:cNvGraphicFramePr/>
          <p:nvPr/>
        </p:nvGraphicFramePr>
        <p:xfrm>
          <a:off x="299713" y="1009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{0F0152FC-375E-4487-81AE-071F93FB5755}</a:tableStyleId>
              </a:tblPr>
              <a:tblGrid>
                <a:gridCol w="2355250"/>
                <a:gridCol w="892025"/>
                <a:gridCol w="1044075"/>
                <a:gridCol w="1200450"/>
                <a:gridCol w="1311500"/>
                <a:gridCol w="17412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 with example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67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/restaurants/{restaurantId}/</a:t>
                      </a:r>
                      <a:endParaRPr b="1"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comment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GET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commentId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302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Found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 containing a comment/s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 Found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Search a comment with commentId about certain restaurant or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get all comments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of restaurant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2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/restaurants/</a:t>
                      </a: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{restaurantId}/</a:t>
                      </a:r>
                      <a:endParaRPr b="1" sz="13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comment</a:t>
                      </a:r>
                      <a:endParaRPr b="1"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DELETE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comment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200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OK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 Found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Delete chosen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comment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with commentId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819150" y="37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2"/>
                </a:solidFill>
              </a:rPr>
              <a:t>Subresources:</a:t>
            </a:r>
            <a:r>
              <a:rPr b="1" lang="en-GB" sz="3242">
                <a:solidFill>
                  <a:schemeClr val="dk2"/>
                </a:solidFill>
              </a:rPr>
              <a:t>  (2) Comment</a:t>
            </a:r>
            <a:endParaRPr/>
          </a:p>
        </p:txBody>
      </p:sp>
      <p:graphicFrame>
        <p:nvGraphicFramePr>
          <p:cNvPr id="244" name="Google Shape;244;p31"/>
          <p:cNvGraphicFramePr/>
          <p:nvPr/>
        </p:nvGraphicFramePr>
        <p:xfrm>
          <a:off x="270175" y="1201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{0F0152FC-375E-4487-81AE-071F93FB5755}</a:tableStyleId>
              </a:tblPr>
              <a:tblGrid>
                <a:gridCol w="2247875"/>
                <a:gridCol w="815775"/>
                <a:gridCol w="1144000"/>
                <a:gridCol w="1229350"/>
                <a:gridCol w="1393600"/>
                <a:gridCol w="17730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 with example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/restaurants/{restaurantId}/</a:t>
                      </a:r>
                      <a:endParaRPr b="1"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comment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POST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Data is sent in the POST body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201 </a:t>
                      </a:r>
                      <a:r>
                        <a:rPr b="1" lang="en-GB" sz="1300">
                          <a:solidFill>
                            <a:schemeClr val="dk2"/>
                          </a:solidFill>
                        </a:rPr>
                        <a:t>Created</a:t>
                      </a: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 and JSON of created comment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 sz="1300">
                          <a:solidFill>
                            <a:schemeClr val="dk2"/>
                          </a:solidFill>
                        </a:rPr>
                        <a:t>NOT FOUND </a:t>
                      </a: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and JSON containing an error message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Add new comment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to certain restaurant: e.g.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commentId:1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comment: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“Good food!”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7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/restaurants/</a:t>
                      </a:r>
                      <a:r>
                        <a:rPr b="1" lang="en-GB" sz="12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{restaurantId}/</a:t>
                      </a:r>
                      <a:endParaRPr b="1" sz="12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comment</a:t>
                      </a:r>
                      <a:endParaRPr b="1"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PUT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comment</a:t>
                      </a: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Id +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Data is sent in the POST body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200 </a:t>
                      </a:r>
                      <a:r>
                        <a:rPr b="1" lang="en-GB" sz="1300">
                          <a:solidFill>
                            <a:schemeClr val="dk2"/>
                          </a:solidFill>
                        </a:rPr>
                        <a:t>OK</a:t>
                      </a: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 and JSON of updated comment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 sz="1300">
                          <a:solidFill>
                            <a:schemeClr val="dk2"/>
                          </a:solidFill>
                        </a:rPr>
                        <a:t>Not Found </a:t>
                      </a: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or</a:t>
                      </a:r>
                      <a:r>
                        <a:rPr b="1" lang="en-GB" sz="1300">
                          <a:solidFill>
                            <a:schemeClr val="dk2"/>
                          </a:solidFill>
                        </a:rPr>
                        <a:t> BAD_REQUEST </a:t>
                      </a: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and JSON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containing an errormessage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Update chosen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comment: e.g.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“Good food!” to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“Could be better”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with commentId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01650" y="392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Data Flow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2599150" y="357425"/>
            <a:ext cx="2625300" cy="25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Restaurant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id           -&gt; int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owerId   -&gt;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name    -&gt;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address -&gt;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phone    -&gt;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postalcode -&gt;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Menu     	-&gt; List of Menus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Comment -&gt; List of Comments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Link 	       -&gt; List of Links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513250" y="3179175"/>
            <a:ext cx="2186100" cy="17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Menu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Id                -&gt;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item           -&gt;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description -&gt;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price          -&gt; double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4163875" y="3556825"/>
            <a:ext cx="2186100" cy="10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Comment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id               -&gt;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comment    -&gt; String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6370200" y="903875"/>
            <a:ext cx="1748700" cy="149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Owner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id           -&gt; int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name    -&gt;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phone    -&gt;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2875775" y="2943425"/>
            <a:ext cx="337200" cy="4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4572000" y="2943425"/>
            <a:ext cx="410100" cy="63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 rot="10800000">
            <a:off x="4760400" y="1563900"/>
            <a:ext cx="1609800" cy="44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5306375" y="903875"/>
            <a:ext cx="85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Link to owner profile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solved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Two subresources </a:t>
            </a:r>
            <a:r>
              <a:rPr lang="en-GB" sz="1500"/>
              <a:t>under one upperlevel resource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Fix: removal of @Path(“/”) from subresource -classes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53625" y="1393025"/>
            <a:ext cx="8379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87" u="sng"/>
              <a:t>Restaurant</a:t>
            </a:r>
            <a:r>
              <a:rPr lang="en-GB" sz="1587" u="sng"/>
              <a:t>: Add new, update info, delete or search restaurants</a:t>
            </a:r>
            <a:endParaRPr sz="1587" u="sng"/>
          </a:p>
          <a:p>
            <a:pPr indent="-329406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88"/>
              <a:buChar char="○"/>
            </a:pPr>
            <a:r>
              <a:rPr lang="en-GB" sz="1587"/>
              <a:t>Restaurants can be searched via postal code or id</a:t>
            </a:r>
            <a:endParaRPr sz="1587"/>
          </a:p>
          <a:p>
            <a:pPr indent="-3294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-GB" sz="1587"/>
              <a:t>Also possible to view all restaurants and their info: menu + comments +link to owner</a:t>
            </a:r>
            <a:endParaRPr sz="1587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587"/>
              <a:t>e.g. postal code=70110 → shows only restaurants with this postal code</a:t>
            </a:r>
            <a:endParaRPr sz="1587"/>
          </a:p>
          <a:p>
            <a:pPr indent="-32940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88"/>
              <a:buChar char="●"/>
            </a:pPr>
            <a:r>
              <a:rPr b="1" lang="en-GB" sz="1587"/>
              <a:t>Menu</a:t>
            </a:r>
            <a:r>
              <a:rPr lang="en-GB" sz="1587"/>
              <a:t>: </a:t>
            </a:r>
            <a:r>
              <a:rPr lang="en-GB" sz="1587" u="sng"/>
              <a:t>Add new, update info, delete or search menus</a:t>
            </a:r>
            <a:endParaRPr sz="1587" u="sng"/>
          </a:p>
          <a:p>
            <a:pPr indent="-3294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-GB" sz="1587"/>
              <a:t>Menuitems can be searched from a chosen restaurant with price</a:t>
            </a:r>
            <a:endParaRPr sz="1587"/>
          </a:p>
          <a:p>
            <a:pPr indent="-3294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-GB" sz="1587"/>
              <a:t>Also possible to get all menu items of the restaurant</a:t>
            </a:r>
            <a:endParaRPr sz="1587"/>
          </a:p>
          <a:p>
            <a:pPr indent="-3294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b="1" lang="en-GB" sz="1587"/>
              <a:t>Comment</a:t>
            </a:r>
            <a:r>
              <a:rPr lang="en-GB" sz="1587"/>
              <a:t>: </a:t>
            </a:r>
            <a:r>
              <a:rPr lang="en-GB" sz="1587" u="sng"/>
              <a:t>Add new, update info, delete or search comments</a:t>
            </a:r>
            <a:endParaRPr sz="1587" u="sng"/>
          </a:p>
          <a:p>
            <a:pPr indent="-3294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-GB" sz="1587"/>
              <a:t>Comments can be searched with comment id</a:t>
            </a:r>
            <a:endParaRPr sz="1587"/>
          </a:p>
          <a:p>
            <a:pPr indent="-3294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-GB" sz="1587"/>
              <a:t>Also possible to get all comments of a restaurant</a:t>
            </a:r>
            <a:endParaRPr sz="15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8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393025"/>
            <a:ext cx="7505700" cy="3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87" u="sng"/>
              <a:t>Owner</a:t>
            </a:r>
            <a:r>
              <a:rPr lang="en-GB" sz="1587" u="sng"/>
              <a:t>: Add new, update info, delete or search owners</a:t>
            </a:r>
            <a:endParaRPr sz="1587" u="sng"/>
          </a:p>
          <a:p>
            <a:pPr indent="-32940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88"/>
              <a:buChar char="●"/>
            </a:pPr>
            <a:r>
              <a:rPr lang="en-GB" sz="1587"/>
              <a:t>An owner can be searched with id</a:t>
            </a:r>
            <a:endParaRPr sz="1587"/>
          </a:p>
          <a:p>
            <a:pPr indent="-3294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-GB" sz="1587"/>
              <a:t>Also possible to view all owners and their info</a:t>
            </a:r>
            <a:endParaRPr sz="1587"/>
          </a:p>
          <a:p>
            <a:pPr indent="-3294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en-GB" sz="1587"/>
              <a:t>Owner’s information can be updated or deleted with id</a:t>
            </a:r>
            <a:endParaRPr sz="1587"/>
          </a:p>
          <a:p>
            <a:pPr indent="-3294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en-GB" sz="1587"/>
              <a:t>New owners can be added </a:t>
            </a:r>
            <a:endParaRPr sz="158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1524125" y="1179875"/>
            <a:ext cx="5506500" cy="20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Upper Level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773775" y="301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42">
                <a:solidFill>
                  <a:schemeClr val="dk2"/>
                </a:solidFill>
              </a:rPr>
              <a:t>Restaurant</a:t>
            </a:r>
            <a:endParaRPr/>
          </a:p>
        </p:txBody>
      </p:sp>
      <p:graphicFrame>
        <p:nvGraphicFramePr>
          <p:cNvPr id="166" name="Google Shape;166;p18"/>
          <p:cNvGraphicFramePr/>
          <p:nvPr/>
        </p:nvGraphicFramePr>
        <p:xfrm>
          <a:off x="312225" y="1080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{0F0152FC-375E-4487-81AE-071F93FB5755}</a:tableStyleId>
              </a:tblPr>
              <a:tblGrid>
                <a:gridCol w="1419925"/>
                <a:gridCol w="1419925"/>
                <a:gridCol w="1427950"/>
                <a:gridCol w="1411900"/>
                <a:gridCol w="1419925"/>
                <a:gridCol w="1419925"/>
              </a:tblGrid>
              <a:tr h="5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 with example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4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GET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postalcode,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302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Found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 containing list of restaurants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 Found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Search for a restaurant with postalcode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Or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search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restaurants by id.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2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</a:t>
                      </a:r>
                      <a:endParaRPr b="1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DELETE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restaurantId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200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OK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 Found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Delete a chosen restaurant with restaurantId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31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42">
                <a:solidFill>
                  <a:schemeClr val="dk2"/>
                </a:solidFill>
              </a:rPr>
              <a:t>Restaurant</a:t>
            </a:r>
            <a:endParaRPr/>
          </a:p>
        </p:txBody>
      </p:sp>
      <p:graphicFrame>
        <p:nvGraphicFramePr>
          <p:cNvPr id="172" name="Google Shape;172;p19"/>
          <p:cNvGraphicFramePr/>
          <p:nvPr/>
        </p:nvGraphicFramePr>
        <p:xfrm>
          <a:off x="468175" y="97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{0F0152FC-375E-4487-81AE-071F93FB5755}</a:tableStyleId>
              </a:tblPr>
              <a:tblGrid>
                <a:gridCol w="1387775"/>
                <a:gridCol w="1387775"/>
                <a:gridCol w="1387775"/>
                <a:gridCol w="1387775"/>
                <a:gridCol w="1387775"/>
                <a:gridCol w="1387775"/>
              </a:tblGrid>
              <a:tr h="57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 with example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37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POST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Data is sent in the POST body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201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Created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and JSON of created restaurant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400 </a:t>
                      </a:r>
                      <a:r>
                        <a:rPr b="1" lang="en-GB" sz="1300">
                          <a:solidFill>
                            <a:schemeClr val="dk2"/>
                          </a:solidFill>
                        </a:rPr>
                        <a:t>BAD_REQUEST</a:t>
                      </a: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 and JSON containing an error message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Add new restaurants to a list. (if name or address is not provided, failure)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4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/restaurants</a:t>
                      </a:r>
                      <a:endParaRPr b="1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PUT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restaurantId +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Data is sent in the POST body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200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OK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 of updated restaurant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 sz="1300">
                          <a:solidFill>
                            <a:schemeClr val="dk2"/>
                          </a:solidFill>
                        </a:rPr>
                        <a:t>Not Found  </a:t>
                      </a: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and JSON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2"/>
                          </a:solidFill>
                        </a:rPr>
                        <a:t>containing an error message or 400 </a:t>
                      </a:r>
                      <a:r>
                        <a:rPr b="1" lang="en-GB" sz="1300">
                          <a:solidFill>
                            <a:schemeClr val="dk2"/>
                          </a:solidFill>
                        </a:rPr>
                        <a:t>BAD_REQUEST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Update the information of a chosen restaurant with restaurantId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(if name or address is not provided, failure)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524125" y="1179875"/>
            <a:ext cx="5506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Calibri"/>
                <a:ea typeface="Calibri"/>
                <a:cs typeface="Calibri"/>
                <a:sym typeface="Calibri"/>
              </a:rPr>
              <a:t>Owner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Upper Level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782850" y="364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42">
                <a:solidFill>
                  <a:schemeClr val="dk2"/>
                </a:solidFill>
              </a:rPr>
              <a:t>Owner</a:t>
            </a:r>
            <a:endParaRPr/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471675" y="106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{0F0152FC-375E-4487-81AE-071F93FB5755}</a:tableStyleId>
              </a:tblPr>
              <a:tblGrid>
                <a:gridCol w="1366775"/>
                <a:gridCol w="1366775"/>
                <a:gridCol w="1366775"/>
                <a:gridCol w="1366775"/>
                <a:gridCol w="1366775"/>
                <a:gridCol w="1366775"/>
              </a:tblGrid>
              <a:tr h="73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 with example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4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/owners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GET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200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OK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 containing list of owners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404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 Found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Searching for added owners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/owners/{ownerId}</a:t>
                      </a:r>
                      <a:endParaRPr b="1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GET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302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 FOUND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 containing the information of the owner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400 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BAD_REQUEST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and JSON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containing an error message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Searching an owner with 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