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0BAE4F-889C-460A-8313-B2A049966A7C}">
  <a:tblStyle styleId="{FB0BAE4F-889C-460A-8313-B2A049966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9ac9d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9ac9d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9ac9d8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9ac9d8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9ac9d8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9ac9d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9ac9d8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9ac9d8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9ac9d8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9ac9d8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9ac9d8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59ac9d8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9ac9d8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9ac9d8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7a332ac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7a332ac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ing.postman.com/docs/sending-requests/authorization/#basic-auth" TargetMode="External"/><Relationship Id="rId4" Type="http://schemas.openxmlformats.org/officeDocument/2006/relationships/hyperlink" Target="https://howtodoinjava.com/jersey/jersey-rest-security/" TargetMode="External"/><Relationship Id="rId5" Type="http://schemas.openxmlformats.org/officeDocument/2006/relationships/hyperlink" Target="https://gist.github.com/lrobb/37452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440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TIES4560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76000" y="2246350"/>
            <a:ext cx="85206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Group 02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0000"/>
                </a:solidFill>
              </a:rPr>
              <a:t>Tiina Tuomisto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0000"/>
                </a:solidFill>
              </a:rPr>
              <a:t>Md Tanjimuddin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0000"/>
                </a:solidFill>
              </a:rPr>
              <a:t>Elahe Hajihashemi Varnousfaderani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general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3250"/>
            <a:ext cx="75057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Authentications used:</a:t>
            </a:r>
            <a:endParaRPr sz="18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Basic Access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Digest Access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Access to CRUD methods in resources and subresources is controlled by the roles:</a:t>
            </a:r>
            <a:endParaRPr sz="18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Admin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29000" y="445025"/>
            <a:ext cx="22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Authentication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816550" y="2571750"/>
            <a:ext cx="961500" cy="1324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DB: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profiles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660075" y="1017725"/>
            <a:ext cx="1143000" cy="31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Client</a:t>
            </a:r>
            <a:endParaRPr b="1"/>
          </a:p>
        </p:txBody>
      </p:sp>
      <p:sp>
        <p:nvSpPr>
          <p:cNvPr id="143" name="Google Shape;143;p15"/>
          <p:cNvSpPr txBox="1"/>
          <p:nvPr/>
        </p:nvSpPr>
        <p:spPr>
          <a:xfrm>
            <a:off x="816550" y="1207075"/>
            <a:ext cx="114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Registered profiles via POST (PermitAll)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603325" y="1017675"/>
            <a:ext cx="1143000" cy="31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WS API</a:t>
            </a:r>
            <a:endParaRPr b="1"/>
          </a:p>
        </p:txBody>
      </p:sp>
      <p:sp>
        <p:nvSpPr>
          <p:cNvPr id="145" name="Google Shape;145;p15"/>
          <p:cNvSpPr/>
          <p:nvPr/>
        </p:nvSpPr>
        <p:spPr>
          <a:xfrm>
            <a:off x="4475975" y="1247375"/>
            <a:ext cx="3492600" cy="132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-GB" sz="1300"/>
              <a:t>R</a:t>
            </a:r>
            <a:r>
              <a:rPr b="1" lang="en-GB" sz="1300"/>
              <a:t>equest (CURD):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Header </a:t>
            </a:r>
            <a:r>
              <a:rPr lang="en-GB" sz="1200"/>
              <a:t>(Authorization value: Basic)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Username , password (Base64 </a:t>
            </a:r>
            <a:r>
              <a:rPr lang="en-GB" sz="1200"/>
              <a:t>encoding</a:t>
            </a:r>
            <a:r>
              <a:rPr lang="en-GB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" name="Google Shape;146;p15"/>
          <p:cNvSpPr/>
          <p:nvPr/>
        </p:nvSpPr>
        <p:spPr>
          <a:xfrm>
            <a:off x="1206625" y="2223100"/>
            <a:ext cx="3174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4475975" y="2966950"/>
            <a:ext cx="3492600" cy="12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3) </a:t>
            </a:r>
            <a:r>
              <a:rPr b="1" lang="en-GB" sz="1300"/>
              <a:t>Response: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Based on the role access defined for the requested CURD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705550" y="2776450"/>
            <a:ext cx="1986600" cy="68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2) </a:t>
            </a:r>
            <a:r>
              <a:rPr b="1" lang="en-GB"/>
              <a:t>Verify the role</a:t>
            </a:r>
            <a:endParaRPr b="1"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5172175" y="445025"/>
            <a:ext cx="22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592350" y="30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Resource</a:t>
            </a:r>
            <a:endParaRPr/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725700" y="12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{FB0BAE4F-889C-460A-8313-B2A049966A7C}</a:tableStyleId>
              </a:tblPr>
              <a:tblGrid>
                <a:gridCol w="1330425"/>
                <a:gridCol w="1330425"/>
                <a:gridCol w="1330425"/>
                <a:gridCol w="1330425"/>
                <a:gridCol w="1330425"/>
                <a:gridCol w="133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/users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Profile data in body of request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 created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Found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/users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</a:t>
                      </a:r>
                      <a:r>
                        <a:rPr lang="en-GB"/>
                        <a:t>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/users/</a:t>
                      </a:r>
                      <a:r>
                        <a:rPr lang="en-GB"/>
                        <a:t>{Id}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754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Restaurant </a:t>
            </a:r>
            <a:r>
              <a:rPr lang="en-GB"/>
              <a:t>Resource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535200" y="81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{FB0BAE4F-889C-460A-8313-B2A049966A7C}</a:tableStyleId>
              </a:tblPr>
              <a:tblGrid>
                <a:gridCol w="1626825"/>
                <a:gridCol w="1064375"/>
                <a:gridCol w="1345600"/>
                <a:gridCol w="1508875"/>
                <a:gridCol w="1182325"/>
                <a:gridCol w="1345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</a:t>
                      </a:r>
                      <a:r>
                        <a:rPr lang="en-GB"/>
                        <a:t>restaurants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info in body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(RolesAllowed)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 created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postalcode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(PermitAll)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302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 Not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info  in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</a:t>
                      </a:r>
                      <a:r>
                        <a:rPr lang="en-GB"/>
                        <a:t>RolesAllowed)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(RolesAllowed)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754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 subResource</a:t>
            </a:r>
            <a:endParaRPr/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426325" y="73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{FB0BAE4F-889C-460A-8313-B2A049966A7C}</a:tableStyleId>
              </a:tblPr>
              <a:tblGrid>
                <a:gridCol w="1427250"/>
                <a:gridCol w="1263950"/>
                <a:gridCol w="1345600"/>
                <a:gridCol w="1345600"/>
                <a:gridCol w="1345600"/>
                <a:gridCol w="1345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restaurants/{Id}/comment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Comment data in body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 created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restaurants/{Id}/comment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restaurants/{Id}/comment/{id}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302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Not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restaurants/{Id}/comment/{id}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data in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restaurants/{Id}/comment/{id}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754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r>
              <a:rPr lang="en-GB"/>
              <a:t> subResource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426325" y="73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{FB0BAE4F-889C-460A-8313-B2A049966A7C}</a:tableStyleId>
              </a:tblPr>
              <a:tblGrid>
                <a:gridCol w="1472600"/>
                <a:gridCol w="1218600"/>
                <a:gridCol w="1345600"/>
                <a:gridCol w="1345600"/>
                <a:gridCol w="1345600"/>
                <a:gridCol w="1345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restaurants/{Id}/menu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r>
                        <a:rPr lang="en-GB"/>
                        <a:t>omment info in body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 created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restaurants/{Id}/menu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</a:t>
                      </a:r>
                      <a:r>
                        <a:rPr lang="en-GB"/>
                        <a:t>menu</a:t>
                      </a:r>
                      <a:r>
                        <a:rPr lang="en-GB"/>
                        <a:t>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302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</a:t>
                      </a:r>
                      <a:r>
                        <a:rPr lang="en-GB"/>
                        <a:t>menu</a:t>
                      </a:r>
                      <a:r>
                        <a:rPr lang="en-GB"/>
                        <a:t>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comment info </a:t>
                      </a:r>
                      <a:r>
                        <a:rPr lang="en-GB"/>
                        <a:t> in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restaurants/{Id}/</a:t>
                      </a:r>
                      <a:r>
                        <a:rPr lang="en-GB"/>
                        <a:t>menu</a:t>
                      </a:r>
                      <a:r>
                        <a:rPr lang="en-GB"/>
                        <a:t>/{id}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401 Unauthorized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816550" y="2571750"/>
            <a:ext cx="961500" cy="1324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DB: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profiles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7493125" y="697275"/>
            <a:ext cx="1310100" cy="3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Client</a:t>
            </a:r>
            <a:endParaRPr b="1"/>
          </a:p>
        </p:txBody>
      </p:sp>
      <p:sp>
        <p:nvSpPr>
          <p:cNvPr id="180" name="Google Shape;180;p20"/>
          <p:cNvSpPr txBox="1"/>
          <p:nvPr/>
        </p:nvSpPr>
        <p:spPr>
          <a:xfrm>
            <a:off x="816550" y="1207075"/>
            <a:ext cx="114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Registered profiles via POST (PermitAll)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519850" y="697275"/>
            <a:ext cx="1226400" cy="3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WS API</a:t>
            </a:r>
            <a:endParaRPr b="1"/>
          </a:p>
        </p:txBody>
      </p:sp>
      <p:sp>
        <p:nvSpPr>
          <p:cNvPr id="182" name="Google Shape;182;p20"/>
          <p:cNvSpPr/>
          <p:nvPr/>
        </p:nvSpPr>
        <p:spPr>
          <a:xfrm>
            <a:off x="4521325" y="1017725"/>
            <a:ext cx="3307500" cy="51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3" name="Google Shape;183;p20"/>
          <p:cNvSpPr/>
          <p:nvPr/>
        </p:nvSpPr>
        <p:spPr>
          <a:xfrm>
            <a:off x="1206625" y="2223100"/>
            <a:ext cx="3174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705550" y="2776450"/>
            <a:ext cx="1986600" cy="68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0"/>
          <p:cNvSpPr/>
          <p:nvPr/>
        </p:nvSpPr>
        <p:spPr>
          <a:xfrm>
            <a:off x="4544925" y="1580825"/>
            <a:ext cx="3307500" cy="64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(nonce, realm, 401)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363525" y="2253775"/>
            <a:ext cx="3465300" cy="124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request: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User, password, nonce, realm, opaque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p20"/>
          <p:cNvSpPr/>
          <p:nvPr/>
        </p:nvSpPr>
        <p:spPr>
          <a:xfrm>
            <a:off x="4568525" y="3532675"/>
            <a:ext cx="3307500" cy="5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Encrypted string generated by server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58650" y="14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6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https://learning.postman.com/docs/sending-requests/authorization/#basic-auth</a:t>
            </a:r>
            <a:r>
              <a:rPr lang="en-GB" sz="1600"/>
              <a:t>  (authentication)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https://howtodoinjava.com/jersey/jersey-rest-security/</a:t>
            </a:r>
            <a:r>
              <a:rPr lang="en-GB" sz="1600"/>
              <a:t>	(Basic Access auth)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u="sng">
                <a:solidFill>
                  <a:schemeClr val="hlink"/>
                </a:solidFill>
                <a:hlinkClick r:id="rId5"/>
              </a:rPr>
              <a:t>https://gist.github.com/lrobb/3745208</a:t>
            </a:r>
            <a:r>
              <a:rPr lang="en-GB" sz="1600"/>
              <a:t>  (Digest Access auth)</a:t>
            </a:r>
            <a:endParaRPr sz="1600"/>
          </a:p>
        </p:txBody>
      </p:sp>
      <p:sp>
        <p:nvSpPr>
          <p:cNvPr id="194" name="Google Shape;194;p21"/>
          <p:cNvSpPr txBox="1"/>
          <p:nvPr/>
        </p:nvSpPr>
        <p:spPr>
          <a:xfrm>
            <a:off x="707225" y="160725"/>
            <a:ext cx="80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Thank you!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