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1" r:id="rId5"/>
    <p:sldId id="262" r:id="rId6"/>
    <p:sldId id="263" r:id="rId7"/>
    <p:sldId id="271" r:id="rId8"/>
    <p:sldId id="272" r:id="rId9"/>
    <p:sldId id="275" r:id="rId10"/>
    <p:sldId id="276" r:id="rId11"/>
    <p:sldId id="274" r:id="rId12"/>
    <p:sldId id="273" r:id="rId13"/>
    <p:sldId id="267" r:id="rId14"/>
    <p:sldId id="277" r:id="rId15"/>
    <p:sldId id="269" r:id="rId16"/>
  </p:sldIdLst>
  <p:sldSz cx="12192000" cy="6858000"/>
  <p:notesSz cx="12192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72" y="87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63FC8-6241-48B2-AFF0-043D6324343F}" type="datetimeFigureOut">
              <a:rPr lang="zh-TW" altLang="en-US" smtClean="0"/>
              <a:t>2024/2/7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674E2-6A89-4F11-A0CC-E80B9165D1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1661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各個功能的概略介紹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674E2-6A89-4F11-A0CC-E80B9165D11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6413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最後這個我不確定要不要放進去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674E2-6A89-4F11-A0CC-E80B9165D116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0239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這一頁是上一頁的延伸，跟操作筆交相關的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674E2-6A89-4F11-A0CC-E80B9165D11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318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如果怎麼試帳號無法登入，大部分都是</a:t>
            </a:r>
            <a:r>
              <a:rPr lang="en-US" altLang="zh-TW" dirty="0"/>
              <a:t>Google</a:t>
            </a:r>
            <a:r>
              <a:rPr lang="zh-TW" altLang="en-US" dirty="0"/>
              <a:t>權限那邊的問題。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674E2-6A89-4F11-A0CC-E80B9165D11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585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674E2-6A89-4F11-A0CC-E80B9165D11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2173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錄音的部分 </a:t>
            </a:r>
            <a:r>
              <a:rPr lang="en-US" altLang="zh-TW" dirty="0"/>
              <a:t>:</a:t>
            </a:r>
            <a:r>
              <a:rPr lang="zh-TW" altLang="en-US" dirty="0"/>
              <a:t>  我分成標示上的四個項目，下一張會先講左邊兩個區塊。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674E2-6A89-4F11-A0CC-E80B9165D11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5102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分成標示，下一張會先講左邊兩個區塊。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674E2-6A89-4F11-A0CC-E80B9165D11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8140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錄音時無論該段是否已有配音，有重錄就一定會覆蓋先前錄好的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674E2-6A89-4F11-A0CC-E80B9165D11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9346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這部分就是字幕的新山修而已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674E2-6A89-4F11-A0CC-E80B9165D116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5984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如果怎麼試帳號無法登入，大部分都是</a:t>
            </a:r>
            <a:r>
              <a:rPr lang="en-US" altLang="zh-TW" dirty="0"/>
              <a:t>Google</a:t>
            </a:r>
            <a:r>
              <a:rPr lang="zh-TW" altLang="en-US" dirty="0"/>
              <a:t>權限那邊的問題。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674E2-6A89-4F11-A0CC-E80B9165D11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6133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455964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70" dirty="0"/>
              <a:t>‹#›</a:t>
            </a:fld>
            <a:endParaRPr spc="7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455964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70" dirty="0"/>
              <a:t>‹#›</a:t>
            </a:fld>
            <a:endParaRPr spc="7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455964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70" dirty="0"/>
              <a:t>‹#›</a:t>
            </a:fld>
            <a:endParaRPr spc="7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8762998" y="6857999"/>
                </a:moveTo>
                <a:lnTo>
                  <a:pt x="6095999" y="6857999"/>
                </a:lnTo>
                <a:lnTo>
                  <a:pt x="6095999" y="3428999"/>
                </a:lnTo>
                <a:lnTo>
                  <a:pt x="0" y="3428999"/>
                </a:lnTo>
                <a:lnTo>
                  <a:pt x="3428999" y="0"/>
                </a:lnTo>
                <a:lnTo>
                  <a:pt x="12191999" y="0"/>
                </a:lnTo>
                <a:lnTo>
                  <a:pt x="12191999" y="3428999"/>
                </a:lnTo>
                <a:lnTo>
                  <a:pt x="8762998" y="6857999"/>
                </a:lnTo>
                <a:close/>
              </a:path>
            </a:pathLst>
          </a:custGeom>
          <a:solidFill>
            <a:srgbClr val="DBEFFA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999" y="2419349"/>
            <a:ext cx="4571999" cy="20097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455964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70" dirty="0"/>
              <a:t>‹#›</a:t>
            </a:fld>
            <a:endParaRPr spc="7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455964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70" dirty="0"/>
              <a:t>‹#›</a:t>
            </a:fld>
            <a:endParaRPr spc="7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8762998" y="6857999"/>
                </a:moveTo>
                <a:lnTo>
                  <a:pt x="6095999" y="6857999"/>
                </a:lnTo>
                <a:lnTo>
                  <a:pt x="6095999" y="3428999"/>
                </a:lnTo>
                <a:lnTo>
                  <a:pt x="0" y="3428999"/>
                </a:lnTo>
                <a:lnTo>
                  <a:pt x="3428999" y="0"/>
                </a:lnTo>
                <a:lnTo>
                  <a:pt x="12191999" y="0"/>
                </a:lnTo>
                <a:lnTo>
                  <a:pt x="12191999" y="3428999"/>
                </a:lnTo>
                <a:lnTo>
                  <a:pt x="8762998" y="6857999"/>
                </a:lnTo>
                <a:close/>
              </a:path>
            </a:pathLst>
          </a:custGeom>
          <a:solidFill>
            <a:srgbClr val="DBEFFA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68203" y="2968624"/>
            <a:ext cx="10455592" cy="882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6124" y="2159000"/>
            <a:ext cx="10559751" cy="394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51467" y="6353466"/>
            <a:ext cx="231140" cy="345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rgbClr val="455964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70" dirty="0"/>
              <a:t>‹#›</a:t>
            </a:fld>
            <a:endParaRPr spc="7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096635">
              <a:lnSpc>
                <a:spcPct val="100000"/>
              </a:lnSpc>
              <a:spcBef>
                <a:spcPts val="125"/>
              </a:spcBef>
            </a:pPr>
            <a:r>
              <a:rPr spc="114" dirty="0"/>
              <a:t>真平台語教</a:t>
            </a:r>
            <a:r>
              <a:rPr spc="25" dirty="0"/>
              <a:t>學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70" dirty="0"/>
              <a:t>1</a:t>
            </a:fld>
            <a:endParaRPr spc="7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70" dirty="0"/>
              <a:t>10</a:t>
            </a:fld>
            <a:endParaRPr spc="70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05B4C9AB-C0C6-063B-B4F7-F1553A104058}"/>
              </a:ext>
            </a:extLst>
          </p:cNvPr>
          <p:cNvSpPr txBox="1">
            <a:spLocks/>
          </p:cNvSpPr>
          <p:nvPr/>
        </p:nvSpPr>
        <p:spPr>
          <a:xfrm>
            <a:off x="2142122" y="311252"/>
            <a:ext cx="7162800" cy="589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600" b="1" i="0">
                <a:solidFill>
                  <a:schemeClr val="tx1"/>
                </a:solidFill>
                <a:latin typeface="Microsoft JhengHei"/>
                <a:ea typeface="+mj-ea"/>
                <a:cs typeface="Microsoft JhengHei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zh-TW" altLang="en-US" sz="3750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專案影片錄音功能</a:t>
            </a:r>
          </a:p>
        </p:txBody>
      </p:sp>
      <p:pic>
        <p:nvPicPr>
          <p:cNvPr id="24" name="圖片 23" descr="一張含有 文字, 標誌, 符號, 圖形 的圖片&#10;&#10;自動產生的描述">
            <a:extLst>
              <a:ext uri="{FF2B5EF4-FFF2-40B4-BE49-F238E27FC236}">
                <a16:creationId xmlns:a16="http://schemas.microsoft.com/office/drawing/2014/main" id="{D660418E-6AB0-AB35-048E-2DBB4F0018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5431546"/>
            <a:ext cx="923925" cy="885825"/>
          </a:xfrm>
          <a:prstGeom prst="rect">
            <a:avLst/>
          </a:prstGeom>
        </p:spPr>
      </p:pic>
      <p:pic>
        <p:nvPicPr>
          <p:cNvPr id="26" name="圖片 25" descr="一張含有 標誌, 符號, 字型, 圖形 的圖片&#10;&#10;自動產生的描述">
            <a:extLst>
              <a:ext uri="{FF2B5EF4-FFF2-40B4-BE49-F238E27FC236}">
                <a16:creationId xmlns:a16="http://schemas.microsoft.com/office/drawing/2014/main" id="{216B443A-021A-8D4A-85B1-F838F688D7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5348288"/>
            <a:ext cx="989170" cy="885824"/>
          </a:xfrm>
          <a:prstGeom prst="rect">
            <a:avLst/>
          </a:prstGeom>
        </p:spPr>
      </p:pic>
      <p:pic>
        <p:nvPicPr>
          <p:cNvPr id="28" name="圖片 27" descr="一張含有 文字, 螢幕擷取畫面, 網站, 網頁 的圖片&#10;&#10;自動產生的描述">
            <a:extLst>
              <a:ext uri="{FF2B5EF4-FFF2-40B4-BE49-F238E27FC236}">
                <a16:creationId xmlns:a16="http://schemas.microsoft.com/office/drawing/2014/main" id="{59DF42D2-03D7-989F-56F0-CB6D430269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9" y="1066800"/>
            <a:ext cx="10222557" cy="3886200"/>
          </a:xfrm>
          <a:prstGeom prst="rect">
            <a:avLst/>
          </a:prstGeom>
        </p:spPr>
      </p:pic>
      <p:sp>
        <p:nvSpPr>
          <p:cNvPr id="21" name="object 6">
            <a:extLst>
              <a:ext uri="{FF2B5EF4-FFF2-40B4-BE49-F238E27FC236}">
                <a16:creationId xmlns:a16="http://schemas.microsoft.com/office/drawing/2014/main" id="{F639A3A4-362C-0AEF-2732-D6EC046F7158}"/>
              </a:ext>
            </a:extLst>
          </p:cNvPr>
          <p:cNvSpPr txBox="1"/>
          <p:nvPr/>
        </p:nvSpPr>
        <p:spPr>
          <a:xfrm>
            <a:off x="1143000" y="1207450"/>
            <a:ext cx="3333751" cy="4278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999"/>
              </a:lnSpc>
              <a:spcBef>
                <a:spcPts val="95"/>
              </a:spcBef>
            </a:pPr>
            <a:r>
              <a:rPr lang="zh-TW" altLang="en-US" sz="2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錄音、配音區塊</a:t>
            </a:r>
          </a:p>
        </p:txBody>
      </p:sp>
      <p:sp>
        <p:nvSpPr>
          <p:cNvPr id="29" name="object 6">
            <a:extLst>
              <a:ext uri="{FF2B5EF4-FFF2-40B4-BE49-F238E27FC236}">
                <a16:creationId xmlns:a16="http://schemas.microsoft.com/office/drawing/2014/main" id="{C0126886-D23B-7DF9-B7B7-8C5252383A32}"/>
              </a:ext>
            </a:extLst>
          </p:cNvPr>
          <p:cNvSpPr txBox="1"/>
          <p:nvPr/>
        </p:nvSpPr>
        <p:spPr>
          <a:xfrm>
            <a:off x="2514601" y="5348288"/>
            <a:ext cx="3200400" cy="10274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999"/>
              </a:lnSpc>
              <a:spcBef>
                <a:spcPts val="95"/>
              </a:spcBef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播放剛錄好的配音，如果原本有錄好的配音，就播放原本的配音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</p:txBody>
      </p:sp>
      <p:sp>
        <p:nvSpPr>
          <p:cNvPr id="30" name="object 6">
            <a:extLst>
              <a:ext uri="{FF2B5EF4-FFF2-40B4-BE49-F238E27FC236}">
                <a16:creationId xmlns:a16="http://schemas.microsoft.com/office/drawing/2014/main" id="{960A0FF8-8A44-1594-41A8-4ACDB1345D06}"/>
              </a:ext>
            </a:extLst>
          </p:cNvPr>
          <p:cNvSpPr txBox="1"/>
          <p:nvPr/>
        </p:nvSpPr>
        <p:spPr>
          <a:xfrm>
            <a:off x="7891462" y="5491406"/>
            <a:ext cx="3571876" cy="10274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999"/>
              </a:lnSpc>
              <a:spcBef>
                <a:spcPts val="95"/>
              </a:spcBef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按下「錄音」進行錄音，配音時間會參考該段台詞的時間長度</a:t>
            </a:r>
          </a:p>
        </p:txBody>
      </p:sp>
    </p:spTree>
    <p:extLst>
      <p:ext uri="{BB962C8B-B14F-4D97-AF65-F5344CB8AC3E}">
        <p14:creationId xmlns:p14="http://schemas.microsoft.com/office/powerpoint/2010/main" val="703681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70" dirty="0"/>
              <a:t>11</a:t>
            </a:fld>
            <a:endParaRPr spc="70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05B4C9AB-C0C6-063B-B4F7-F1553A104058}"/>
              </a:ext>
            </a:extLst>
          </p:cNvPr>
          <p:cNvSpPr txBox="1">
            <a:spLocks/>
          </p:cNvSpPr>
          <p:nvPr/>
        </p:nvSpPr>
        <p:spPr>
          <a:xfrm>
            <a:off x="4133374" y="599925"/>
            <a:ext cx="3925252" cy="589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600" b="1" i="0">
                <a:solidFill>
                  <a:schemeClr val="tx1"/>
                </a:solidFill>
                <a:latin typeface="Microsoft JhengHei"/>
                <a:ea typeface="+mj-ea"/>
                <a:cs typeface="Microsoft JhengHe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3750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專案影片錄音功能</a:t>
            </a:r>
          </a:p>
        </p:txBody>
      </p:sp>
      <p:pic>
        <p:nvPicPr>
          <p:cNvPr id="3" name="圖片 2" descr="一張含有 文字, 字型, 行, 數字 的圖片&#10;&#10;自動產生的描述">
            <a:extLst>
              <a:ext uri="{FF2B5EF4-FFF2-40B4-BE49-F238E27FC236}">
                <a16:creationId xmlns:a16="http://schemas.microsoft.com/office/drawing/2014/main" id="{7131A50F-7499-84AE-6834-6D79DB7771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78" y="2477718"/>
            <a:ext cx="11440829" cy="3505200"/>
          </a:xfrm>
          <a:prstGeom prst="rect">
            <a:avLst/>
          </a:prstGeom>
        </p:spPr>
      </p:pic>
      <p:sp>
        <p:nvSpPr>
          <p:cNvPr id="29" name="object 6">
            <a:extLst>
              <a:ext uri="{FF2B5EF4-FFF2-40B4-BE49-F238E27FC236}">
                <a16:creationId xmlns:a16="http://schemas.microsoft.com/office/drawing/2014/main" id="{C0126886-D23B-7DF9-B7B7-8C5252383A32}"/>
              </a:ext>
            </a:extLst>
          </p:cNvPr>
          <p:cNvSpPr txBox="1"/>
          <p:nvPr/>
        </p:nvSpPr>
        <p:spPr>
          <a:xfrm>
            <a:off x="1828800" y="1405246"/>
            <a:ext cx="3200400" cy="33188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999"/>
              </a:lnSpc>
              <a:spcBef>
                <a:spcPts val="95"/>
              </a:spcBef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字幕、台詞區塊說明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4987670F-513F-8148-17CF-207F994D4DEB}"/>
              </a:ext>
            </a:extLst>
          </p:cNvPr>
          <p:cNvSpPr txBox="1"/>
          <p:nvPr/>
        </p:nvSpPr>
        <p:spPr>
          <a:xfrm>
            <a:off x="5935579" y="1459782"/>
            <a:ext cx="3200400" cy="10274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999"/>
              </a:lnSpc>
              <a:spcBef>
                <a:spcPts val="95"/>
              </a:spcBef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如下圖所標示，可以點擊右方的</a:t>
            </a:r>
            <a:r>
              <a: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儲存字幕修改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來儲存玉更新的字幕。</a:t>
            </a:r>
            <a:endParaRPr lang="en-US" altLang="zh-TW" sz="2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0D3A2EC-25DF-617B-0653-3B96E6A985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1691110"/>
            <a:ext cx="94297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814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6934200" y="2590800"/>
            <a:ext cx="4265419" cy="363112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lnSpc>
                <a:spcPct val="112999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zh-TW" alt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預覽 </a:t>
            </a:r>
            <a:r>
              <a:rPr lang="en-US" altLang="zh-TW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: </a:t>
            </a:r>
            <a:r>
              <a:rPr lang="zh-TW" alt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如左圖，可以點擊預覽就會跳轉至影片預覽頁面。</a:t>
            </a:r>
            <a:endParaRPr lang="en-US" altLang="zh-TW" sz="26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L="469900" marR="5080" indent="-457200">
              <a:lnSpc>
                <a:spcPct val="112999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zh-TW" alt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返回 </a:t>
            </a:r>
            <a:r>
              <a:rPr lang="en-US" altLang="zh-TW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:</a:t>
            </a:r>
            <a:r>
              <a:rPr lang="zh-TW" alt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如左圖，可以點擊返回就會跳轉至專案列表頁面。</a:t>
            </a:r>
            <a:endParaRPr lang="en-US" altLang="zh-TW" sz="26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L="12700" marR="5080">
              <a:lnSpc>
                <a:spcPct val="112999"/>
              </a:lnSpc>
              <a:spcBef>
                <a:spcPts val="95"/>
              </a:spcBef>
            </a:pPr>
            <a:endParaRPr lang="en-US" altLang="zh-TW" sz="26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L="469900" marR="5080" indent="-457200">
              <a:lnSpc>
                <a:spcPct val="112999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zh-TW" altLang="en-US" sz="26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70" dirty="0"/>
              <a:t>12</a:t>
            </a:fld>
            <a:endParaRPr spc="70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05B4C9AB-C0C6-063B-B4F7-F1553A104058}"/>
              </a:ext>
            </a:extLst>
          </p:cNvPr>
          <p:cNvSpPr txBox="1">
            <a:spLocks/>
          </p:cNvSpPr>
          <p:nvPr/>
        </p:nvSpPr>
        <p:spPr>
          <a:xfrm>
            <a:off x="3962400" y="457200"/>
            <a:ext cx="3925252" cy="589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600" b="1" i="0">
                <a:solidFill>
                  <a:schemeClr val="tx1"/>
                </a:solidFill>
                <a:latin typeface="Microsoft JhengHei"/>
                <a:ea typeface="+mj-ea"/>
                <a:cs typeface="Microsoft JhengHe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3750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專案影片錄音功能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D1D0D4C-DFC2-887C-2860-B610524F7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95400"/>
            <a:ext cx="5334000" cy="4143075"/>
          </a:xfrm>
          <a:prstGeom prst="rect">
            <a:avLst/>
          </a:prstGeom>
        </p:spPr>
      </p:pic>
      <p:sp>
        <p:nvSpPr>
          <p:cNvPr id="12" name="object 6">
            <a:extLst>
              <a:ext uri="{FF2B5EF4-FFF2-40B4-BE49-F238E27FC236}">
                <a16:creationId xmlns:a16="http://schemas.microsoft.com/office/drawing/2014/main" id="{D96C5C00-C399-E08D-DAB7-BF0DC00275CD}"/>
              </a:ext>
            </a:extLst>
          </p:cNvPr>
          <p:cNvSpPr txBox="1"/>
          <p:nvPr/>
        </p:nvSpPr>
        <p:spPr>
          <a:xfrm>
            <a:off x="6629400" y="1487066"/>
            <a:ext cx="3200400" cy="33188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999"/>
              </a:lnSpc>
              <a:spcBef>
                <a:spcPts val="95"/>
              </a:spcBef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返回、預覽區塊說明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410658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70" dirty="0"/>
              <a:t>13</a:t>
            </a:fld>
            <a:endParaRPr spc="70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05B4C9AB-C0C6-063B-B4F7-F1553A104058}"/>
              </a:ext>
            </a:extLst>
          </p:cNvPr>
          <p:cNvSpPr txBox="1">
            <a:spLocks/>
          </p:cNvSpPr>
          <p:nvPr/>
        </p:nvSpPr>
        <p:spPr>
          <a:xfrm>
            <a:off x="3657600" y="391170"/>
            <a:ext cx="4474376" cy="589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600" b="1" i="0">
                <a:solidFill>
                  <a:schemeClr val="tx1"/>
                </a:solidFill>
                <a:latin typeface="Microsoft JhengHei"/>
                <a:ea typeface="+mj-ea"/>
                <a:cs typeface="Microsoft JhengHe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3750" kern="0" spc="9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配音成果預覽頁面</a:t>
            </a:r>
            <a:endParaRPr lang="zh-TW" altLang="en-US" sz="3750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 descr="一張含有 文字, 螢幕擷取畫面 的圖片&#10;&#10;自動產生的描述">
            <a:extLst>
              <a:ext uri="{FF2B5EF4-FFF2-40B4-BE49-F238E27FC236}">
                <a16:creationId xmlns:a16="http://schemas.microsoft.com/office/drawing/2014/main" id="{00916F40-7D0E-D4A3-6862-2E087D23D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70" y="1284097"/>
            <a:ext cx="10132060" cy="539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128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70" dirty="0"/>
              <a:t>14</a:t>
            </a:fld>
            <a:endParaRPr spc="70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05B4C9AB-C0C6-063B-B4F7-F1553A104058}"/>
              </a:ext>
            </a:extLst>
          </p:cNvPr>
          <p:cNvSpPr txBox="1">
            <a:spLocks/>
          </p:cNvSpPr>
          <p:nvPr/>
        </p:nvSpPr>
        <p:spPr>
          <a:xfrm>
            <a:off x="4380548" y="802363"/>
            <a:ext cx="3430904" cy="589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600" b="1" i="0">
                <a:solidFill>
                  <a:schemeClr val="tx1"/>
                </a:solidFill>
                <a:latin typeface="Microsoft JhengHei"/>
                <a:ea typeface="+mj-ea"/>
                <a:cs typeface="Microsoft JhengHe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3750" kern="0" spc="9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使⽤者登出功</a:t>
            </a:r>
            <a:r>
              <a:rPr lang="zh-TW" altLang="en-US" sz="3750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</a:t>
            </a: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0C748A23-0EDC-BB68-E402-08CF1D84D1F1}"/>
              </a:ext>
            </a:extLst>
          </p:cNvPr>
          <p:cNvSpPr txBox="1"/>
          <p:nvPr/>
        </p:nvSpPr>
        <p:spPr>
          <a:xfrm>
            <a:off x="2208929" y="1632826"/>
            <a:ext cx="7774142" cy="4303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lnSpc>
                <a:spcPct val="112999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zh-TW" altLang="en-US" sz="2600" b="1" spc="114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/>
              </a:rPr>
              <a:t>點擊右上方的登出鈕，即可登出系統。</a:t>
            </a:r>
            <a:endParaRPr lang="en-US" altLang="zh-TW" sz="26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B9DD32B-0436-428A-3745-D2B39F1CB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303758"/>
            <a:ext cx="92202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793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838200" y="1567664"/>
            <a:ext cx="4708675" cy="133459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12999"/>
              </a:lnSpc>
              <a:spcBef>
                <a:spcPts val="95"/>
              </a:spcBef>
            </a:pPr>
            <a:r>
              <a:rPr lang="en-US" altLang="zh-TW" sz="2600" b="1" spc="114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/>
                <a:cs typeface="Microsoft JhengHei"/>
              </a:rPr>
              <a:t>1.</a:t>
            </a:r>
            <a:r>
              <a:rPr lang="zh-TW" altLang="en-US" sz="2600" b="1" spc="114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/>
                <a:cs typeface="Microsoft JhengHei"/>
              </a:rPr>
              <a:t> 測試、配音時，如果使用</a:t>
            </a:r>
            <a:r>
              <a:rPr lang="en-US" altLang="zh-TW" sz="2600" b="1" spc="114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/>
                <a:cs typeface="Microsoft JhengHei"/>
              </a:rPr>
              <a:t>iphone</a:t>
            </a:r>
            <a:r>
              <a:rPr lang="zh-TW" altLang="en-US" sz="2600" b="1" spc="114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/>
                <a:cs typeface="Microsoft JhengHei"/>
              </a:rPr>
              <a:t>手機時，配音香功能的音量會無法調整如下圖紅框</a:t>
            </a:r>
            <a:endParaRPr sz="2600" b="1" spc="114" dirty="0">
              <a:solidFill>
                <a:schemeClr val="tx1">
                  <a:lumMod val="65000"/>
                  <a:lumOff val="35000"/>
                </a:schemeClr>
              </a:solidFill>
              <a:latin typeface="Microsoft JhengHe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70" dirty="0"/>
              <a:t>15</a:t>
            </a:fld>
            <a:endParaRPr spc="70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05B4C9AB-C0C6-063B-B4F7-F1553A104058}"/>
              </a:ext>
            </a:extLst>
          </p:cNvPr>
          <p:cNvSpPr txBox="1">
            <a:spLocks/>
          </p:cNvSpPr>
          <p:nvPr/>
        </p:nvSpPr>
        <p:spPr>
          <a:xfrm>
            <a:off x="4572000" y="304800"/>
            <a:ext cx="3430904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600" b="1" i="0">
                <a:solidFill>
                  <a:schemeClr val="tx1"/>
                </a:solidFill>
                <a:latin typeface="Microsoft JhengHei"/>
                <a:ea typeface="+mj-ea"/>
                <a:cs typeface="Microsoft JhengHe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3750" kern="0" spc="9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注意事項</a:t>
            </a:r>
            <a:endParaRPr lang="zh-TW" altLang="en-US" sz="3750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82269D2-A17C-0A5E-7DBA-F4E60E85A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54" y="3568225"/>
            <a:ext cx="4572000" cy="278524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C8EBAD7-4827-FE2C-D1D5-1E7BC55CF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0" y="3847005"/>
            <a:ext cx="4257675" cy="2581275"/>
          </a:xfrm>
          <a:prstGeom prst="rect">
            <a:avLst/>
          </a:prstGeom>
        </p:spPr>
      </p:pic>
      <p:sp>
        <p:nvSpPr>
          <p:cNvPr id="12" name="object 6">
            <a:extLst>
              <a:ext uri="{FF2B5EF4-FFF2-40B4-BE49-F238E27FC236}">
                <a16:creationId xmlns:a16="http://schemas.microsoft.com/office/drawing/2014/main" id="{565470DE-BB29-9212-4792-C0F376DC0530}"/>
              </a:ext>
            </a:extLst>
          </p:cNvPr>
          <p:cNvSpPr txBox="1"/>
          <p:nvPr/>
        </p:nvSpPr>
        <p:spPr>
          <a:xfrm>
            <a:off x="7042792" y="1480998"/>
            <a:ext cx="4708675" cy="17867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12999"/>
              </a:lnSpc>
              <a:spcBef>
                <a:spcPts val="95"/>
              </a:spcBef>
            </a:pPr>
            <a:r>
              <a:rPr lang="en-US" altLang="zh-TW" sz="2600" b="1" spc="114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/>
                <a:cs typeface="Microsoft JhengHei"/>
              </a:rPr>
              <a:t>2.</a:t>
            </a:r>
            <a:r>
              <a:rPr lang="zh-TW" altLang="en-US" sz="2600" b="1" spc="114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/>
                <a:cs typeface="Microsoft JhengHei"/>
              </a:rPr>
              <a:t> 進行錄音時，請按照下圖紅框同意存取麥克風後，按</a:t>
            </a:r>
            <a:r>
              <a:rPr lang="en-US" altLang="zh-TW" sz="2600" b="1" spc="114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/>
                <a:cs typeface="Microsoft JhengHei"/>
              </a:rPr>
              <a:t>F5</a:t>
            </a:r>
            <a:r>
              <a:rPr lang="zh-TW" altLang="en-US" sz="2600" b="1" spc="114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/>
                <a:cs typeface="Microsoft JhengHei"/>
              </a:rPr>
              <a:t>重新整理再進行錄音。否則錄音會無聲</a:t>
            </a:r>
            <a:endParaRPr sz="2600" b="1" spc="114" dirty="0">
              <a:solidFill>
                <a:schemeClr val="tx1">
                  <a:lumMod val="65000"/>
                  <a:lumOff val="35000"/>
                </a:schemeClr>
              </a:solidFill>
              <a:latin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3058928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18831" y="1149350"/>
            <a:ext cx="2942590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50" spc="90" dirty="0"/>
              <a:t>系統功能介</a:t>
            </a:r>
            <a:r>
              <a:rPr sz="3750" dirty="0"/>
              <a:t>紹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70" dirty="0"/>
              <a:t>2</a:t>
            </a:fld>
            <a:endParaRPr spc="70" dirty="0"/>
          </a:p>
        </p:txBody>
      </p:sp>
      <p:sp>
        <p:nvSpPr>
          <p:cNvPr id="3" name="object 3"/>
          <p:cNvSpPr txBox="1"/>
          <p:nvPr/>
        </p:nvSpPr>
        <p:spPr>
          <a:xfrm>
            <a:off x="685006" y="1997075"/>
            <a:ext cx="10758170" cy="34544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72110" indent="-360045">
              <a:lnSpc>
                <a:spcPct val="100000"/>
              </a:lnSpc>
              <a:spcBef>
                <a:spcPts val="125"/>
              </a:spcBef>
              <a:buFont typeface="Tahoma"/>
              <a:buAutoNum type="arabicPeriod"/>
              <a:tabLst>
                <a:tab pos="372745" algn="l"/>
              </a:tabLst>
            </a:pPr>
            <a:r>
              <a:rPr sz="2600" spc="114" dirty="0">
                <a:solidFill>
                  <a:srgbClr val="455964"/>
                </a:solidFill>
                <a:latin typeface="Microsoft JhengHei"/>
                <a:cs typeface="Microsoft JhengHei"/>
              </a:rPr>
              <a:t>使⽤者登入功</a:t>
            </a:r>
            <a:r>
              <a:rPr sz="2600" spc="25" dirty="0">
                <a:solidFill>
                  <a:srgbClr val="455964"/>
                </a:solidFill>
                <a:latin typeface="Microsoft JhengHei"/>
                <a:cs typeface="Microsoft JhengHei"/>
              </a:rPr>
              <a:t>能</a:t>
            </a:r>
            <a:r>
              <a:rPr sz="2600" spc="60" dirty="0">
                <a:solidFill>
                  <a:srgbClr val="455964"/>
                </a:solidFill>
                <a:latin typeface="Microsoft JhengHei"/>
                <a:cs typeface="Microsoft JhengHei"/>
              </a:rPr>
              <a:t> </a:t>
            </a:r>
            <a:r>
              <a:rPr sz="2600" spc="-260" dirty="0">
                <a:solidFill>
                  <a:srgbClr val="455964"/>
                </a:solidFill>
                <a:latin typeface="Tahoma"/>
                <a:cs typeface="Tahoma"/>
              </a:rPr>
              <a:t>:</a:t>
            </a:r>
            <a:r>
              <a:rPr sz="2600" spc="-9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spc="114" dirty="0">
                <a:solidFill>
                  <a:srgbClr val="455964"/>
                </a:solidFill>
                <a:latin typeface="Microsoft JhengHei"/>
                <a:cs typeface="Microsoft JhengHei"/>
              </a:rPr>
              <a:t>使⽤</a:t>
            </a:r>
            <a:r>
              <a:rPr sz="2600" spc="305" dirty="0">
                <a:solidFill>
                  <a:srgbClr val="455964"/>
                </a:solidFill>
                <a:latin typeface="Tahoma"/>
                <a:cs typeface="Tahoma"/>
              </a:rPr>
              <a:t>G</a:t>
            </a:r>
            <a:r>
              <a:rPr sz="2600" spc="100" dirty="0">
                <a:solidFill>
                  <a:srgbClr val="455964"/>
                </a:solidFill>
                <a:latin typeface="Tahoma"/>
                <a:cs typeface="Tahoma"/>
              </a:rPr>
              <a:t>oo</a:t>
            </a:r>
            <a:r>
              <a:rPr sz="2600" dirty="0">
                <a:solidFill>
                  <a:srgbClr val="455964"/>
                </a:solidFill>
                <a:latin typeface="Tahoma"/>
                <a:cs typeface="Tahoma"/>
              </a:rPr>
              <a:t>g</a:t>
            </a:r>
            <a:r>
              <a:rPr sz="2600" spc="170" dirty="0">
                <a:solidFill>
                  <a:srgbClr val="455964"/>
                </a:solidFill>
                <a:latin typeface="Tahoma"/>
                <a:cs typeface="Tahoma"/>
              </a:rPr>
              <a:t>l</a:t>
            </a:r>
            <a:r>
              <a:rPr sz="2600" spc="70" dirty="0">
                <a:solidFill>
                  <a:srgbClr val="455964"/>
                </a:solidFill>
                <a:latin typeface="Tahoma"/>
                <a:cs typeface="Tahoma"/>
              </a:rPr>
              <a:t>e</a:t>
            </a:r>
            <a:r>
              <a:rPr sz="2600" spc="114" dirty="0">
                <a:solidFill>
                  <a:srgbClr val="455964"/>
                </a:solidFill>
                <a:latin typeface="Microsoft JhengHei"/>
                <a:cs typeface="Microsoft JhengHei"/>
              </a:rPr>
              <a:t>帳號來作為登入</a:t>
            </a:r>
            <a:r>
              <a:rPr sz="2600" spc="210" dirty="0">
                <a:solidFill>
                  <a:srgbClr val="455964"/>
                </a:solidFill>
                <a:latin typeface="Tahoma"/>
                <a:cs typeface="Tahoma"/>
              </a:rPr>
              <a:t>&amp;</a:t>
            </a:r>
            <a:r>
              <a:rPr sz="2600" spc="114" dirty="0">
                <a:solidFill>
                  <a:srgbClr val="455964"/>
                </a:solidFill>
                <a:latin typeface="Microsoft JhengHei"/>
                <a:cs typeface="Microsoft JhengHei"/>
              </a:rPr>
              <a:t>登出的驗</a:t>
            </a:r>
            <a:r>
              <a:rPr sz="2600" spc="25" dirty="0">
                <a:solidFill>
                  <a:srgbClr val="455964"/>
                </a:solidFill>
                <a:latin typeface="Microsoft JhengHei"/>
                <a:cs typeface="Microsoft JhengHei"/>
              </a:rPr>
              <a:t>證</a:t>
            </a:r>
            <a:r>
              <a:rPr sz="2600" spc="60" dirty="0">
                <a:solidFill>
                  <a:srgbClr val="455964"/>
                </a:solidFill>
                <a:latin typeface="Microsoft JhengHei"/>
                <a:cs typeface="Microsoft JhengHei"/>
              </a:rPr>
              <a:t> </a:t>
            </a:r>
            <a:r>
              <a:rPr sz="2600" spc="25" dirty="0">
                <a:solidFill>
                  <a:srgbClr val="455964"/>
                </a:solidFill>
                <a:latin typeface="Microsoft JhengHei"/>
                <a:cs typeface="Microsoft JhengHei"/>
              </a:rPr>
              <a:t>。</a:t>
            </a:r>
            <a:endParaRPr sz="2600" dirty="0">
              <a:latin typeface="Microsoft JhengHei"/>
              <a:cs typeface="Microsoft JhengHei"/>
            </a:endParaRPr>
          </a:p>
          <a:p>
            <a:pPr marL="372110" indent="-360045">
              <a:lnSpc>
                <a:spcPct val="100000"/>
              </a:lnSpc>
              <a:spcBef>
                <a:spcPts val="1980"/>
              </a:spcBef>
              <a:buFont typeface="Tahoma"/>
              <a:buAutoNum type="arabicPeriod"/>
              <a:tabLst>
                <a:tab pos="372745" algn="l"/>
              </a:tabLst>
            </a:pPr>
            <a:r>
              <a:rPr sz="2600" spc="114" dirty="0">
                <a:solidFill>
                  <a:srgbClr val="455964"/>
                </a:solidFill>
                <a:latin typeface="Microsoft JhengHei"/>
                <a:cs typeface="Microsoft JhengHei"/>
              </a:rPr>
              <a:t>專案影片列表功</a:t>
            </a:r>
            <a:r>
              <a:rPr sz="2600" spc="25" dirty="0">
                <a:solidFill>
                  <a:srgbClr val="455964"/>
                </a:solidFill>
                <a:latin typeface="Microsoft JhengHei"/>
                <a:cs typeface="Microsoft JhengHei"/>
              </a:rPr>
              <a:t>能</a:t>
            </a:r>
            <a:r>
              <a:rPr sz="2600" spc="60" dirty="0">
                <a:solidFill>
                  <a:srgbClr val="455964"/>
                </a:solidFill>
                <a:latin typeface="Microsoft JhengHei"/>
                <a:cs typeface="Microsoft JhengHei"/>
              </a:rPr>
              <a:t> </a:t>
            </a:r>
            <a:r>
              <a:rPr sz="2600" spc="-260" dirty="0">
                <a:solidFill>
                  <a:srgbClr val="455964"/>
                </a:solidFill>
                <a:latin typeface="Tahoma"/>
                <a:cs typeface="Tahoma"/>
              </a:rPr>
              <a:t>:</a:t>
            </a:r>
            <a:r>
              <a:rPr sz="2600" spc="-9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spc="114" dirty="0">
                <a:solidFill>
                  <a:srgbClr val="455964"/>
                </a:solidFill>
                <a:latin typeface="Microsoft JhengHei"/>
                <a:cs typeface="Microsoft JhengHei"/>
              </a:rPr>
              <a:t>專案資料的列表⾴</a:t>
            </a:r>
            <a:r>
              <a:rPr sz="2600" spc="25" dirty="0">
                <a:solidFill>
                  <a:srgbClr val="455964"/>
                </a:solidFill>
                <a:latin typeface="Microsoft JhengHei"/>
                <a:cs typeface="Microsoft JhengHei"/>
              </a:rPr>
              <a:t>⾯</a:t>
            </a:r>
            <a:endParaRPr sz="2600" dirty="0">
              <a:latin typeface="Microsoft JhengHei"/>
              <a:cs typeface="Microsoft JhengHei"/>
            </a:endParaRPr>
          </a:p>
          <a:p>
            <a:pPr marL="372110" marR="5080" indent="-360045">
              <a:lnSpc>
                <a:spcPct val="112999"/>
              </a:lnSpc>
              <a:spcBef>
                <a:spcPts val="1575"/>
              </a:spcBef>
              <a:buFont typeface="Tahoma"/>
              <a:buAutoNum type="arabicPeriod"/>
              <a:tabLst>
                <a:tab pos="372745" algn="l"/>
              </a:tabLst>
            </a:pPr>
            <a:r>
              <a:rPr sz="2600" spc="114" dirty="0">
                <a:solidFill>
                  <a:srgbClr val="455964"/>
                </a:solidFill>
                <a:latin typeface="Microsoft JhengHei"/>
                <a:cs typeface="Microsoft JhengHei"/>
              </a:rPr>
              <a:t>專案資料維護功</a:t>
            </a:r>
            <a:r>
              <a:rPr sz="2600" spc="25" dirty="0">
                <a:solidFill>
                  <a:srgbClr val="455964"/>
                </a:solidFill>
                <a:latin typeface="Microsoft JhengHei"/>
                <a:cs typeface="Microsoft JhengHei"/>
              </a:rPr>
              <a:t>能</a:t>
            </a:r>
            <a:r>
              <a:rPr sz="2600" spc="60" dirty="0">
                <a:solidFill>
                  <a:srgbClr val="455964"/>
                </a:solidFill>
                <a:latin typeface="Microsoft JhengHei"/>
                <a:cs typeface="Microsoft JhengHei"/>
              </a:rPr>
              <a:t> </a:t>
            </a:r>
            <a:r>
              <a:rPr sz="2600" spc="-260" dirty="0">
                <a:solidFill>
                  <a:srgbClr val="455964"/>
                </a:solidFill>
                <a:latin typeface="Tahoma"/>
                <a:cs typeface="Tahoma"/>
              </a:rPr>
              <a:t>:</a:t>
            </a:r>
            <a:r>
              <a:rPr sz="2600" spc="-9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spc="114" dirty="0">
                <a:solidFill>
                  <a:srgbClr val="455964"/>
                </a:solidFill>
                <a:latin typeface="Microsoft JhengHei"/>
                <a:cs typeface="Microsoft JhengHei"/>
              </a:rPr>
              <a:t>建立、維護專案影片的資料。</a:t>
            </a:r>
            <a:r>
              <a:rPr sz="2600" spc="-80" dirty="0">
                <a:solidFill>
                  <a:srgbClr val="455964"/>
                </a:solidFill>
                <a:latin typeface="Tahoma"/>
                <a:cs typeface="Tahoma"/>
              </a:rPr>
              <a:t>(</a:t>
            </a:r>
            <a:r>
              <a:rPr sz="2600" spc="114" dirty="0">
                <a:solidFill>
                  <a:srgbClr val="455964"/>
                </a:solidFill>
                <a:latin typeface="Microsoft JhengHei"/>
                <a:cs typeface="Microsoft JhengHei"/>
              </a:rPr>
              <a:t>專案名稱、配⾳</a:t>
            </a:r>
            <a:r>
              <a:rPr sz="2600" spc="15" dirty="0">
                <a:solidFill>
                  <a:srgbClr val="455964"/>
                </a:solidFill>
                <a:latin typeface="Microsoft JhengHei"/>
                <a:cs typeface="Microsoft JhengHei"/>
              </a:rPr>
              <a:t>⼈ </a:t>
            </a:r>
            <a:r>
              <a:rPr sz="2600" spc="114" dirty="0">
                <a:solidFill>
                  <a:srgbClr val="455964"/>
                </a:solidFill>
                <a:latin typeface="Microsoft JhengHei"/>
                <a:cs typeface="Microsoft JhengHei"/>
              </a:rPr>
              <a:t>員等資料</a:t>
            </a:r>
            <a:r>
              <a:rPr sz="2600" spc="-210" dirty="0">
                <a:solidFill>
                  <a:srgbClr val="455964"/>
                </a:solidFill>
                <a:latin typeface="Tahoma"/>
                <a:cs typeface="Tahoma"/>
              </a:rPr>
              <a:t>)</a:t>
            </a:r>
            <a:endParaRPr sz="2600" dirty="0">
              <a:latin typeface="Tahoma"/>
              <a:cs typeface="Tahoma"/>
            </a:endParaRPr>
          </a:p>
          <a:p>
            <a:pPr marL="372110" indent="-360045">
              <a:lnSpc>
                <a:spcPct val="100000"/>
              </a:lnSpc>
              <a:spcBef>
                <a:spcPts val="1980"/>
              </a:spcBef>
              <a:buFont typeface="Tahoma"/>
              <a:buAutoNum type="arabicPeriod"/>
              <a:tabLst>
                <a:tab pos="372745" algn="l"/>
              </a:tabLst>
            </a:pPr>
            <a:r>
              <a:rPr sz="2600" spc="114" dirty="0">
                <a:solidFill>
                  <a:srgbClr val="455964"/>
                </a:solidFill>
                <a:latin typeface="Microsoft JhengHei"/>
                <a:cs typeface="Microsoft JhengHei"/>
              </a:rPr>
              <a:t>專案影片配⾳功</a:t>
            </a:r>
            <a:r>
              <a:rPr sz="2600" spc="25" dirty="0">
                <a:solidFill>
                  <a:srgbClr val="455964"/>
                </a:solidFill>
                <a:latin typeface="Microsoft JhengHei"/>
                <a:cs typeface="Microsoft JhengHei"/>
              </a:rPr>
              <a:t>能</a:t>
            </a:r>
            <a:r>
              <a:rPr sz="2600" spc="60" dirty="0">
                <a:solidFill>
                  <a:srgbClr val="455964"/>
                </a:solidFill>
                <a:latin typeface="Microsoft JhengHei"/>
                <a:cs typeface="Microsoft JhengHei"/>
              </a:rPr>
              <a:t> </a:t>
            </a:r>
            <a:r>
              <a:rPr sz="2600" spc="-260" dirty="0">
                <a:solidFill>
                  <a:srgbClr val="455964"/>
                </a:solidFill>
                <a:latin typeface="Tahoma"/>
                <a:cs typeface="Tahoma"/>
              </a:rPr>
              <a:t>:</a:t>
            </a:r>
            <a:r>
              <a:rPr sz="2600" spc="-9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spc="114" dirty="0">
                <a:solidFill>
                  <a:srgbClr val="455964"/>
                </a:solidFill>
                <a:latin typeface="Microsoft JhengHei"/>
                <a:cs typeface="Microsoft JhengHei"/>
              </a:rPr>
              <a:t>維護影片中字幕及台詞的內</a:t>
            </a:r>
            <a:r>
              <a:rPr sz="2600" spc="25" dirty="0">
                <a:solidFill>
                  <a:srgbClr val="455964"/>
                </a:solidFill>
                <a:latin typeface="Microsoft JhengHei"/>
                <a:cs typeface="Microsoft JhengHei"/>
              </a:rPr>
              <a:t>容</a:t>
            </a:r>
            <a:endParaRPr sz="2600" dirty="0">
              <a:latin typeface="Microsoft JhengHei"/>
              <a:cs typeface="Microsoft JhengHei"/>
            </a:endParaRPr>
          </a:p>
          <a:p>
            <a:pPr marL="372110" indent="-360045">
              <a:lnSpc>
                <a:spcPct val="100000"/>
              </a:lnSpc>
              <a:spcBef>
                <a:spcPts val="1905"/>
              </a:spcBef>
              <a:buFont typeface="Tahoma"/>
              <a:buAutoNum type="arabicPeriod"/>
              <a:tabLst>
                <a:tab pos="372745" algn="l"/>
              </a:tabLst>
            </a:pPr>
            <a:r>
              <a:rPr sz="2600" spc="114" dirty="0">
                <a:solidFill>
                  <a:srgbClr val="455964"/>
                </a:solidFill>
                <a:latin typeface="Microsoft JhengHei"/>
                <a:cs typeface="Microsoft JhengHei"/>
              </a:rPr>
              <a:t>配⾳成果預覽功</a:t>
            </a:r>
            <a:r>
              <a:rPr sz="2600" spc="25" dirty="0">
                <a:solidFill>
                  <a:srgbClr val="455964"/>
                </a:solidFill>
                <a:latin typeface="Microsoft JhengHei"/>
                <a:cs typeface="Microsoft JhengHei"/>
              </a:rPr>
              <a:t>能</a:t>
            </a:r>
            <a:r>
              <a:rPr sz="2600" spc="60" dirty="0">
                <a:solidFill>
                  <a:srgbClr val="455964"/>
                </a:solidFill>
                <a:latin typeface="Microsoft JhengHei"/>
                <a:cs typeface="Microsoft JhengHei"/>
              </a:rPr>
              <a:t> </a:t>
            </a:r>
            <a:r>
              <a:rPr sz="2600" spc="-260" dirty="0">
                <a:solidFill>
                  <a:srgbClr val="455964"/>
                </a:solidFill>
                <a:latin typeface="Tahoma"/>
                <a:cs typeface="Tahoma"/>
              </a:rPr>
              <a:t>:</a:t>
            </a:r>
            <a:r>
              <a:rPr sz="2600" spc="-90" dirty="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sz="2600" spc="114" dirty="0">
                <a:solidFill>
                  <a:srgbClr val="455964"/>
                </a:solidFill>
                <a:latin typeface="Microsoft JhengHei"/>
                <a:cs typeface="Microsoft JhengHei"/>
              </a:rPr>
              <a:t>預覽配完⾳的成果影</a:t>
            </a:r>
            <a:r>
              <a:rPr sz="2600" spc="25" dirty="0">
                <a:solidFill>
                  <a:srgbClr val="455964"/>
                </a:solidFill>
                <a:latin typeface="Microsoft JhengHei"/>
                <a:cs typeface="Microsoft JhengHei"/>
              </a:rPr>
              <a:t>片</a:t>
            </a:r>
            <a:endParaRPr sz="2600" dirty="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6596" y="673100"/>
            <a:ext cx="4406900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50" spc="90" dirty="0"/>
              <a:t>系統功能操作及情</a:t>
            </a:r>
            <a:r>
              <a:rPr sz="3750" dirty="0"/>
              <a:t>境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70" dirty="0"/>
              <a:t>3</a:t>
            </a:fld>
            <a:endParaRPr spc="70" dirty="0"/>
          </a:p>
        </p:txBody>
      </p:sp>
      <p:sp>
        <p:nvSpPr>
          <p:cNvPr id="3" name="object 3"/>
          <p:cNvSpPr txBox="1"/>
          <p:nvPr/>
        </p:nvSpPr>
        <p:spPr>
          <a:xfrm>
            <a:off x="685006" y="1520825"/>
            <a:ext cx="10705465" cy="41021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72110" indent="-360045">
              <a:lnSpc>
                <a:spcPct val="100000"/>
              </a:lnSpc>
              <a:spcBef>
                <a:spcPts val="125"/>
              </a:spcBef>
              <a:buFont typeface="Tahoma"/>
              <a:buAutoNum type="arabicPeriod"/>
              <a:tabLst>
                <a:tab pos="372745" algn="l"/>
              </a:tabLst>
            </a:pPr>
            <a:r>
              <a:rPr sz="2600" b="1" spc="114" dirty="0" err="1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使⽤者登入</a:t>
            </a:r>
            <a:r>
              <a:rPr lang="en-US" sz="2600" b="1" spc="210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/>
              </a:rPr>
              <a:t>/</a:t>
            </a:r>
            <a:r>
              <a:rPr sz="2600" b="1" spc="114" dirty="0" err="1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登</a:t>
            </a:r>
            <a:r>
              <a:rPr sz="2600" b="1" spc="25" dirty="0" err="1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出</a:t>
            </a:r>
            <a:r>
              <a:rPr sz="2600" spc="60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</a:t>
            </a:r>
            <a:r>
              <a:rPr sz="2600" spc="-300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/>
              </a:rPr>
              <a:t>=</a:t>
            </a:r>
            <a:r>
              <a:rPr sz="2600" spc="-370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/>
              </a:rPr>
              <a:t>&gt;</a:t>
            </a:r>
            <a:r>
              <a:rPr sz="2600" spc="-125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/>
              </a:rPr>
              <a:t> </a:t>
            </a:r>
            <a:r>
              <a:rPr sz="2600" spc="114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初次使⽤者透過</a:t>
            </a:r>
            <a:r>
              <a:rPr sz="2600" spc="305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/>
              </a:rPr>
              <a:t>G</a:t>
            </a:r>
            <a:r>
              <a:rPr sz="2600" spc="100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/>
              </a:rPr>
              <a:t>oo</a:t>
            </a:r>
            <a:r>
              <a:rPr sz="2600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/>
              </a:rPr>
              <a:t>g</a:t>
            </a:r>
            <a:r>
              <a:rPr sz="2600" spc="170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/>
              </a:rPr>
              <a:t>l</a:t>
            </a:r>
            <a:r>
              <a:rPr sz="2600" spc="70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/>
              </a:rPr>
              <a:t>e</a:t>
            </a:r>
            <a:r>
              <a:rPr sz="2600" spc="114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帳號登入系統</a:t>
            </a:r>
            <a:r>
              <a:rPr sz="2600" spc="25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。</a:t>
            </a:r>
            <a:endParaRPr sz="2600" dirty="0"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L="372110" indent="-360045">
              <a:lnSpc>
                <a:spcPct val="100000"/>
              </a:lnSpc>
              <a:spcBef>
                <a:spcPts val="1980"/>
              </a:spcBef>
              <a:buFont typeface="Tahoma"/>
              <a:buAutoNum type="arabicPeriod"/>
              <a:tabLst>
                <a:tab pos="372745" algn="l"/>
              </a:tabLst>
            </a:pPr>
            <a:r>
              <a:rPr sz="2600" b="1" spc="114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專案影片列表功</a:t>
            </a:r>
            <a:r>
              <a:rPr sz="2600" b="1" spc="25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能</a:t>
            </a:r>
            <a:r>
              <a:rPr sz="2600" spc="60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</a:t>
            </a:r>
            <a:r>
              <a:rPr sz="2600" spc="-300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/>
              </a:rPr>
              <a:t>=</a:t>
            </a:r>
            <a:r>
              <a:rPr sz="2600" spc="-370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/>
              </a:rPr>
              <a:t>&gt;</a:t>
            </a:r>
            <a:r>
              <a:rPr sz="2600" spc="-125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/>
              </a:rPr>
              <a:t> </a:t>
            </a:r>
            <a:r>
              <a:rPr sz="2600" spc="114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初次登入所以無專案資料</a:t>
            </a:r>
            <a:r>
              <a:rPr sz="2600" spc="25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。</a:t>
            </a:r>
            <a:endParaRPr sz="2600" dirty="0"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L="372110" indent="-360045">
              <a:lnSpc>
                <a:spcPct val="100000"/>
              </a:lnSpc>
              <a:spcBef>
                <a:spcPts val="1980"/>
              </a:spcBef>
              <a:buFont typeface="Tahoma"/>
              <a:buAutoNum type="arabicPeriod"/>
              <a:tabLst>
                <a:tab pos="372745" algn="l"/>
              </a:tabLst>
            </a:pPr>
            <a:r>
              <a:rPr sz="2600" b="1" spc="114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專案資料維護功</a:t>
            </a:r>
            <a:r>
              <a:rPr sz="2600" b="1" spc="25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能</a:t>
            </a:r>
            <a:r>
              <a:rPr sz="2600" spc="60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</a:t>
            </a:r>
            <a:r>
              <a:rPr sz="2600" spc="-300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/>
              </a:rPr>
              <a:t>=</a:t>
            </a:r>
            <a:r>
              <a:rPr sz="2600" spc="-370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/>
              </a:rPr>
              <a:t>&gt;</a:t>
            </a:r>
            <a:r>
              <a:rPr sz="2600" spc="-125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/>
              </a:rPr>
              <a:t> </a:t>
            </a:r>
            <a:r>
              <a:rPr sz="2600" spc="114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接下來就新增⼀筆專案資料，新增成功會出</a:t>
            </a:r>
            <a:r>
              <a:rPr sz="2600" spc="25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現</a:t>
            </a:r>
            <a:endParaRPr sz="2600" dirty="0"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L="372110">
              <a:lnSpc>
                <a:spcPct val="100000"/>
              </a:lnSpc>
              <a:spcBef>
                <a:spcPts val="405"/>
              </a:spcBef>
            </a:pPr>
            <a:r>
              <a:rPr sz="2600" spc="114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「來去配⾳」按鈕，就可以去配⾳了</a:t>
            </a:r>
            <a:r>
              <a:rPr sz="2600" spc="25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。</a:t>
            </a:r>
            <a:endParaRPr sz="2600" dirty="0"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L="372110" indent="-360045">
              <a:lnSpc>
                <a:spcPct val="100000"/>
              </a:lnSpc>
              <a:spcBef>
                <a:spcPts val="1980"/>
              </a:spcBef>
              <a:buFont typeface="Tahoma"/>
              <a:buAutoNum type="arabicPeriod" startAt="4"/>
              <a:tabLst>
                <a:tab pos="372745" algn="l"/>
              </a:tabLst>
            </a:pPr>
            <a:r>
              <a:rPr sz="2600" b="1" spc="114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專案影片配⾳功</a:t>
            </a:r>
            <a:r>
              <a:rPr sz="2600" b="1" spc="25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能</a:t>
            </a:r>
            <a:r>
              <a:rPr sz="2600" b="1" spc="60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</a:t>
            </a:r>
            <a:r>
              <a:rPr sz="2600" b="1" spc="-80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/>
              </a:rPr>
              <a:t>(</a:t>
            </a:r>
            <a:r>
              <a:rPr sz="2600" b="1" spc="114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錄⾳</a:t>
            </a:r>
            <a:r>
              <a:rPr sz="2600" b="1" spc="70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/>
              </a:rPr>
              <a:t>/</a:t>
            </a:r>
            <a:r>
              <a:rPr sz="2600" b="1" spc="114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試聽錄⾳</a:t>
            </a:r>
            <a:r>
              <a:rPr sz="2600" b="1" spc="-210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/>
              </a:rPr>
              <a:t>)</a:t>
            </a:r>
            <a:r>
              <a:rPr sz="2600" spc="-65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/>
              </a:rPr>
              <a:t> </a:t>
            </a:r>
            <a:r>
              <a:rPr sz="2600" spc="-300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/>
              </a:rPr>
              <a:t>=</a:t>
            </a:r>
            <a:r>
              <a:rPr sz="2600" spc="-370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/>
              </a:rPr>
              <a:t>&gt;</a:t>
            </a:r>
            <a:r>
              <a:rPr sz="2600" spc="-125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/>
              </a:rPr>
              <a:t> </a:t>
            </a:r>
            <a:r>
              <a:rPr sz="2600" spc="114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開始進⾏配⾳並試聽結果</a:t>
            </a:r>
            <a:r>
              <a:rPr sz="2600" spc="25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。</a:t>
            </a:r>
            <a:endParaRPr sz="2600" dirty="0"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L="372110" indent="-360045">
              <a:lnSpc>
                <a:spcPct val="100000"/>
              </a:lnSpc>
              <a:spcBef>
                <a:spcPts val="1905"/>
              </a:spcBef>
              <a:buFont typeface="Tahoma"/>
              <a:buAutoNum type="arabicPeriod" startAt="4"/>
              <a:tabLst>
                <a:tab pos="372745" algn="l"/>
              </a:tabLst>
            </a:pPr>
            <a:r>
              <a:rPr sz="2600" b="1" spc="114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專案影片配⾳功</a:t>
            </a:r>
            <a:r>
              <a:rPr sz="2600" b="1" spc="25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能</a:t>
            </a:r>
            <a:r>
              <a:rPr sz="2600" b="1" spc="60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</a:t>
            </a:r>
            <a:r>
              <a:rPr sz="2600" b="1" spc="-80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/>
              </a:rPr>
              <a:t>(</a:t>
            </a:r>
            <a:r>
              <a:rPr sz="2600" b="1" spc="114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編輯字幕</a:t>
            </a:r>
            <a:r>
              <a:rPr sz="2600" b="1" spc="70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/>
              </a:rPr>
              <a:t>/</a:t>
            </a:r>
            <a:r>
              <a:rPr sz="2600" b="1" spc="114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台詞</a:t>
            </a:r>
            <a:r>
              <a:rPr sz="2600" b="1" spc="-210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/>
              </a:rPr>
              <a:t>)</a:t>
            </a:r>
            <a:r>
              <a:rPr sz="2600" b="1" spc="-65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/>
              </a:rPr>
              <a:t> </a:t>
            </a:r>
            <a:r>
              <a:rPr sz="2600" spc="-300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/>
              </a:rPr>
              <a:t>=</a:t>
            </a:r>
            <a:r>
              <a:rPr sz="2600" spc="-370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/>
              </a:rPr>
              <a:t>&gt;</a:t>
            </a:r>
            <a:r>
              <a:rPr sz="2600" spc="-125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/>
              </a:rPr>
              <a:t> </a:t>
            </a:r>
            <a:r>
              <a:rPr sz="2600" spc="114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維護影片中字幕及台詞的內</a:t>
            </a:r>
            <a:r>
              <a:rPr sz="2600" spc="25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容</a:t>
            </a:r>
            <a:endParaRPr sz="2600" dirty="0"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L="372110" indent="-360045">
              <a:lnSpc>
                <a:spcPct val="100000"/>
              </a:lnSpc>
              <a:spcBef>
                <a:spcPts val="1980"/>
              </a:spcBef>
              <a:buFont typeface="Tahoma"/>
              <a:buAutoNum type="arabicPeriod" startAt="4"/>
              <a:tabLst>
                <a:tab pos="372745" algn="l"/>
              </a:tabLst>
            </a:pPr>
            <a:r>
              <a:rPr sz="2600" b="1" spc="114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配⾳成果預覽功</a:t>
            </a:r>
            <a:r>
              <a:rPr sz="2600" b="1" spc="25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能</a:t>
            </a:r>
            <a:r>
              <a:rPr sz="2600" spc="15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</a:t>
            </a:r>
            <a:r>
              <a:rPr sz="2600" spc="-300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/>
              </a:rPr>
              <a:t>=&gt;</a:t>
            </a:r>
            <a:r>
              <a:rPr sz="2600" spc="114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預覽配完⾳的成果影片</a:t>
            </a:r>
            <a:r>
              <a:rPr sz="2600" spc="25" dirty="0">
                <a:solidFill>
                  <a:srgbClr val="45596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。</a:t>
            </a:r>
            <a:endParaRPr sz="2600" dirty="0"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70" dirty="0"/>
              <a:t>4</a:t>
            </a:fld>
            <a:endParaRPr spc="70" dirty="0"/>
          </a:p>
        </p:txBody>
      </p:sp>
      <p:pic>
        <p:nvPicPr>
          <p:cNvPr id="8" name="object 4">
            <a:extLst>
              <a:ext uri="{FF2B5EF4-FFF2-40B4-BE49-F238E27FC236}">
                <a16:creationId xmlns:a16="http://schemas.microsoft.com/office/drawing/2014/main" id="{4F00190F-6420-1836-9C96-F02FFA88B99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3233" y="1663576"/>
            <a:ext cx="5400000" cy="3960000"/>
          </a:xfrm>
          <a:prstGeom prst="rect">
            <a:avLst/>
          </a:prstGeom>
        </p:spPr>
      </p:pic>
      <p:sp>
        <p:nvSpPr>
          <p:cNvPr id="11" name="object 2">
            <a:extLst>
              <a:ext uri="{FF2B5EF4-FFF2-40B4-BE49-F238E27FC236}">
                <a16:creationId xmlns:a16="http://schemas.microsoft.com/office/drawing/2014/main" id="{05B4C9AB-C0C6-063B-B4F7-F1553A104058}"/>
              </a:ext>
            </a:extLst>
          </p:cNvPr>
          <p:cNvSpPr txBox="1">
            <a:spLocks/>
          </p:cNvSpPr>
          <p:nvPr/>
        </p:nvSpPr>
        <p:spPr>
          <a:xfrm>
            <a:off x="4380548" y="802363"/>
            <a:ext cx="3430904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600" b="1" i="0">
                <a:solidFill>
                  <a:schemeClr val="tx1"/>
                </a:solidFill>
                <a:latin typeface="Microsoft JhengHei"/>
                <a:ea typeface="+mj-ea"/>
                <a:cs typeface="Microsoft JhengHe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3750" kern="0" spc="9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使⽤者登入功</a:t>
            </a:r>
            <a:r>
              <a:rPr lang="zh-TW" altLang="en-US" sz="3750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</a:t>
            </a: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0C748A23-0EDC-BB68-E402-08CF1D84D1F1}"/>
              </a:ext>
            </a:extLst>
          </p:cNvPr>
          <p:cNvSpPr txBox="1"/>
          <p:nvPr/>
        </p:nvSpPr>
        <p:spPr>
          <a:xfrm>
            <a:off x="6020285" y="2002777"/>
            <a:ext cx="5718482" cy="362079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lnSpc>
                <a:spcPct val="112999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zh-TW" altLang="en-US" sz="2600" b="1" spc="114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/>
              </a:rPr>
              <a:t>所有使⽤者都使⽤ </a:t>
            </a:r>
            <a:r>
              <a:rPr lang="en-US" altLang="zh-TW" sz="2600" b="1" spc="114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/>
              </a:rPr>
              <a:t>Google</a:t>
            </a:r>
            <a:r>
              <a:rPr lang="zh-TW" altLang="en-US" sz="2600" b="1" spc="114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/>
              </a:rPr>
              <a:t>帳號進⾏登入。</a:t>
            </a:r>
            <a:endParaRPr lang="en-US" altLang="zh-TW" sz="26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L="469900" marR="5080" indent="-457200">
              <a:lnSpc>
                <a:spcPct val="112999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zh-TW" altLang="en-US" sz="2600" b="1" spc="114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/>
              </a:rPr>
              <a:t>如左圖所⽰立即點擊「使⽤</a:t>
            </a:r>
            <a:r>
              <a:rPr lang="en-US" altLang="zh-TW" sz="2600" b="1" spc="114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/>
              </a:rPr>
              <a:t>Google</a:t>
            </a:r>
            <a:r>
              <a:rPr lang="zh-TW" altLang="en-US" sz="2600" b="1" spc="114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/>
              </a:rPr>
              <a:t>帳號登入」，就如同欲自己的立場輸入欲登入的</a:t>
            </a:r>
            <a:r>
              <a:rPr lang="en-US" altLang="zh-TW" sz="2600" b="1" spc="114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/>
              </a:rPr>
              <a:t>Google</a:t>
            </a:r>
            <a:r>
              <a:rPr lang="zh-TW" altLang="en-US" sz="2600" b="1" spc="114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/>
              </a:rPr>
              <a:t>帳號及密 碼</a:t>
            </a:r>
            <a:r>
              <a:rPr lang="zh-TW" alt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。</a:t>
            </a:r>
            <a:endParaRPr lang="en-US" altLang="zh-TW" sz="26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L="469900" marR="5080" indent="-457200">
              <a:lnSpc>
                <a:spcPct val="112999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zh-TW" altLang="en-US" sz="2600" b="1" spc="114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/>
              </a:rPr>
              <a:t>驗證成功後就會導回 專案列表功能⾴。</a:t>
            </a:r>
            <a:endParaRPr lang="en-US" altLang="zh-TW" sz="26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6264125" y="1447800"/>
            <a:ext cx="4140000" cy="8799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999"/>
              </a:lnSpc>
              <a:spcBef>
                <a:spcPts val="95"/>
              </a:spcBef>
            </a:pPr>
            <a:r>
              <a:rPr lang="zh-TW" altLang="en-US" sz="2600" spc="-25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/>
              </a:rPr>
              <a:t>接下來開始新增專案，點擊下方黑框按鈕新增專案。</a:t>
            </a:r>
            <a:endParaRPr sz="26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70" dirty="0"/>
              <a:t>5</a:t>
            </a:fld>
            <a:endParaRPr spc="70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05B4C9AB-C0C6-063B-B4F7-F1553A104058}"/>
              </a:ext>
            </a:extLst>
          </p:cNvPr>
          <p:cNvSpPr txBox="1">
            <a:spLocks/>
          </p:cNvSpPr>
          <p:nvPr/>
        </p:nvSpPr>
        <p:spPr>
          <a:xfrm>
            <a:off x="3276600" y="466126"/>
            <a:ext cx="3925252" cy="589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600" b="1" i="0">
                <a:solidFill>
                  <a:schemeClr val="tx1"/>
                </a:solidFill>
                <a:latin typeface="Microsoft JhengHei"/>
                <a:ea typeface="+mj-ea"/>
                <a:cs typeface="Microsoft JhengHe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3750" kern="0" spc="9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專案列表功能</a:t>
            </a:r>
            <a:endParaRPr lang="zh-TW" altLang="en-US" sz="3750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 descr="一張含有 文字, 螢幕擷取畫面, 軟體, 設計 的圖片&#10;&#10;自動產生的描述">
            <a:extLst>
              <a:ext uri="{FF2B5EF4-FFF2-40B4-BE49-F238E27FC236}">
                <a16:creationId xmlns:a16="http://schemas.microsoft.com/office/drawing/2014/main" id="{FB1B6957-6346-D7FA-0398-109FA5FF7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481139"/>
            <a:ext cx="4140000" cy="3910735"/>
          </a:xfrm>
          <a:prstGeom prst="rect">
            <a:avLst/>
          </a:prstGeom>
        </p:spPr>
      </p:pic>
      <p:pic>
        <p:nvPicPr>
          <p:cNvPr id="5" name="圖片 4" descr="一張含有 文字, 螢幕擷取畫面 的圖片&#10;&#10;自動產生的描述">
            <a:extLst>
              <a:ext uri="{FF2B5EF4-FFF2-40B4-BE49-F238E27FC236}">
                <a16:creationId xmlns:a16="http://schemas.microsoft.com/office/drawing/2014/main" id="{BEEB7630-8262-C823-6398-E8BC30117D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519547"/>
            <a:ext cx="4140000" cy="3872327"/>
          </a:xfrm>
          <a:prstGeom prst="rect">
            <a:avLst/>
          </a:prstGeom>
        </p:spPr>
      </p:pic>
      <p:sp>
        <p:nvSpPr>
          <p:cNvPr id="9" name="object 6">
            <a:extLst>
              <a:ext uri="{FF2B5EF4-FFF2-40B4-BE49-F238E27FC236}">
                <a16:creationId xmlns:a16="http://schemas.microsoft.com/office/drawing/2014/main" id="{48549A09-E4BE-9494-EDBE-2C37012ED23F}"/>
              </a:ext>
            </a:extLst>
          </p:cNvPr>
          <p:cNvSpPr txBox="1"/>
          <p:nvPr/>
        </p:nvSpPr>
        <p:spPr>
          <a:xfrm>
            <a:off x="762000" y="1482216"/>
            <a:ext cx="3810000" cy="8799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999"/>
              </a:lnSpc>
              <a:spcBef>
                <a:spcPts val="95"/>
              </a:spcBef>
            </a:pPr>
            <a:r>
              <a:rPr lang="en-US" sz="2600" spc="-22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/>
              </a:rPr>
              <a:t> </a:t>
            </a:r>
            <a:r>
              <a:rPr lang="zh-TW" altLang="en-US" sz="2600" spc="-22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/>
              </a:rPr>
              <a:t>列表頁因</a:t>
            </a:r>
            <a:r>
              <a:rPr lang="zh-TW" altLang="en-US" sz="2600" spc="-25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/>
              </a:rPr>
              <a:t>初次登入所以</a:t>
            </a:r>
            <a:br>
              <a:rPr lang="en-US" altLang="zh-TW" sz="2600" spc="-25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/>
              </a:rPr>
            </a:br>
            <a:r>
              <a:rPr lang="zh-TW" altLang="en-US" sz="2600" spc="-25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ahoma"/>
              </a:rPr>
              <a:t>無任何專案。</a:t>
            </a:r>
            <a:endParaRPr sz="26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1689227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6166937" y="1981200"/>
            <a:ext cx="5718482" cy="364394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lnSpc>
                <a:spcPct val="112999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zh-TW" alt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輸入頁面上相關資訊「專案名稱」  、 「影片說明」、 「配音人員」等等。</a:t>
            </a:r>
            <a:endParaRPr lang="en-US" altLang="zh-TW" sz="26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L="12700" marR="5080">
              <a:lnSpc>
                <a:spcPct val="112999"/>
              </a:lnSpc>
              <a:spcBef>
                <a:spcPts val="95"/>
              </a:spcBef>
            </a:pPr>
            <a:endParaRPr lang="en-US" altLang="zh-TW" sz="26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L="469900" marR="5080" indent="-457200">
              <a:lnSpc>
                <a:spcPct val="112999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zh-TW" alt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最後「儲存資料」來完成新增專案資料。</a:t>
            </a:r>
            <a:endParaRPr lang="en-US" altLang="zh-TW" sz="26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L="12700" marR="5080">
              <a:lnSpc>
                <a:spcPct val="112999"/>
              </a:lnSpc>
              <a:spcBef>
                <a:spcPts val="95"/>
              </a:spcBef>
            </a:pPr>
            <a:endParaRPr lang="en-US" altLang="zh-TW" sz="26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L="469900" marR="5080" indent="-457200">
              <a:lnSpc>
                <a:spcPct val="112999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此外要</a:t>
            </a:r>
            <a:r>
              <a:rPr lang="zh-TW" altLang="en-US" sz="26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注意專案尚未新增完成前，不會出現「來去配音」的按鈕。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70" dirty="0"/>
              <a:t>6</a:t>
            </a:fld>
            <a:endParaRPr spc="70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05B4C9AB-C0C6-063B-B4F7-F1553A104058}"/>
              </a:ext>
            </a:extLst>
          </p:cNvPr>
          <p:cNvSpPr txBox="1">
            <a:spLocks/>
          </p:cNvSpPr>
          <p:nvPr/>
        </p:nvSpPr>
        <p:spPr>
          <a:xfrm>
            <a:off x="3962400" y="762000"/>
            <a:ext cx="3925252" cy="589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600" b="1" i="0">
                <a:solidFill>
                  <a:schemeClr val="tx1"/>
                </a:solidFill>
                <a:latin typeface="Microsoft JhengHei"/>
                <a:ea typeface="+mj-ea"/>
                <a:cs typeface="Microsoft JhengHe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3750" kern="0" spc="9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新增專案資料</a:t>
            </a:r>
            <a:endParaRPr lang="zh-TW" altLang="en-US" sz="3750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 descr="一張含有 文字, 螢幕擷取畫面, 字型, 網頁 的圖片&#10;&#10;自動產生的描述">
            <a:extLst>
              <a:ext uri="{FF2B5EF4-FFF2-40B4-BE49-F238E27FC236}">
                <a16:creationId xmlns:a16="http://schemas.microsoft.com/office/drawing/2014/main" id="{C74E2C41-5481-D7A1-E01E-5A2F9F1A9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76266"/>
            <a:ext cx="4680000" cy="447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4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6166937" y="1981200"/>
            <a:ext cx="5718482" cy="40960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lnSpc>
                <a:spcPct val="112999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zh-TW" alt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輸入頁面上相關資訊「專案名稱」  、 「影片說明」、 「配音人員」等等。</a:t>
            </a:r>
            <a:endParaRPr lang="en-US" altLang="zh-TW" sz="26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L="12700" marR="5080">
              <a:lnSpc>
                <a:spcPct val="112999"/>
              </a:lnSpc>
              <a:spcBef>
                <a:spcPts val="95"/>
              </a:spcBef>
            </a:pPr>
            <a:endParaRPr lang="en-US" altLang="zh-TW" sz="26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L="469900" marR="5080" indent="-457200">
              <a:lnSpc>
                <a:spcPct val="112999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zh-TW" alt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最後「儲存資料」來完成新增專案資料。</a:t>
            </a:r>
            <a:endParaRPr lang="en-US" altLang="zh-TW" sz="26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L="12700" marR="5080">
              <a:lnSpc>
                <a:spcPct val="112999"/>
              </a:lnSpc>
              <a:spcBef>
                <a:spcPts val="95"/>
              </a:spcBef>
            </a:pPr>
            <a:endParaRPr lang="en-US" altLang="zh-TW" sz="26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L="469900" marR="5080" indent="-457200">
              <a:lnSpc>
                <a:spcPct val="112999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zh-TW" altLang="en-US" sz="26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可以編輯的專案才會出現「來去配音」的按鈕，初始新增的專案是不會出現的。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70" dirty="0"/>
              <a:t>7</a:t>
            </a:fld>
            <a:endParaRPr spc="70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05B4C9AB-C0C6-063B-B4F7-F1553A104058}"/>
              </a:ext>
            </a:extLst>
          </p:cNvPr>
          <p:cNvSpPr txBox="1">
            <a:spLocks/>
          </p:cNvSpPr>
          <p:nvPr/>
        </p:nvSpPr>
        <p:spPr>
          <a:xfrm>
            <a:off x="4133374" y="754150"/>
            <a:ext cx="3925252" cy="589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600" b="1" i="0">
                <a:solidFill>
                  <a:schemeClr val="tx1"/>
                </a:solidFill>
                <a:latin typeface="Microsoft JhengHei"/>
                <a:ea typeface="+mj-ea"/>
                <a:cs typeface="Microsoft JhengHe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3750" kern="0" spc="9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編輯專案資料</a:t>
            </a:r>
            <a:endParaRPr lang="zh-TW" altLang="en-US" sz="3750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A7114F8A-D691-8587-3642-B8ED7894D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06380"/>
            <a:ext cx="5040000" cy="437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476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70" dirty="0"/>
              <a:t>8</a:t>
            </a:fld>
            <a:endParaRPr spc="70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05B4C9AB-C0C6-063B-B4F7-F1553A104058}"/>
              </a:ext>
            </a:extLst>
          </p:cNvPr>
          <p:cNvSpPr txBox="1">
            <a:spLocks/>
          </p:cNvSpPr>
          <p:nvPr/>
        </p:nvSpPr>
        <p:spPr>
          <a:xfrm>
            <a:off x="1905000" y="269088"/>
            <a:ext cx="7162800" cy="589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600" b="1" i="0">
                <a:solidFill>
                  <a:schemeClr val="tx1"/>
                </a:solidFill>
                <a:latin typeface="Microsoft JhengHei"/>
                <a:ea typeface="+mj-ea"/>
                <a:cs typeface="Microsoft JhengHei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zh-TW" altLang="en-US" sz="3750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專案影片錄音功能</a:t>
            </a:r>
            <a:r>
              <a:rPr lang="en-US" altLang="zh-TW" sz="3750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750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功能進入點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14280C57-AA57-29F6-7CB4-ACA3BD9B6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37" y="2223423"/>
            <a:ext cx="6009979" cy="2895600"/>
          </a:xfrm>
          <a:prstGeom prst="rect">
            <a:avLst/>
          </a:prstGeom>
        </p:spPr>
      </p:pic>
      <p:sp>
        <p:nvSpPr>
          <p:cNvPr id="16" name="object 6">
            <a:extLst>
              <a:ext uri="{FF2B5EF4-FFF2-40B4-BE49-F238E27FC236}">
                <a16:creationId xmlns:a16="http://schemas.microsoft.com/office/drawing/2014/main" id="{5F9D5BD2-9D81-7F95-6B06-93D2CE026559}"/>
              </a:ext>
            </a:extLst>
          </p:cNvPr>
          <p:cNvSpPr txBox="1"/>
          <p:nvPr/>
        </p:nvSpPr>
        <p:spPr>
          <a:xfrm>
            <a:off x="377518" y="1101216"/>
            <a:ext cx="5413682" cy="8799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lnSpc>
                <a:spcPct val="112999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zh-TW" alt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進入配音功能頁面</a:t>
            </a:r>
            <a:r>
              <a:rPr lang="en-US" altLang="zh-TW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(</a:t>
            </a:r>
            <a:r>
              <a:rPr lang="zh-TW" alt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如下圖，</a:t>
            </a:r>
            <a:r>
              <a:rPr lang="zh-TW" altLang="en-US" sz="2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先進去專案資料維護</a:t>
            </a:r>
            <a:r>
              <a:rPr lang="en-US" altLang="zh-TW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)</a:t>
            </a:r>
            <a:endParaRPr lang="zh-TW" altLang="en-US" sz="26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</p:txBody>
      </p:sp>
      <p:pic>
        <p:nvPicPr>
          <p:cNvPr id="18" name="圖片 17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93731B07-332D-138B-BF16-9F98C66F86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915" y="2245512"/>
            <a:ext cx="5008316" cy="4343400"/>
          </a:xfrm>
          <a:prstGeom prst="rect">
            <a:avLst/>
          </a:prstGeom>
        </p:spPr>
      </p:pic>
      <p:sp>
        <p:nvSpPr>
          <p:cNvPr id="19" name="object 6">
            <a:extLst>
              <a:ext uri="{FF2B5EF4-FFF2-40B4-BE49-F238E27FC236}">
                <a16:creationId xmlns:a16="http://schemas.microsoft.com/office/drawing/2014/main" id="{A42EF32C-E296-68C8-8794-6007811283DB}"/>
              </a:ext>
            </a:extLst>
          </p:cNvPr>
          <p:cNvSpPr txBox="1"/>
          <p:nvPr/>
        </p:nvSpPr>
        <p:spPr>
          <a:xfrm>
            <a:off x="6568925" y="1069132"/>
            <a:ext cx="5413682" cy="8928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lnSpc>
                <a:spcPct val="112999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zh-TW" alt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進入專案資料維護頁後，再點擊來去配音。</a:t>
            </a:r>
            <a:endParaRPr lang="zh-TW" altLang="en-US" sz="26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71213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70" dirty="0"/>
              <a:t>9</a:t>
            </a:fld>
            <a:endParaRPr spc="70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05B4C9AB-C0C6-063B-B4F7-F1553A104058}"/>
              </a:ext>
            </a:extLst>
          </p:cNvPr>
          <p:cNvSpPr txBox="1">
            <a:spLocks/>
          </p:cNvSpPr>
          <p:nvPr/>
        </p:nvSpPr>
        <p:spPr>
          <a:xfrm>
            <a:off x="1905000" y="269088"/>
            <a:ext cx="7162800" cy="589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600" b="1" i="0">
                <a:solidFill>
                  <a:schemeClr val="tx1"/>
                </a:solidFill>
                <a:latin typeface="Microsoft JhengHei"/>
                <a:ea typeface="+mj-ea"/>
                <a:cs typeface="Microsoft JhengHei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zh-TW" altLang="en-US" sz="3750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專案影片錄音功能</a:t>
            </a:r>
            <a:r>
              <a:rPr lang="en-US" altLang="zh-TW" sz="3750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750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各區塊介紹</a:t>
            </a:r>
          </a:p>
        </p:txBody>
      </p:sp>
      <p:pic>
        <p:nvPicPr>
          <p:cNvPr id="10" name="圖片 9" descr="一張含有 文字, 螢幕擷取畫面, 網頁, 網站 的圖片&#10;&#10;自動產生的描述">
            <a:extLst>
              <a:ext uri="{FF2B5EF4-FFF2-40B4-BE49-F238E27FC236}">
                <a16:creationId xmlns:a16="http://schemas.microsoft.com/office/drawing/2014/main" id="{F2AF3083-36D8-F0AB-287F-A21C4BBBD9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03158"/>
            <a:ext cx="10363200" cy="541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014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</TotalTime>
  <Words>709</Words>
  <Application>Microsoft Office PowerPoint</Application>
  <PresentationFormat>寬螢幕</PresentationFormat>
  <Paragraphs>89</Paragraphs>
  <Slides>15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Microsoft JhengHei</vt:lpstr>
      <vt:lpstr>Microsoft JhengHei</vt:lpstr>
      <vt:lpstr>Aptos</vt:lpstr>
      <vt:lpstr>Arial</vt:lpstr>
      <vt:lpstr>Calibri</vt:lpstr>
      <vt:lpstr>Tahoma</vt:lpstr>
      <vt:lpstr>Office Theme</vt:lpstr>
      <vt:lpstr>真平台語教學</vt:lpstr>
      <vt:lpstr>系統功能介紹</vt:lpstr>
      <vt:lpstr>系統功能操作及情境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真平台語教學</dc:title>
  <cp:lastModifiedBy>王博政</cp:lastModifiedBy>
  <cp:revision>55</cp:revision>
  <dcterms:created xsi:type="dcterms:W3CDTF">2024-02-07T02:08:21Z</dcterms:created>
  <dcterms:modified xsi:type="dcterms:W3CDTF">2024-02-07T05:02:35Z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2024-02-07T00:00:00Z</vt:filetime>
  </property>
  <property fmtid="{D5CDD505-2E9C-101B-9397-08002B2CF9AE}" pid="3" name="Creator">
    <vt:lpwstr>Created by Marp</vt:lpwstr>
  </property>
  <property fmtid="{D5CDD505-2E9C-101B-9397-08002B2CF9AE}" pid="4" name="LastSaved">
    <vt:filetime>2024-02-07T00:00:00Z</vt:filetime>
  </property>
</Properties>
</file>