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51599-CFE7-412C-B427-34C8D96E90C2}" type="datetimeFigureOut">
              <a:rPr kumimoji="1" lang="ja-JP" altLang="en-US" smtClean="0"/>
              <a:t>2024/8/30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4A1FF-2018-460D-8960-2A1AF14F4CCB}" type="slidenum">
              <a:rPr kumimoji="1" lang="ja-JP" altLang="en-US" smtClean="0"/>
              <a:t>‹#›</a:t>
            </a:fld>
            <a:endParaRPr kumimoji="1" lang="ja-JP" altLang="en-US"/>
          </a:p>
        </p:txBody>
      </p:sp>
    </p:spTree>
    <p:extLst>
      <p:ext uri="{BB962C8B-B14F-4D97-AF65-F5344CB8AC3E}">
        <p14:creationId xmlns:p14="http://schemas.microsoft.com/office/powerpoint/2010/main" val="13274781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134A1FF-2018-460D-8960-2A1AF14F4CCB}" type="slidenum">
              <a:rPr kumimoji="1" lang="ja-JP" altLang="en-US" smtClean="0"/>
              <a:t>6</a:t>
            </a:fld>
            <a:endParaRPr kumimoji="1" lang="ja-JP" altLang="en-US"/>
          </a:p>
        </p:txBody>
      </p:sp>
    </p:spTree>
    <p:extLst>
      <p:ext uri="{BB962C8B-B14F-4D97-AF65-F5344CB8AC3E}">
        <p14:creationId xmlns:p14="http://schemas.microsoft.com/office/powerpoint/2010/main" val="4055815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134A1FF-2018-460D-8960-2A1AF14F4CCB}" type="slidenum">
              <a:rPr kumimoji="1" lang="ja-JP" altLang="en-US" smtClean="0"/>
              <a:t>8</a:t>
            </a:fld>
            <a:endParaRPr kumimoji="1" lang="ja-JP" altLang="en-US"/>
          </a:p>
        </p:txBody>
      </p:sp>
    </p:spTree>
    <p:extLst>
      <p:ext uri="{BB962C8B-B14F-4D97-AF65-F5344CB8AC3E}">
        <p14:creationId xmlns:p14="http://schemas.microsoft.com/office/powerpoint/2010/main" val="3291759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9" name="四角形: 対角を丸める 8">
            <a:extLst>
              <a:ext uri="{FF2B5EF4-FFF2-40B4-BE49-F238E27FC236}">
                <a16:creationId xmlns:a16="http://schemas.microsoft.com/office/drawing/2014/main" id="{BDE457FD-FEDB-0A5C-8B17-AAF75BB8E553}"/>
              </a:ext>
            </a:extLst>
          </p:cNvPr>
          <p:cNvSpPr/>
          <p:nvPr userDrawn="1"/>
        </p:nvSpPr>
        <p:spPr>
          <a:xfrm>
            <a:off x="762000" y="802640"/>
            <a:ext cx="10591800" cy="392176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1C91B37-1F3F-43DF-DED7-6A7352905C5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FF656341-C535-4649-CAB9-2B451915DF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4BF6063-9544-D485-78EE-50F4E17C3CED}"/>
              </a:ext>
            </a:extLst>
          </p:cNvPr>
          <p:cNvSpPr>
            <a:spLocks noGrp="1"/>
          </p:cNvSpPr>
          <p:nvPr>
            <p:ph type="dt" sz="half" idx="10"/>
          </p:nvPr>
        </p:nvSpPr>
        <p:spPr/>
        <p:txBody>
          <a:bodyPr/>
          <a:lstStyle/>
          <a:p>
            <a:fld id="{8EA12470-8CD2-4942-8D8C-B0593DE41516}" type="datetimeFigureOut">
              <a:rPr kumimoji="1" lang="ja-JP" altLang="en-US" smtClean="0"/>
              <a:t>2024/8/30</a:t>
            </a:fld>
            <a:endParaRPr kumimoji="1" lang="ja-JP" altLang="en-US"/>
          </a:p>
        </p:txBody>
      </p:sp>
      <p:sp>
        <p:nvSpPr>
          <p:cNvPr id="5" name="フッター プレースホルダー 4">
            <a:extLst>
              <a:ext uri="{FF2B5EF4-FFF2-40B4-BE49-F238E27FC236}">
                <a16:creationId xmlns:a16="http://schemas.microsoft.com/office/drawing/2014/main" id="{5E5CA1C6-FD15-A589-F6D5-ABB4DF624F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23D3D2-564E-41DF-581F-F4E955491C95}"/>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648001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A02924-6801-7396-2023-A6BA2DF214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7457D50-1A1F-104C-8694-0906BA63787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E5BD6-F530-2760-5407-A0DC73BF6C14}"/>
              </a:ext>
            </a:extLst>
          </p:cNvPr>
          <p:cNvSpPr>
            <a:spLocks noGrp="1"/>
          </p:cNvSpPr>
          <p:nvPr>
            <p:ph type="dt" sz="half" idx="10"/>
          </p:nvPr>
        </p:nvSpPr>
        <p:spPr/>
        <p:txBody>
          <a:bodyPr/>
          <a:lstStyle/>
          <a:p>
            <a:fld id="{8EA12470-8CD2-4942-8D8C-B0593DE41516}" type="datetimeFigureOut">
              <a:rPr kumimoji="1" lang="ja-JP" altLang="en-US" smtClean="0"/>
              <a:t>2024/8/30</a:t>
            </a:fld>
            <a:endParaRPr kumimoji="1" lang="ja-JP" altLang="en-US"/>
          </a:p>
        </p:txBody>
      </p:sp>
      <p:sp>
        <p:nvSpPr>
          <p:cNvPr id="5" name="フッター プレースホルダー 4">
            <a:extLst>
              <a:ext uri="{FF2B5EF4-FFF2-40B4-BE49-F238E27FC236}">
                <a16:creationId xmlns:a16="http://schemas.microsoft.com/office/drawing/2014/main" id="{BF1F4ED2-8BDF-72B0-7977-4D0BA329D5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1A4E2E-A7BD-14C6-BE99-3982654013E1}"/>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2694104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EC633B1-60D5-C476-4E4B-F7224BFBB77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AC1A4E-E245-3B60-9BDC-26662F825D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9C7B92-917F-613A-A716-9973B3647926}"/>
              </a:ext>
            </a:extLst>
          </p:cNvPr>
          <p:cNvSpPr>
            <a:spLocks noGrp="1"/>
          </p:cNvSpPr>
          <p:nvPr>
            <p:ph type="dt" sz="half" idx="10"/>
          </p:nvPr>
        </p:nvSpPr>
        <p:spPr/>
        <p:txBody>
          <a:bodyPr/>
          <a:lstStyle/>
          <a:p>
            <a:fld id="{8EA12470-8CD2-4942-8D8C-B0593DE41516}" type="datetimeFigureOut">
              <a:rPr kumimoji="1" lang="ja-JP" altLang="en-US" smtClean="0"/>
              <a:t>2024/8/30</a:t>
            </a:fld>
            <a:endParaRPr kumimoji="1" lang="ja-JP" altLang="en-US"/>
          </a:p>
        </p:txBody>
      </p:sp>
      <p:sp>
        <p:nvSpPr>
          <p:cNvPr id="5" name="フッター プレースホルダー 4">
            <a:extLst>
              <a:ext uri="{FF2B5EF4-FFF2-40B4-BE49-F238E27FC236}">
                <a16:creationId xmlns:a16="http://schemas.microsoft.com/office/drawing/2014/main" id="{D42B7027-0395-53C2-4C38-B63AAE58D4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DC8D8F-C0A3-02E6-0783-A27CE97AC80E}"/>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263592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四角形: 対角を丸める 6">
            <a:extLst>
              <a:ext uri="{FF2B5EF4-FFF2-40B4-BE49-F238E27FC236}">
                <a16:creationId xmlns:a16="http://schemas.microsoft.com/office/drawing/2014/main" id="{69CB1FE8-ED30-606E-8FB7-293A061549E7}"/>
              </a:ext>
            </a:extLst>
          </p:cNvPr>
          <p:cNvSpPr/>
          <p:nvPr userDrawn="1"/>
        </p:nvSpPr>
        <p:spPr>
          <a:xfrm>
            <a:off x="401320" y="374014"/>
            <a:ext cx="11389360" cy="109791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11522D1-FCBA-736D-B9A7-974D6B200E1B}"/>
              </a:ext>
            </a:extLst>
          </p:cNvPr>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6F7FCFD0-7751-511F-FFAE-6F84168BD57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63D01F-A4B8-536F-EE8F-BF77EBE7EA6A}"/>
              </a:ext>
            </a:extLst>
          </p:cNvPr>
          <p:cNvSpPr>
            <a:spLocks noGrp="1"/>
          </p:cNvSpPr>
          <p:nvPr>
            <p:ph type="dt" sz="half" idx="10"/>
          </p:nvPr>
        </p:nvSpPr>
        <p:spPr/>
        <p:txBody>
          <a:bodyPr/>
          <a:lstStyle/>
          <a:p>
            <a:fld id="{8EA12470-8CD2-4942-8D8C-B0593DE41516}" type="datetimeFigureOut">
              <a:rPr kumimoji="1" lang="ja-JP" altLang="en-US" smtClean="0"/>
              <a:t>2024/8/30</a:t>
            </a:fld>
            <a:endParaRPr kumimoji="1" lang="ja-JP" altLang="en-US"/>
          </a:p>
        </p:txBody>
      </p:sp>
      <p:sp>
        <p:nvSpPr>
          <p:cNvPr id="5" name="フッター プレースホルダー 4">
            <a:extLst>
              <a:ext uri="{FF2B5EF4-FFF2-40B4-BE49-F238E27FC236}">
                <a16:creationId xmlns:a16="http://schemas.microsoft.com/office/drawing/2014/main" id="{1172E973-4813-37A0-AEFD-3E56D520C9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BC3B3E-25AC-D86C-187E-4CA980220231}"/>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398950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9" name="四角形: 対角を丸める 8">
            <a:extLst>
              <a:ext uri="{FF2B5EF4-FFF2-40B4-BE49-F238E27FC236}">
                <a16:creationId xmlns:a16="http://schemas.microsoft.com/office/drawing/2014/main" id="{CFB1B8A8-F920-6DD3-8BF4-ED909A454839}"/>
              </a:ext>
            </a:extLst>
          </p:cNvPr>
          <p:cNvSpPr/>
          <p:nvPr userDrawn="1"/>
        </p:nvSpPr>
        <p:spPr>
          <a:xfrm>
            <a:off x="401320" y="374014"/>
            <a:ext cx="11389360" cy="109791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92F7B77-672C-67EB-D39E-51CC5A5F510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CF02D9-21B4-2B19-B78C-3A8FF59EAD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E1D599B-0A41-6AA3-9EDA-11B13B958757}"/>
              </a:ext>
            </a:extLst>
          </p:cNvPr>
          <p:cNvSpPr>
            <a:spLocks noGrp="1"/>
          </p:cNvSpPr>
          <p:nvPr>
            <p:ph type="dt" sz="half" idx="10"/>
          </p:nvPr>
        </p:nvSpPr>
        <p:spPr/>
        <p:txBody>
          <a:bodyPr/>
          <a:lstStyle/>
          <a:p>
            <a:fld id="{8EA12470-8CD2-4942-8D8C-B0593DE41516}" type="datetimeFigureOut">
              <a:rPr kumimoji="1" lang="ja-JP" altLang="en-US" smtClean="0"/>
              <a:t>2024/8/30</a:t>
            </a:fld>
            <a:endParaRPr kumimoji="1" lang="ja-JP" altLang="en-US"/>
          </a:p>
        </p:txBody>
      </p:sp>
      <p:sp>
        <p:nvSpPr>
          <p:cNvPr id="5" name="フッター プレースホルダー 4">
            <a:extLst>
              <a:ext uri="{FF2B5EF4-FFF2-40B4-BE49-F238E27FC236}">
                <a16:creationId xmlns:a16="http://schemas.microsoft.com/office/drawing/2014/main" id="{F94642E1-EC36-4D18-AE92-36FCA89662A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22A0C6-67BA-35CF-6E17-4DCA74A054DD}"/>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1681754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10" name="四角形: 対角を丸める 9">
            <a:extLst>
              <a:ext uri="{FF2B5EF4-FFF2-40B4-BE49-F238E27FC236}">
                <a16:creationId xmlns:a16="http://schemas.microsoft.com/office/drawing/2014/main" id="{8243178A-2129-8F4D-150A-346ED2DEB1C7}"/>
              </a:ext>
            </a:extLst>
          </p:cNvPr>
          <p:cNvSpPr/>
          <p:nvPr userDrawn="1"/>
        </p:nvSpPr>
        <p:spPr>
          <a:xfrm>
            <a:off x="401320" y="374014"/>
            <a:ext cx="11389360" cy="109791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27CED9-062D-F385-36D6-B8DF5ECDD4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A7AB137-AB2A-8970-7FB0-1D3A603A3BAF}"/>
              </a:ext>
            </a:extLst>
          </p:cNvPr>
          <p:cNvSpPr>
            <a:spLocks noGrp="1"/>
          </p:cNvSpPr>
          <p:nvPr>
            <p:ph sz="half" idx="1"/>
          </p:nvPr>
        </p:nvSpPr>
        <p:spPr>
          <a:xfrm>
            <a:off x="838200" y="1825625"/>
            <a:ext cx="5181600" cy="4351338"/>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a:extLst>
              <a:ext uri="{FF2B5EF4-FFF2-40B4-BE49-F238E27FC236}">
                <a16:creationId xmlns:a16="http://schemas.microsoft.com/office/drawing/2014/main" id="{7688FDEC-25FD-823D-ECF7-91FE76BEFE2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F61C7F1-B7CC-4F50-5F6E-A8424EE653E5}"/>
              </a:ext>
            </a:extLst>
          </p:cNvPr>
          <p:cNvSpPr>
            <a:spLocks noGrp="1"/>
          </p:cNvSpPr>
          <p:nvPr>
            <p:ph type="dt" sz="half" idx="10"/>
          </p:nvPr>
        </p:nvSpPr>
        <p:spPr/>
        <p:txBody>
          <a:bodyPr/>
          <a:lstStyle/>
          <a:p>
            <a:fld id="{8EA12470-8CD2-4942-8D8C-B0593DE41516}" type="datetimeFigureOut">
              <a:rPr kumimoji="1" lang="ja-JP" altLang="en-US" smtClean="0"/>
              <a:t>2024/8/30</a:t>
            </a:fld>
            <a:endParaRPr kumimoji="1" lang="ja-JP" altLang="en-US"/>
          </a:p>
        </p:txBody>
      </p:sp>
      <p:sp>
        <p:nvSpPr>
          <p:cNvPr id="6" name="フッター プレースホルダー 5">
            <a:extLst>
              <a:ext uri="{FF2B5EF4-FFF2-40B4-BE49-F238E27FC236}">
                <a16:creationId xmlns:a16="http://schemas.microsoft.com/office/drawing/2014/main" id="{375D1F5A-DF2D-05E2-519C-931DFA805B43}"/>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E1784B6C-13B0-9599-C61A-315B0E2C1F6C}"/>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135694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四角形: 対角を丸める 9">
            <a:extLst>
              <a:ext uri="{FF2B5EF4-FFF2-40B4-BE49-F238E27FC236}">
                <a16:creationId xmlns:a16="http://schemas.microsoft.com/office/drawing/2014/main" id="{FF1BB76F-BB89-DD1B-6507-BF7A611EBF9F}"/>
              </a:ext>
            </a:extLst>
          </p:cNvPr>
          <p:cNvSpPr/>
          <p:nvPr userDrawn="1"/>
        </p:nvSpPr>
        <p:spPr>
          <a:xfrm>
            <a:off x="401320" y="374014"/>
            <a:ext cx="11389360" cy="109791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BE693F4-12B8-AD37-9296-1CDD9BC95F7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B4EA3C6-FA0C-1B79-9A87-32548ECC8F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2E0E80-A6D2-4305-B3D0-C2BFC4CFB0B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664AF50-197D-818F-75B4-76EF60ECFD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82E87D2-7958-647F-262F-022B403295B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42F6D8D-5F5A-CB19-0E79-444AF80A999A}"/>
              </a:ext>
            </a:extLst>
          </p:cNvPr>
          <p:cNvSpPr>
            <a:spLocks noGrp="1"/>
          </p:cNvSpPr>
          <p:nvPr>
            <p:ph type="dt" sz="half" idx="10"/>
          </p:nvPr>
        </p:nvSpPr>
        <p:spPr/>
        <p:txBody>
          <a:bodyPr/>
          <a:lstStyle/>
          <a:p>
            <a:fld id="{8EA12470-8CD2-4942-8D8C-B0593DE41516}" type="datetimeFigureOut">
              <a:rPr kumimoji="1" lang="ja-JP" altLang="en-US" smtClean="0"/>
              <a:t>2024/8/30</a:t>
            </a:fld>
            <a:endParaRPr kumimoji="1" lang="ja-JP" altLang="en-US"/>
          </a:p>
        </p:txBody>
      </p:sp>
      <p:sp>
        <p:nvSpPr>
          <p:cNvPr id="8" name="フッター プレースホルダー 7">
            <a:extLst>
              <a:ext uri="{FF2B5EF4-FFF2-40B4-BE49-F238E27FC236}">
                <a16:creationId xmlns:a16="http://schemas.microsoft.com/office/drawing/2014/main" id="{831A84F2-2903-6725-D6A9-3294DCB39D2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A43C779-EFBF-2FD5-3A9E-099D53E09D9B}"/>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924556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四角形: 対角を丸める 5">
            <a:extLst>
              <a:ext uri="{FF2B5EF4-FFF2-40B4-BE49-F238E27FC236}">
                <a16:creationId xmlns:a16="http://schemas.microsoft.com/office/drawing/2014/main" id="{E02B3AFB-122C-2E49-2B59-4E39CCDE3437}"/>
              </a:ext>
            </a:extLst>
          </p:cNvPr>
          <p:cNvSpPr/>
          <p:nvPr userDrawn="1"/>
        </p:nvSpPr>
        <p:spPr>
          <a:xfrm>
            <a:off x="401320" y="374014"/>
            <a:ext cx="11389360" cy="109791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8A6E51E-CEED-29AF-9099-3811B01F349F}"/>
              </a:ext>
            </a:extLst>
          </p:cNvPr>
          <p:cNvSpPr>
            <a:spLocks noGrp="1"/>
          </p:cNvSpPr>
          <p:nvPr>
            <p:ph type="title"/>
          </p:nvPr>
        </p:nvSpPr>
        <p:spPr/>
        <p:txBody>
          <a:body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D7460F0B-1D76-0194-EB03-30E102D837B2}"/>
              </a:ext>
            </a:extLst>
          </p:cNvPr>
          <p:cNvSpPr>
            <a:spLocks noGrp="1"/>
          </p:cNvSpPr>
          <p:nvPr>
            <p:ph type="dt" sz="half" idx="10"/>
          </p:nvPr>
        </p:nvSpPr>
        <p:spPr/>
        <p:txBody>
          <a:bodyPr/>
          <a:lstStyle/>
          <a:p>
            <a:fld id="{8EA12470-8CD2-4942-8D8C-B0593DE41516}" type="datetimeFigureOut">
              <a:rPr kumimoji="1" lang="ja-JP" altLang="en-US" smtClean="0"/>
              <a:t>2024/8/30</a:t>
            </a:fld>
            <a:endParaRPr kumimoji="1" lang="ja-JP" altLang="en-US"/>
          </a:p>
        </p:txBody>
      </p:sp>
      <p:sp>
        <p:nvSpPr>
          <p:cNvPr id="4" name="フッター プレースホルダー 3">
            <a:extLst>
              <a:ext uri="{FF2B5EF4-FFF2-40B4-BE49-F238E27FC236}">
                <a16:creationId xmlns:a16="http://schemas.microsoft.com/office/drawing/2014/main" id="{53670D3E-1C8E-941B-2FFF-BB979BFDBFB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DA5F293-1334-A3C0-4E2B-C248598242F4}"/>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3504410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5F0661-AD03-AA56-060B-5D156C705C03}"/>
              </a:ext>
            </a:extLst>
          </p:cNvPr>
          <p:cNvSpPr>
            <a:spLocks noGrp="1"/>
          </p:cNvSpPr>
          <p:nvPr>
            <p:ph type="dt" sz="half" idx="10"/>
          </p:nvPr>
        </p:nvSpPr>
        <p:spPr/>
        <p:txBody>
          <a:bodyPr/>
          <a:lstStyle/>
          <a:p>
            <a:fld id="{8EA12470-8CD2-4942-8D8C-B0593DE41516}" type="datetimeFigureOut">
              <a:rPr kumimoji="1" lang="ja-JP" altLang="en-US" smtClean="0"/>
              <a:t>2024/8/30</a:t>
            </a:fld>
            <a:endParaRPr kumimoji="1" lang="ja-JP" altLang="en-US"/>
          </a:p>
        </p:txBody>
      </p:sp>
      <p:sp>
        <p:nvSpPr>
          <p:cNvPr id="3" name="フッター プレースホルダー 2">
            <a:extLst>
              <a:ext uri="{FF2B5EF4-FFF2-40B4-BE49-F238E27FC236}">
                <a16:creationId xmlns:a16="http://schemas.microsoft.com/office/drawing/2014/main" id="{E240974A-60CE-CA29-0D6A-C924B6FCE33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4320D34-52C0-F9A7-C06C-E13CBCBC8F66}"/>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135433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0D179C-8363-88A4-1704-38718F2C4CE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E004BFC-2E92-677B-87A2-28B982A9F9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6A9C0F5-B9ED-ED70-7696-B6B70170E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93616F-D6E8-421A-5502-FEE72844F23D}"/>
              </a:ext>
            </a:extLst>
          </p:cNvPr>
          <p:cNvSpPr>
            <a:spLocks noGrp="1"/>
          </p:cNvSpPr>
          <p:nvPr>
            <p:ph type="dt" sz="half" idx="10"/>
          </p:nvPr>
        </p:nvSpPr>
        <p:spPr/>
        <p:txBody>
          <a:bodyPr/>
          <a:lstStyle/>
          <a:p>
            <a:fld id="{8EA12470-8CD2-4942-8D8C-B0593DE41516}" type="datetimeFigureOut">
              <a:rPr kumimoji="1" lang="ja-JP" altLang="en-US" smtClean="0"/>
              <a:t>2024/8/30</a:t>
            </a:fld>
            <a:endParaRPr kumimoji="1" lang="ja-JP" altLang="en-US"/>
          </a:p>
        </p:txBody>
      </p:sp>
      <p:sp>
        <p:nvSpPr>
          <p:cNvPr id="6" name="フッター プレースホルダー 5">
            <a:extLst>
              <a:ext uri="{FF2B5EF4-FFF2-40B4-BE49-F238E27FC236}">
                <a16:creationId xmlns:a16="http://schemas.microsoft.com/office/drawing/2014/main" id="{228DA4D0-46DA-5370-E12D-F668F1B529E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16636D5-A1A5-4091-818E-22735316F13E}"/>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53135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A36B0B-75CE-B384-EECF-5D285805AD3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A9F972C-8436-38B9-7FA4-42E2FAB6F9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20FFF15-6A1D-CAA5-DBFD-BB8D0616A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8CD7ADF-6936-4520-B508-67D0C86A37A8}"/>
              </a:ext>
            </a:extLst>
          </p:cNvPr>
          <p:cNvSpPr>
            <a:spLocks noGrp="1"/>
          </p:cNvSpPr>
          <p:nvPr>
            <p:ph type="dt" sz="half" idx="10"/>
          </p:nvPr>
        </p:nvSpPr>
        <p:spPr/>
        <p:txBody>
          <a:bodyPr/>
          <a:lstStyle/>
          <a:p>
            <a:fld id="{8EA12470-8CD2-4942-8D8C-B0593DE41516}" type="datetimeFigureOut">
              <a:rPr kumimoji="1" lang="ja-JP" altLang="en-US" smtClean="0"/>
              <a:t>2024/8/30</a:t>
            </a:fld>
            <a:endParaRPr kumimoji="1" lang="ja-JP" altLang="en-US"/>
          </a:p>
        </p:txBody>
      </p:sp>
      <p:sp>
        <p:nvSpPr>
          <p:cNvPr id="6" name="フッター プレースホルダー 5">
            <a:extLst>
              <a:ext uri="{FF2B5EF4-FFF2-40B4-BE49-F238E27FC236}">
                <a16:creationId xmlns:a16="http://schemas.microsoft.com/office/drawing/2014/main" id="{5EDC4C37-DE4C-2AF4-091B-430102FF0A2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2324D3-46AB-4528-B828-0DA612068C89}"/>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140978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7DDDFD65-C9F9-A682-C76E-5F1BCCDC0068}"/>
              </a:ext>
            </a:extLst>
          </p:cNvPr>
          <p:cNvSpPr/>
          <p:nvPr userDrawn="1"/>
        </p:nvSpPr>
        <p:spPr>
          <a:xfrm>
            <a:off x="0" y="6311900"/>
            <a:ext cx="12192000" cy="5461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a:extLst>
              <a:ext uri="{FF2B5EF4-FFF2-40B4-BE49-F238E27FC236}">
                <a16:creationId xmlns:a16="http://schemas.microsoft.com/office/drawing/2014/main" id="{CEC6E33C-9C81-8174-B23F-0E5B19632B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D05B5317-1118-BFB1-2A26-6413ABDAC2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058D9B-1206-3F57-8D45-28AEDCDFD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A12470-8CD2-4942-8D8C-B0593DE41516}" type="datetimeFigureOut">
              <a:rPr kumimoji="1" lang="ja-JP" altLang="en-US" smtClean="0"/>
              <a:t>2024/8/30</a:t>
            </a:fld>
            <a:endParaRPr kumimoji="1" lang="ja-JP" altLang="en-US"/>
          </a:p>
        </p:txBody>
      </p:sp>
      <p:sp>
        <p:nvSpPr>
          <p:cNvPr id="5" name="フッター プレースホルダー 4">
            <a:extLst>
              <a:ext uri="{FF2B5EF4-FFF2-40B4-BE49-F238E27FC236}">
                <a16:creationId xmlns:a16="http://schemas.microsoft.com/office/drawing/2014/main" id="{EDAE50EF-0267-6E6B-9552-CAA746295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06B5D92-C9C6-9EAA-6FE8-B7AE3B225C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78251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qiita.com/satshout/items/1f9c2add8a717d7d8d0b" TargetMode="External"/><Relationship Id="rId2" Type="http://schemas.openxmlformats.org/officeDocument/2006/relationships/hyperlink" Target="https://group.ntt/jp/ir/shares/history.html" TargetMode="External"/><Relationship Id="rId1" Type="http://schemas.openxmlformats.org/officeDocument/2006/relationships/slideLayout" Target="../slideLayouts/slideLayout6.xml"/><Relationship Id="rId4" Type="http://schemas.openxmlformats.org/officeDocument/2006/relationships/hyperlink" Target="https://toukei-lab.com/python_stoc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hyperlink" Target="https://group.ntt/jp/ir/shares/history.html"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toukei-lab.com/python_stock"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4FF352BC-8E97-1B79-A2AA-C868A914AC19}"/>
              </a:ext>
            </a:extLst>
          </p:cNvPr>
          <p:cNvSpPr>
            <a:spLocks noGrp="1"/>
          </p:cNvSpPr>
          <p:nvPr>
            <p:ph type="subTitle" idx="1"/>
          </p:nvPr>
        </p:nvSpPr>
        <p:spPr>
          <a:xfrm>
            <a:off x="2971800" y="4191000"/>
            <a:ext cx="7805056" cy="370114"/>
          </a:xfrm>
        </p:spPr>
        <p:txBody>
          <a:bodyPr>
            <a:noAutofit/>
          </a:bodyPr>
          <a:lstStyle/>
          <a:p>
            <a:r>
              <a:rPr lang="en-US" altLang="ja-JP" sz="2000" b="1" dirty="0">
                <a:solidFill>
                  <a:schemeClr val="bg1"/>
                </a:solidFill>
              </a:rPr>
              <a:t>GitHub -&gt; https://github.com/Okkyyt/time-series-prediction</a:t>
            </a:r>
            <a:endParaRPr kumimoji="1" lang="ja-JP" altLang="en-US" sz="2000" b="1" dirty="0">
              <a:solidFill>
                <a:schemeClr val="bg1"/>
              </a:solidFill>
            </a:endParaRPr>
          </a:p>
        </p:txBody>
      </p:sp>
      <p:sp>
        <p:nvSpPr>
          <p:cNvPr id="6" name="テキスト ボックス 5">
            <a:extLst>
              <a:ext uri="{FF2B5EF4-FFF2-40B4-BE49-F238E27FC236}">
                <a16:creationId xmlns:a16="http://schemas.microsoft.com/office/drawing/2014/main" id="{0C76DBDD-B0F4-B6AA-AE69-C4D0E159059C}"/>
              </a:ext>
            </a:extLst>
          </p:cNvPr>
          <p:cNvSpPr txBox="1"/>
          <p:nvPr/>
        </p:nvSpPr>
        <p:spPr>
          <a:xfrm>
            <a:off x="1894114" y="1729103"/>
            <a:ext cx="8403771" cy="1754326"/>
          </a:xfrm>
          <a:prstGeom prst="rect">
            <a:avLst/>
          </a:prstGeom>
          <a:noFill/>
        </p:spPr>
        <p:txBody>
          <a:bodyPr wrap="square" rtlCol="0">
            <a:spAutoFit/>
          </a:bodyPr>
          <a:lstStyle/>
          <a:p>
            <a:pPr algn="ctr"/>
            <a:r>
              <a:rPr kumimoji="1" lang="ja-JP" altLang="en-US" sz="5400" b="1" dirty="0">
                <a:solidFill>
                  <a:schemeClr val="bg1"/>
                </a:solidFill>
              </a:rPr>
              <a:t>株価予測モデルの構築</a:t>
            </a:r>
            <a:r>
              <a:rPr kumimoji="1" lang="en-US" altLang="ja-JP" sz="5400" b="1" dirty="0">
                <a:solidFill>
                  <a:schemeClr val="bg1"/>
                </a:solidFill>
              </a:rPr>
              <a:t>(NTT</a:t>
            </a:r>
            <a:r>
              <a:rPr kumimoji="1" lang="ja-JP" altLang="en-US" sz="5400" b="1" dirty="0">
                <a:solidFill>
                  <a:schemeClr val="bg1"/>
                </a:solidFill>
              </a:rPr>
              <a:t>の株価データ</a:t>
            </a:r>
            <a:r>
              <a:rPr kumimoji="1" lang="en-US" altLang="ja-JP" sz="5400" b="1" dirty="0">
                <a:solidFill>
                  <a:schemeClr val="bg1"/>
                </a:solidFill>
              </a:rPr>
              <a:t>)</a:t>
            </a:r>
            <a:endParaRPr kumimoji="1" lang="ja-JP" altLang="en-US" sz="5400" b="1" dirty="0">
              <a:solidFill>
                <a:schemeClr val="bg1"/>
              </a:solidFill>
            </a:endParaRPr>
          </a:p>
        </p:txBody>
      </p:sp>
      <p:sp>
        <p:nvSpPr>
          <p:cNvPr id="8" name="テキスト ボックス 7">
            <a:extLst>
              <a:ext uri="{FF2B5EF4-FFF2-40B4-BE49-F238E27FC236}">
                <a16:creationId xmlns:a16="http://schemas.microsoft.com/office/drawing/2014/main" id="{6A800FC5-D674-22CB-DD82-DAE69E0D2D8C}"/>
              </a:ext>
            </a:extLst>
          </p:cNvPr>
          <p:cNvSpPr txBox="1"/>
          <p:nvPr/>
        </p:nvSpPr>
        <p:spPr>
          <a:xfrm>
            <a:off x="9394371" y="5399314"/>
            <a:ext cx="2536371" cy="830997"/>
          </a:xfrm>
          <a:prstGeom prst="rect">
            <a:avLst/>
          </a:prstGeom>
          <a:noFill/>
        </p:spPr>
        <p:txBody>
          <a:bodyPr wrap="square" rtlCol="0">
            <a:spAutoFit/>
          </a:bodyPr>
          <a:lstStyle/>
          <a:p>
            <a:r>
              <a:rPr lang="ja-JP" altLang="en-US" sz="2400" dirty="0"/>
              <a:t>沖　悠太</a:t>
            </a:r>
            <a:endParaRPr lang="en-US" altLang="ja-JP" sz="2400" dirty="0"/>
          </a:p>
          <a:p>
            <a:r>
              <a:rPr kumimoji="1" lang="en-US" altLang="ja-JP" sz="2400" dirty="0"/>
              <a:t>2024/8/25 </a:t>
            </a:r>
            <a:r>
              <a:rPr kumimoji="1" lang="ja-JP" altLang="en-US" sz="2400" dirty="0"/>
              <a:t>作成</a:t>
            </a:r>
          </a:p>
        </p:txBody>
      </p:sp>
    </p:spTree>
    <p:extLst>
      <p:ext uri="{BB962C8B-B14F-4D97-AF65-F5344CB8AC3E}">
        <p14:creationId xmlns:p14="http://schemas.microsoft.com/office/powerpoint/2010/main" val="306180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3B53A1-E939-BDFE-5A04-5A882BB60AA1}"/>
              </a:ext>
            </a:extLst>
          </p:cNvPr>
          <p:cNvSpPr>
            <a:spLocks noGrp="1"/>
          </p:cNvSpPr>
          <p:nvPr>
            <p:ph type="title"/>
          </p:nvPr>
        </p:nvSpPr>
        <p:spPr/>
        <p:txBody>
          <a:bodyPr/>
          <a:lstStyle/>
          <a:p>
            <a:r>
              <a:rPr kumimoji="1" lang="ja-JP" altLang="en-US" b="1" dirty="0">
                <a:solidFill>
                  <a:schemeClr val="bg1"/>
                </a:solidFill>
              </a:rPr>
              <a:t>最終モデルの評価</a:t>
            </a:r>
          </a:p>
        </p:txBody>
      </p:sp>
      <p:pic>
        <p:nvPicPr>
          <p:cNvPr id="4" name="図 3" descr="グラフ, 折れ線グラフ&#10;&#10;自動的に生成された説明">
            <a:extLst>
              <a:ext uri="{FF2B5EF4-FFF2-40B4-BE49-F238E27FC236}">
                <a16:creationId xmlns:a16="http://schemas.microsoft.com/office/drawing/2014/main" id="{3C331780-D37F-9431-0C49-85FBD7322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43" y="1721726"/>
            <a:ext cx="5671457" cy="4265416"/>
          </a:xfrm>
          <a:prstGeom prst="rect">
            <a:avLst/>
          </a:prstGeom>
        </p:spPr>
      </p:pic>
      <p:sp>
        <p:nvSpPr>
          <p:cNvPr id="5" name="テキスト ボックス 4">
            <a:extLst>
              <a:ext uri="{FF2B5EF4-FFF2-40B4-BE49-F238E27FC236}">
                <a16:creationId xmlns:a16="http://schemas.microsoft.com/office/drawing/2014/main" id="{8D9A9982-B6DF-AD1B-4991-C1EBE9198D4D}"/>
              </a:ext>
            </a:extLst>
          </p:cNvPr>
          <p:cNvSpPr txBox="1"/>
          <p:nvPr/>
        </p:nvSpPr>
        <p:spPr>
          <a:xfrm>
            <a:off x="6379029" y="1782637"/>
            <a:ext cx="5257800" cy="1015663"/>
          </a:xfrm>
          <a:prstGeom prst="rect">
            <a:avLst/>
          </a:prstGeom>
          <a:noFill/>
        </p:spPr>
        <p:txBody>
          <a:bodyPr wrap="square" rtlCol="0">
            <a:spAutoFit/>
          </a:bodyPr>
          <a:lstStyle/>
          <a:p>
            <a:r>
              <a:rPr kumimoji="1" lang="en-US" altLang="ja-JP" sz="2400" b="1" dirty="0"/>
              <a:t>RMSE</a:t>
            </a:r>
          </a:p>
          <a:p>
            <a:r>
              <a:rPr lang="ja-JP" altLang="en-US" dirty="0"/>
              <a:t>非常に小さくなり、ある程度の予測ができていると思う。</a:t>
            </a:r>
            <a:endParaRPr kumimoji="1" lang="ja-JP" altLang="en-US" dirty="0"/>
          </a:p>
        </p:txBody>
      </p:sp>
      <p:sp>
        <p:nvSpPr>
          <p:cNvPr id="6" name="テキスト ボックス 5">
            <a:extLst>
              <a:ext uri="{FF2B5EF4-FFF2-40B4-BE49-F238E27FC236}">
                <a16:creationId xmlns:a16="http://schemas.microsoft.com/office/drawing/2014/main" id="{6F77E0CF-6B36-A372-8322-6B3016E8F145}"/>
              </a:ext>
            </a:extLst>
          </p:cNvPr>
          <p:cNvSpPr txBox="1"/>
          <p:nvPr/>
        </p:nvSpPr>
        <p:spPr>
          <a:xfrm>
            <a:off x="6379029" y="2890249"/>
            <a:ext cx="5506871" cy="1908215"/>
          </a:xfrm>
          <a:prstGeom prst="rect">
            <a:avLst/>
          </a:prstGeom>
          <a:noFill/>
        </p:spPr>
        <p:txBody>
          <a:bodyPr wrap="square" rtlCol="0">
            <a:spAutoFit/>
          </a:bodyPr>
          <a:lstStyle/>
          <a:p>
            <a:r>
              <a:rPr kumimoji="1" lang="en-US" altLang="ja-JP" sz="2400" b="1" dirty="0"/>
              <a:t>STL</a:t>
            </a:r>
            <a:r>
              <a:rPr kumimoji="1" lang="ja-JP" altLang="en-US" sz="2400" b="1" dirty="0"/>
              <a:t>分析</a:t>
            </a:r>
            <a:endParaRPr kumimoji="1" lang="en-US" altLang="ja-JP" sz="2400" b="1" dirty="0"/>
          </a:p>
          <a:p>
            <a:pPr marL="285750" indent="-285750">
              <a:buFont typeface="Arial" panose="020B0604020202020204" pitchFamily="34" charset="0"/>
              <a:buChar char="•"/>
            </a:pPr>
            <a:r>
              <a:rPr lang="en-US" altLang="ja-JP" b="1" dirty="0"/>
              <a:t>Trend</a:t>
            </a:r>
          </a:p>
          <a:p>
            <a:r>
              <a:rPr lang="ja-JP" altLang="en-US" dirty="0"/>
              <a:t>まぁまぁ把握できている。</a:t>
            </a:r>
            <a:endParaRPr lang="en-US" altLang="ja-JP" dirty="0"/>
          </a:p>
          <a:p>
            <a:pPr marL="285750" indent="-285750">
              <a:buFont typeface="Arial" panose="020B0604020202020204" pitchFamily="34" charset="0"/>
              <a:buChar char="•"/>
            </a:pPr>
            <a:r>
              <a:rPr lang="en-US" altLang="ja-JP" b="1" dirty="0"/>
              <a:t>Seasonal</a:t>
            </a:r>
          </a:p>
          <a:p>
            <a:r>
              <a:rPr lang="ja-JP" altLang="en-US" dirty="0"/>
              <a:t>中盤の予測が素晴らしく良い。</a:t>
            </a:r>
            <a:endParaRPr lang="en-US" altLang="ja-JP" dirty="0"/>
          </a:p>
          <a:p>
            <a:r>
              <a:rPr lang="ja-JP" altLang="en-US" dirty="0"/>
              <a:t>最後のズレは外れ値だと考える</a:t>
            </a:r>
            <a:endParaRPr lang="en-US" altLang="ja-JP" dirty="0"/>
          </a:p>
        </p:txBody>
      </p:sp>
      <p:sp>
        <p:nvSpPr>
          <p:cNvPr id="7" name="テキスト ボックス 6">
            <a:extLst>
              <a:ext uri="{FF2B5EF4-FFF2-40B4-BE49-F238E27FC236}">
                <a16:creationId xmlns:a16="http://schemas.microsoft.com/office/drawing/2014/main" id="{F6DA5635-2EAF-3B8D-7EB2-FD4F3CEDE4BC}"/>
              </a:ext>
            </a:extLst>
          </p:cNvPr>
          <p:cNvSpPr txBox="1"/>
          <p:nvPr/>
        </p:nvSpPr>
        <p:spPr>
          <a:xfrm>
            <a:off x="6455229" y="4890413"/>
            <a:ext cx="4430486" cy="830997"/>
          </a:xfrm>
          <a:prstGeom prst="rect">
            <a:avLst/>
          </a:prstGeom>
          <a:noFill/>
        </p:spPr>
        <p:txBody>
          <a:bodyPr wrap="square" rtlCol="0">
            <a:spAutoFit/>
          </a:bodyPr>
          <a:lstStyle/>
          <a:p>
            <a:r>
              <a:rPr lang="ja-JP" altLang="en-US" sz="2400" b="1" dirty="0"/>
              <a:t>トレンドや季節性はある程度学習できていると考える</a:t>
            </a:r>
            <a:endParaRPr kumimoji="1" lang="ja-JP" altLang="en-US" sz="2400" b="1" dirty="0"/>
          </a:p>
        </p:txBody>
      </p:sp>
      <p:sp>
        <p:nvSpPr>
          <p:cNvPr id="3" name="テキスト ボックス 2">
            <a:extLst>
              <a:ext uri="{FF2B5EF4-FFF2-40B4-BE49-F238E27FC236}">
                <a16:creationId xmlns:a16="http://schemas.microsoft.com/office/drawing/2014/main" id="{CBB44A93-7E59-159C-8C13-B0E7117975F8}"/>
              </a:ext>
            </a:extLst>
          </p:cNvPr>
          <p:cNvSpPr txBox="1"/>
          <p:nvPr/>
        </p:nvSpPr>
        <p:spPr>
          <a:xfrm>
            <a:off x="424543" y="5987142"/>
            <a:ext cx="5509489" cy="369332"/>
          </a:xfrm>
          <a:prstGeom prst="rect">
            <a:avLst/>
          </a:prstGeom>
          <a:noFill/>
        </p:spPr>
        <p:txBody>
          <a:bodyPr wrap="square" rtlCol="0">
            <a:spAutoFit/>
          </a:bodyPr>
          <a:lstStyle/>
          <a:p>
            <a:r>
              <a:rPr kumimoji="1" lang="ja-JP" altLang="en-US" dirty="0"/>
              <a:t>最終モデルの</a:t>
            </a:r>
            <a:r>
              <a:rPr kumimoji="1" lang="en-US" altLang="ja-JP" dirty="0"/>
              <a:t>STL</a:t>
            </a:r>
            <a:r>
              <a:rPr kumimoji="1" lang="ja-JP" altLang="en-US" dirty="0"/>
              <a:t>分析</a:t>
            </a:r>
          </a:p>
        </p:txBody>
      </p:sp>
    </p:spTree>
    <p:extLst>
      <p:ext uri="{BB962C8B-B14F-4D97-AF65-F5344CB8AC3E}">
        <p14:creationId xmlns:p14="http://schemas.microsoft.com/office/powerpoint/2010/main" val="294922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3F1EAB-555F-355E-2876-B416027A9017}"/>
              </a:ext>
            </a:extLst>
          </p:cNvPr>
          <p:cNvSpPr>
            <a:spLocks noGrp="1"/>
          </p:cNvSpPr>
          <p:nvPr>
            <p:ph type="title"/>
          </p:nvPr>
        </p:nvSpPr>
        <p:spPr/>
        <p:txBody>
          <a:bodyPr/>
          <a:lstStyle/>
          <a:p>
            <a:r>
              <a:rPr kumimoji="1" lang="ja-JP" altLang="en-US" b="1" dirty="0">
                <a:solidFill>
                  <a:schemeClr val="bg1"/>
                </a:solidFill>
              </a:rPr>
              <a:t>反省点と今後の展望</a:t>
            </a:r>
          </a:p>
        </p:txBody>
      </p:sp>
      <p:sp>
        <p:nvSpPr>
          <p:cNvPr id="3" name="テキスト ボックス 2">
            <a:extLst>
              <a:ext uri="{FF2B5EF4-FFF2-40B4-BE49-F238E27FC236}">
                <a16:creationId xmlns:a16="http://schemas.microsoft.com/office/drawing/2014/main" id="{1AE822DF-5081-734C-59AB-138E3B4C8659}"/>
              </a:ext>
            </a:extLst>
          </p:cNvPr>
          <p:cNvSpPr txBox="1"/>
          <p:nvPr/>
        </p:nvSpPr>
        <p:spPr>
          <a:xfrm>
            <a:off x="478971" y="1766888"/>
            <a:ext cx="10515600" cy="2308324"/>
          </a:xfrm>
          <a:prstGeom prst="rect">
            <a:avLst/>
          </a:prstGeom>
          <a:noFill/>
        </p:spPr>
        <p:txBody>
          <a:bodyPr wrap="square" rtlCol="0">
            <a:spAutoFit/>
          </a:bodyPr>
          <a:lstStyle/>
          <a:p>
            <a:r>
              <a:rPr kumimoji="1" lang="ja-JP" altLang="en-US" b="1" dirty="0"/>
              <a:t>良かったところ</a:t>
            </a:r>
            <a:endParaRPr kumimoji="1" lang="en-US" altLang="ja-JP" b="1" dirty="0"/>
          </a:p>
          <a:p>
            <a:pPr marL="285750" indent="-285750">
              <a:buFont typeface="Arial" panose="020B0604020202020204" pitchFamily="34" charset="0"/>
              <a:buChar char="•"/>
            </a:pPr>
            <a:r>
              <a:rPr lang="ja-JP" altLang="en-US" dirty="0"/>
              <a:t>スケジュールを組みそれを基にすすめられた。</a:t>
            </a:r>
            <a:endParaRPr lang="en-US" altLang="ja-JP" dirty="0"/>
          </a:p>
          <a:p>
            <a:pPr marL="285750" indent="-285750">
              <a:buFont typeface="Arial" panose="020B0604020202020204" pitchFamily="34" charset="0"/>
              <a:buChar char="•"/>
            </a:pPr>
            <a:r>
              <a:rPr kumimoji="1" lang="ja-JP" altLang="en-US" dirty="0"/>
              <a:t>初めての時系列データ分析だったがある程度納得したモデルが作れた。</a:t>
            </a:r>
            <a:endParaRPr kumimoji="1" lang="en-US" altLang="ja-JP" dirty="0"/>
          </a:p>
          <a:p>
            <a:pPr marL="285750" indent="-285750">
              <a:buFont typeface="Arial" panose="020B0604020202020204" pitchFamily="34" charset="0"/>
              <a:buChar char="•"/>
            </a:pPr>
            <a:endParaRPr lang="en-US" altLang="ja-JP" dirty="0"/>
          </a:p>
          <a:p>
            <a:r>
              <a:rPr kumimoji="1" lang="ja-JP" altLang="en-US" b="1" dirty="0"/>
              <a:t>悪かったところ</a:t>
            </a:r>
            <a:endParaRPr kumimoji="1" lang="en-US" altLang="ja-JP" b="1" dirty="0"/>
          </a:p>
          <a:p>
            <a:pPr marL="285750" indent="-285750">
              <a:buFont typeface="Arial" panose="020B0604020202020204" pitchFamily="34" charset="0"/>
              <a:buChar char="•"/>
            </a:pPr>
            <a:r>
              <a:rPr lang="ja-JP" altLang="en-US" dirty="0"/>
              <a:t>時間のかけすぎ</a:t>
            </a:r>
            <a:r>
              <a:rPr lang="en-US" altLang="ja-JP" dirty="0"/>
              <a:t>(</a:t>
            </a:r>
            <a:r>
              <a:rPr lang="ja-JP" altLang="en-US" dirty="0"/>
              <a:t>データの理解</a:t>
            </a:r>
            <a:r>
              <a:rPr lang="en-US" altLang="ja-JP" dirty="0"/>
              <a:t>:8</a:t>
            </a:r>
            <a:r>
              <a:rPr lang="ja-JP" altLang="en-US" dirty="0"/>
              <a:t>時間、合計</a:t>
            </a:r>
            <a:r>
              <a:rPr lang="en-US" altLang="ja-JP" dirty="0"/>
              <a:t>30</a:t>
            </a:r>
            <a:r>
              <a:rPr lang="ja-JP" altLang="en-US" dirty="0"/>
              <a:t>時間弱使った</a:t>
            </a:r>
            <a:r>
              <a:rPr lang="en-US" altLang="ja-JP" dirty="0"/>
              <a:t>...)</a:t>
            </a:r>
          </a:p>
          <a:p>
            <a:pPr marL="285750" indent="-285750">
              <a:buFont typeface="Arial" panose="020B0604020202020204" pitchFamily="34" charset="0"/>
              <a:buChar char="•"/>
            </a:pPr>
            <a:r>
              <a:rPr lang="ja-JP" altLang="en-US" dirty="0"/>
              <a:t>記事を参考にしすぎて自分でもっと考えて、アンサンブルなどの手法を使って見たかった</a:t>
            </a:r>
            <a:r>
              <a:rPr lang="en-US" altLang="ja-JP" dirty="0"/>
              <a:t>(</a:t>
            </a:r>
            <a:r>
              <a:rPr lang="ja-JP" altLang="en-US" dirty="0"/>
              <a:t>知識・経験不足もある</a:t>
            </a:r>
            <a:r>
              <a:rPr lang="en-US" altLang="ja-JP" dirty="0"/>
              <a:t>)</a:t>
            </a:r>
          </a:p>
        </p:txBody>
      </p:sp>
      <p:sp>
        <p:nvSpPr>
          <p:cNvPr id="4" name="テキスト ボックス 3">
            <a:extLst>
              <a:ext uri="{FF2B5EF4-FFF2-40B4-BE49-F238E27FC236}">
                <a16:creationId xmlns:a16="http://schemas.microsoft.com/office/drawing/2014/main" id="{A76A67CB-6702-6B1C-83C2-43C5BECDBD5C}"/>
              </a:ext>
            </a:extLst>
          </p:cNvPr>
          <p:cNvSpPr txBox="1"/>
          <p:nvPr/>
        </p:nvSpPr>
        <p:spPr>
          <a:xfrm>
            <a:off x="478971" y="4445326"/>
            <a:ext cx="10874829" cy="1200329"/>
          </a:xfrm>
          <a:prstGeom prst="rect">
            <a:avLst/>
          </a:prstGeom>
          <a:noFill/>
        </p:spPr>
        <p:txBody>
          <a:bodyPr wrap="square" rtlCol="0">
            <a:spAutoFit/>
          </a:bodyPr>
          <a:lstStyle/>
          <a:p>
            <a:r>
              <a:rPr kumimoji="1" lang="ja-JP" altLang="en-US" b="1" dirty="0"/>
              <a:t>今後の展望</a:t>
            </a:r>
            <a:endParaRPr kumimoji="1" lang="en-US" altLang="ja-JP" b="1" dirty="0"/>
          </a:p>
          <a:p>
            <a:pPr marL="285750" indent="-285750">
              <a:buFont typeface="Arial" panose="020B0604020202020204" pitchFamily="34" charset="0"/>
              <a:buChar char="•"/>
            </a:pPr>
            <a:r>
              <a:rPr lang="en-US" altLang="ja-JP" dirty="0"/>
              <a:t>LSTM</a:t>
            </a:r>
            <a:r>
              <a:rPr lang="ja-JP" altLang="en-US" dirty="0"/>
              <a:t>での実装</a:t>
            </a:r>
            <a:r>
              <a:rPr lang="en-US" altLang="ja-JP" dirty="0"/>
              <a:t>(</a:t>
            </a:r>
            <a:r>
              <a:rPr lang="ja-JP" altLang="en-US" dirty="0"/>
              <a:t>時間が足りずできなかった。勉強不足。</a:t>
            </a:r>
            <a:r>
              <a:rPr lang="en-US" altLang="ja-JP" dirty="0"/>
              <a:t>)</a:t>
            </a:r>
          </a:p>
          <a:p>
            <a:pPr marL="285750" indent="-285750">
              <a:buFont typeface="Arial" panose="020B0604020202020204" pitchFamily="34" charset="0"/>
              <a:buChar char="•"/>
            </a:pPr>
            <a:r>
              <a:rPr kumimoji="1" lang="en-US" altLang="ja-JP" dirty="0"/>
              <a:t>STL</a:t>
            </a:r>
            <a:r>
              <a:rPr kumimoji="1" lang="ja-JP" altLang="en-US" dirty="0"/>
              <a:t>分析したときに</a:t>
            </a:r>
            <a:r>
              <a:rPr kumimoji="1" lang="en-US" altLang="ja-JP" dirty="0"/>
              <a:t>T</a:t>
            </a:r>
            <a:r>
              <a:rPr lang="en-US" altLang="ja-JP" dirty="0"/>
              <a:t>rend</a:t>
            </a:r>
            <a:r>
              <a:rPr lang="ja-JP" altLang="en-US" dirty="0"/>
              <a:t>の値を微分するとよくある「～」の形になりそうなのと、季節性が多少あったので、</a:t>
            </a:r>
            <a:r>
              <a:rPr lang="en-US" altLang="ja-JP" sz="1800" dirty="0"/>
              <a:t> Residual</a:t>
            </a:r>
            <a:r>
              <a:rPr lang="ja-JP" altLang="en-US" sz="1800" dirty="0"/>
              <a:t>を分析することでもっと良い</a:t>
            </a:r>
            <a:r>
              <a:rPr lang="ja-JP" altLang="en-US" dirty="0"/>
              <a:t>モデルが作れそうなので試してみたい。</a:t>
            </a:r>
            <a:endParaRPr kumimoji="1" lang="ja-JP" altLang="en-US" dirty="0"/>
          </a:p>
        </p:txBody>
      </p:sp>
    </p:spTree>
    <p:extLst>
      <p:ext uri="{BB962C8B-B14F-4D97-AF65-F5344CB8AC3E}">
        <p14:creationId xmlns:p14="http://schemas.microsoft.com/office/powerpoint/2010/main" val="3159469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E34CD3-AB0C-C24A-3134-1F162927B887}"/>
              </a:ext>
            </a:extLst>
          </p:cNvPr>
          <p:cNvSpPr>
            <a:spLocks noGrp="1"/>
          </p:cNvSpPr>
          <p:nvPr>
            <p:ph type="title"/>
          </p:nvPr>
        </p:nvSpPr>
        <p:spPr/>
        <p:txBody>
          <a:bodyPr/>
          <a:lstStyle/>
          <a:p>
            <a:r>
              <a:rPr kumimoji="1" lang="ja-JP" altLang="en-US" b="1" dirty="0">
                <a:solidFill>
                  <a:schemeClr val="bg1"/>
                </a:solidFill>
              </a:rPr>
              <a:t>参考資料</a:t>
            </a:r>
          </a:p>
        </p:txBody>
      </p:sp>
      <p:sp>
        <p:nvSpPr>
          <p:cNvPr id="3" name="テキスト ボックス 2">
            <a:extLst>
              <a:ext uri="{FF2B5EF4-FFF2-40B4-BE49-F238E27FC236}">
                <a16:creationId xmlns:a16="http://schemas.microsoft.com/office/drawing/2014/main" id="{6BC69D92-D848-CDCC-E855-215B7B18D6B8}"/>
              </a:ext>
            </a:extLst>
          </p:cNvPr>
          <p:cNvSpPr txBox="1"/>
          <p:nvPr/>
        </p:nvSpPr>
        <p:spPr>
          <a:xfrm>
            <a:off x="566056" y="1915885"/>
            <a:ext cx="11386457" cy="2585323"/>
          </a:xfrm>
          <a:prstGeom prst="rect">
            <a:avLst/>
          </a:prstGeom>
          <a:noFill/>
        </p:spPr>
        <p:txBody>
          <a:bodyPr wrap="square" rtlCol="0">
            <a:spAutoFit/>
          </a:bodyPr>
          <a:lstStyle/>
          <a:p>
            <a:r>
              <a:rPr lang="ja-JP" altLang="en-US" dirty="0"/>
              <a:t>データの理解と</a:t>
            </a:r>
            <a:r>
              <a:rPr lang="en-US" altLang="ja-JP" dirty="0"/>
              <a:t>EDA</a:t>
            </a:r>
          </a:p>
          <a:p>
            <a:pPr marL="285750" indent="-285750">
              <a:buFont typeface="Arial" panose="020B0604020202020204" pitchFamily="34" charset="0"/>
              <a:buChar char="•"/>
            </a:pPr>
            <a:r>
              <a:rPr lang="ja-JP" altLang="en-US" dirty="0"/>
              <a:t>書籍 </a:t>
            </a:r>
            <a:r>
              <a:rPr lang="en-US" altLang="ja-JP" dirty="0"/>
              <a:t>: </a:t>
            </a:r>
            <a:r>
              <a:rPr lang="ja-JP" altLang="en-US" dirty="0"/>
              <a:t>現場ですぐ使える時系列データ分析 </a:t>
            </a:r>
            <a:r>
              <a:rPr lang="en-US" altLang="ja-JP" dirty="0"/>
              <a:t>~</a:t>
            </a:r>
            <a:r>
              <a:rPr lang="ja-JP" altLang="en-US" dirty="0"/>
              <a:t>データサイエンティストのための基礎知識</a:t>
            </a:r>
            <a:r>
              <a:rPr lang="en-US" altLang="ja-JP" dirty="0"/>
              <a:t>~ (2014/2/18)</a:t>
            </a:r>
          </a:p>
          <a:p>
            <a:pPr marL="285750" indent="-285750">
              <a:buFont typeface="Arial" panose="020B0604020202020204" pitchFamily="34" charset="0"/>
              <a:buChar char="•"/>
            </a:pPr>
            <a:r>
              <a:rPr lang="en-US" altLang="ja-JP" dirty="0"/>
              <a:t>NTT</a:t>
            </a:r>
            <a:r>
              <a:rPr lang="ja-JP" altLang="en-US" dirty="0"/>
              <a:t>「株式の歴史」 </a:t>
            </a:r>
            <a:r>
              <a:rPr lang="en-US" altLang="ja-JP" dirty="0"/>
              <a:t>: </a:t>
            </a:r>
            <a:r>
              <a:rPr lang="en-US" altLang="ja-JP" dirty="0" err="1"/>
              <a:t>url</a:t>
            </a:r>
            <a:r>
              <a:rPr lang="en-US" altLang="ja-JP" dirty="0"/>
              <a:t>(</a:t>
            </a:r>
            <a:r>
              <a:rPr lang="en-US" altLang="ja-JP" dirty="0">
                <a:hlinkClick r:id="rId2"/>
              </a:rPr>
              <a:t>https://group.ntt/jp/ir/shares/history.html</a:t>
            </a:r>
            <a:r>
              <a:rPr lang="en-US" altLang="ja-JP" dirty="0"/>
              <a:t>)</a:t>
            </a:r>
          </a:p>
          <a:p>
            <a:pPr marL="285750" indent="-285750">
              <a:buFont typeface="Arial" panose="020B0604020202020204" pitchFamily="34" charset="0"/>
              <a:buChar char="•"/>
            </a:pPr>
            <a:endParaRPr kumimoji="1" lang="en-US" altLang="ja-JP" dirty="0"/>
          </a:p>
          <a:p>
            <a:r>
              <a:rPr lang="en-US" altLang="ja-JP" dirty="0"/>
              <a:t>STL</a:t>
            </a:r>
            <a:r>
              <a:rPr lang="ja-JP" altLang="en-US" dirty="0"/>
              <a:t>分析</a:t>
            </a:r>
            <a:endParaRPr lang="en-US" altLang="ja-JP" dirty="0"/>
          </a:p>
          <a:p>
            <a:pPr marL="285750" indent="-285750">
              <a:buFont typeface="Arial" panose="020B0604020202020204" pitchFamily="34" charset="0"/>
              <a:buChar char="•"/>
            </a:pPr>
            <a:r>
              <a:rPr kumimoji="1" lang="en-US" altLang="ja-JP" dirty="0"/>
              <a:t>@satshout(satshout)</a:t>
            </a:r>
            <a:r>
              <a:rPr kumimoji="1" lang="ja-JP" altLang="en-US" dirty="0"/>
              <a:t>さんの</a:t>
            </a:r>
            <a:r>
              <a:rPr kumimoji="1" lang="en-US" altLang="ja-JP" dirty="0" err="1"/>
              <a:t>Qiita</a:t>
            </a:r>
            <a:r>
              <a:rPr kumimoji="1" lang="en-US" altLang="ja-JP" dirty="0"/>
              <a:t> : </a:t>
            </a:r>
            <a:r>
              <a:rPr kumimoji="1" lang="en-US" altLang="ja-JP" dirty="0" err="1"/>
              <a:t>url</a:t>
            </a:r>
            <a:r>
              <a:rPr kumimoji="1" lang="en-US" altLang="ja-JP" dirty="0"/>
              <a:t>(</a:t>
            </a:r>
            <a:r>
              <a:rPr kumimoji="1" lang="en-US" altLang="ja-JP" dirty="0">
                <a:hlinkClick r:id="rId3"/>
              </a:rPr>
              <a:t>https://qiita.com/satshout/items/1f9c2add8a717d7d8d0b</a:t>
            </a:r>
            <a:r>
              <a:rPr kumimoji="1" lang="en-US" altLang="ja-JP" dirty="0"/>
              <a:t>)</a:t>
            </a:r>
          </a:p>
          <a:p>
            <a:pPr marL="285750" indent="-285750">
              <a:buFont typeface="Arial" panose="020B0604020202020204" pitchFamily="34" charset="0"/>
              <a:buChar char="•"/>
            </a:pPr>
            <a:endParaRPr lang="en-US" altLang="ja-JP" dirty="0"/>
          </a:p>
          <a:p>
            <a:r>
              <a:rPr lang="en-US" altLang="ja-JP" dirty="0"/>
              <a:t>ARIMA</a:t>
            </a:r>
            <a:r>
              <a:rPr lang="ja-JP" altLang="en-US" dirty="0"/>
              <a:t>モデル</a:t>
            </a:r>
            <a:endParaRPr lang="en-US" altLang="ja-JP" dirty="0"/>
          </a:p>
          <a:p>
            <a:pPr marL="285750" indent="-285750">
              <a:buFont typeface="Arial" panose="020B0604020202020204" pitchFamily="34" charset="0"/>
              <a:buChar char="•"/>
            </a:pPr>
            <a:r>
              <a:rPr kumimoji="1" lang="ja-JP" altLang="en-US" dirty="0"/>
              <a:t>スタビジ </a:t>
            </a:r>
            <a:r>
              <a:rPr kumimoji="1" lang="en-US" altLang="ja-JP" dirty="0"/>
              <a:t>: </a:t>
            </a:r>
            <a:r>
              <a:rPr kumimoji="1" lang="en-US" altLang="ja-JP" dirty="0" err="1"/>
              <a:t>url</a:t>
            </a:r>
            <a:r>
              <a:rPr kumimoji="1" lang="en-US" altLang="ja-JP" dirty="0"/>
              <a:t>(</a:t>
            </a:r>
            <a:r>
              <a:rPr kumimoji="1" lang="en-US" altLang="ja-JP" dirty="0">
                <a:hlinkClick r:id="rId4"/>
              </a:rPr>
              <a:t>https://toukei-lab.com/python_stock</a:t>
            </a:r>
            <a:r>
              <a:rPr kumimoji="1" lang="en-US" altLang="ja-JP" dirty="0"/>
              <a:t>)</a:t>
            </a:r>
          </a:p>
        </p:txBody>
      </p:sp>
    </p:spTree>
    <p:extLst>
      <p:ext uri="{BB962C8B-B14F-4D97-AF65-F5344CB8AC3E}">
        <p14:creationId xmlns:p14="http://schemas.microsoft.com/office/powerpoint/2010/main" val="82441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四角形: 角を丸くする 19">
            <a:extLst>
              <a:ext uri="{FF2B5EF4-FFF2-40B4-BE49-F238E27FC236}">
                <a16:creationId xmlns:a16="http://schemas.microsoft.com/office/drawing/2014/main" id="{15958D06-4766-8B1D-3A12-001A2615FC25}"/>
              </a:ext>
            </a:extLst>
          </p:cNvPr>
          <p:cNvSpPr/>
          <p:nvPr/>
        </p:nvSpPr>
        <p:spPr>
          <a:xfrm>
            <a:off x="5462524" y="1806334"/>
            <a:ext cx="3485042" cy="3761020"/>
          </a:xfrm>
          <a:prstGeom prst="roundRect">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C60E53E-B0AA-300E-77BE-AB03BF2A44D4}"/>
              </a:ext>
            </a:extLst>
          </p:cNvPr>
          <p:cNvSpPr>
            <a:spLocks noGrp="1"/>
          </p:cNvSpPr>
          <p:nvPr>
            <p:ph type="title"/>
          </p:nvPr>
        </p:nvSpPr>
        <p:spPr>
          <a:xfrm>
            <a:off x="729343" y="310697"/>
            <a:ext cx="10515600" cy="1325563"/>
          </a:xfrm>
        </p:spPr>
        <p:txBody>
          <a:bodyPr/>
          <a:lstStyle/>
          <a:p>
            <a:r>
              <a:rPr kumimoji="1" lang="ja-JP" altLang="en-US" b="1" dirty="0">
                <a:solidFill>
                  <a:schemeClr val="bg1"/>
                </a:solidFill>
              </a:rPr>
              <a:t>データ理解と</a:t>
            </a:r>
            <a:r>
              <a:rPr kumimoji="1" lang="en-US" altLang="ja-JP" b="1" dirty="0">
                <a:solidFill>
                  <a:schemeClr val="bg1"/>
                </a:solidFill>
              </a:rPr>
              <a:t>EDA</a:t>
            </a:r>
            <a:endParaRPr kumimoji="1" lang="ja-JP" altLang="en-US" b="1" dirty="0">
              <a:solidFill>
                <a:schemeClr val="bg1"/>
              </a:solidFill>
            </a:endParaRPr>
          </a:p>
        </p:txBody>
      </p:sp>
      <p:sp>
        <p:nvSpPr>
          <p:cNvPr id="5" name="テキスト ボックス 4">
            <a:extLst>
              <a:ext uri="{FF2B5EF4-FFF2-40B4-BE49-F238E27FC236}">
                <a16:creationId xmlns:a16="http://schemas.microsoft.com/office/drawing/2014/main" id="{19DC9EC7-9D37-2D52-A60D-10E9998BA5D4}"/>
              </a:ext>
            </a:extLst>
          </p:cNvPr>
          <p:cNvSpPr txBox="1"/>
          <p:nvPr/>
        </p:nvSpPr>
        <p:spPr>
          <a:xfrm>
            <a:off x="548640" y="5689860"/>
            <a:ext cx="4957011" cy="369332"/>
          </a:xfrm>
          <a:prstGeom prst="rect">
            <a:avLst/>
          </a:prstGeom>
          <a:noFill/>
        </p:spPr>
        <p:txBody>
          <a:bodyPr wrap="square" rtlCol="0">
            <a:spAutoFit/>
          </a:bodyPr>
          <a:lstStyle/>
          <a:p>
            <a:r>
              <a:rPr kumimoji="1" lang="en-US" altLang="ja-JP" b="1" dirty="0"/>
              <a:t>NTT</a:t>
            </a:r>
            <a:r>
              <a:rPr kumimoji="1" lang="ja-JP" altLang="en-US" b="1" dirty="0"/>
              <a:t>の株価</a:t>
            </a:r>
            <a:r>
              <a:rPr kumimoji="1" lang="en-US" altLang="ja-JP" b="1" dirty="0"/>
              <a:t>(</a:t>
            </a:r>
            <a:r>
              <a:rPr kumimoji="1" lang="ja-JP" altLang="en-US" b="1" dirty="0"/>
              <a:t>年平均</a:t>
            </a:r>
            <a:r>
              <a:rPr kumimoji="1" lang="en-US" altLang="ja-JP" b="1" dirty="0"/>
              <a:t>)</a:t>
            </a:r>
            <a:r>
              <a:rPr kumimoji="1" lang="ja-JP" altLang="en-US" b="1" dirty="0"/>
              <a:t>の推移</a:t>
            </a:r>
          </a:p>
        </p:txBody>
      </p:sp>
      <p:pic>
        <p:nvPicPr>
          <p:cNvPr id="11" name="図 10">
            <a:extLst>
              <a:ext uri="{FF2B5EF4-FFF2-40B4-BE49-F238E27FC236}">
                <a16:creationId xmlns:a16="http://schemas.microsoft.com/office/drawing/2014/main" id="{0CFD2A38-64ED-5E42-C754-DB20B64CD2A0}"/>
              </a:ext>
            </a:extLst>
          </p:cNvPr>
          <p:cNvPicPr>
            <a:picLocks noChangeAspect="1"/>
          </p:cNvPicPr>
          <p:nvPr/>
        </p:nvPicPr>
        <p:blipFill>
          <a:blip r:embed="rId2"/>
          <a:stretch>
            <a:fillRect/>
          </a:stretch>
        </p:blipFill>
        <p:spPr>
          <a:xfrm>
            <a:off x="5660571" y="2093498"/>
            <a:ext cx="3024205" cy="822213"/>
          </a:xfrm>
          <a:prstGeom prst="rect">
            <a:avLst/>
          </a:prstGeom>
        </p:spPr>
      </p:pic>
      <p:pic>
        <p:nvPicPr>
          <p:cNvPr id="13" name="図 12">
            <a:extLst>
              <a:ext uri="{FF2B5EF4-FFF2-40B4-BE49-F238E27FC236}">
                <a16:creationId xmlns:a16="http://schemas.microsoft.com/office/drawing/2014/main" id="{4CCCBCB6-9281-9BD9-C65F-F36DC844E5D3}"/>
              </a:ext>
            </a:extLst>
          </p:cNvPr>
          <p:cNvPicPr>
            <a:picLocks noChangeAspect="1"/>
          </p:cNvPicPr>
          <p:nvPr/>
        </p:nvPicPr>
        <p:blipFill>
          <a:blip r:embed="rId3"/>
          <a:stretch>
            <a:fillRect/>
          </a:stretch>
        </p:blipFill>
        <p:spPr>
          <a:xfrm>
            <a:off x="5660570" y="2965258"/>
            <a:ext cx="3024205" cy="920761"/>
          </a:xfrm>
          <a:prstGeom prst="rect">
            <a:avLst/>
          </a:prstGeom>
        </p:spPr>
      </p:pic>
      <p:pic>
        <p:nvPicPr>
          <p:cNvPr id="15" name="図 14">
            <a:extLst>
              <a:ext uri="{FF2B5EF4-FFF2-40B4-BE49-F238E27FC236}">
                <a16:creationId xmlns:a16="http://schemas.microsoft.com/office/drawing/2014/main" id="{46ABD7E3-B19C-D241-6F6A-20CBD6631362}"/>
              </a:ext>
            </a:extLst>
          </p:cNvPr>
          <p:cNvPicPr>
            <a:picLocks noChangeAspect="1"/>
          </p:cNvPicPr>
          <p:nvPr/>
        </p:nvPicPr>
        <p:blipFill>
          <a:blip r:embed="rId4"/>
          <a:stretch>
            <a:fillRect/>
          </a:stretch>
        </p:blipFill>
        <p:spPr>
          <a:xfrm>
            <a:off x="5692942" y="4248820"/>
            <a:ext cx="3024205" cy="368164"/>
          </a:xfrm>
          <a:prstGeom prst="rect">
            <a:avLst/>
          </a:prstGeom>
        </p:spPr>
      </p:pic>
      <p:sp>
        <p:nvSpPr>
          <p:cNvPr id="16" name="テキスト ボックス 15">
            <a:extLst>
              <a:ext uri="{FF2B5EF4-FFF2-40B4-BE49-F238E27FC236}">
                <a16:creationId xmlns:a16="http://schemas.microsoft.com/office/drawing/2014/main" id="{99BB4542-DE54-4518-4C3B-C43AE434D816}"/>
              </a:ext>
            </a:extLst>
          </p:cNvPr>
          <p:cNvSpPr txBox="1"/>
          <p:nvPr/>
        </p:nvSpPr>
        <p:spPr>
          <a:xfrm>
            <a:off x="5987143" y="3894114"/>
            <a:ext cx="2815167" cy="307777"/>
          </a:xfrm>
          <a:prstGeom prst="rect">
            <a:avLst/>
          </a:prstGeom>
          <a:noFill/>
        </p:spPr>
        <p:txBody>
          <a:bodyPr wrap="square" rtlCol="0">
            <a:spAutoFit/>
          </a:bodyPr>
          <a:lstStyle/>
          <a:p>
            <a:r>
              <a:rPr kumimoji="1" lang="ja-JP" altLang="en-US" sz="1400" dirty="0"/>
              <a:t>↑株価の下落時の株式</a:t>
            </a:r>
          </a:p>
        </p:txBody>
      </p:sp>
      <p:sp>
        <p:nvSpPr>
          <p:cNvPr id="17" name="テキスト ボックス 16">
            <a:extLst>
              <a:ext uri="{FF2B5EF4-FFF2-40B4-BE49-F238E27FC236}">
                <a16:creationId xmlns:a16="http://schemas.microsoft.com/office/drawing/2014/main" id="{D077C96E-D60C-4247-EE45-3E5D337399D5}"/>
              </a:ext>
            </a:extLst>
          </p:cNvPr>
          <p:cNvSpPr txBox="1"/>
          <p:nvPr/>
        </p:nvSpPr>
        <p:spPr>
          <a:xfrm>
            <a:off x="5966985" y="4977542"/>
            <a:ext cx="2895600" cy="307777"/>
          </a:xfrm>
          <a:prstGeom prst="rect">
            <a:avLst/>
          </a:prstGeom>
          <a:noFill/>
        </p:spPr>
        <p:txBody>
          <a:bodyPr wrap="square" rtlCol="0">
            <a:spAutoFit/>
          </a:bodyPr>
          <a:lstStyle/>
          <a:p>
            <a:r>
              <a:rPr kumimoji="1" lang="ja-JP" altLang="en-US" sz="1400" dirty="0"/>
              <a:t>↑最近の傾向</a:t>
            </a:r>
          </a:p>
        </p:txBody>
      </p:sp>
      <p:pic>
        <p:nvPicPr>
          <p:cNvPr id="19" name="図 18">
            <a:extLst>
              <a:ext uri="{FF2B5EF4-FFF2-40B4-BE49-F238E27FC236}">
                <a16:creationId xmlns:a16="http://schemas.microsoft.com/office/drawing/2014/main" id="{1D942828-9108-05B4-CDD8-E7B9F2DFE95B}"/>
              </a:ext>
            </a:extLst>
          </p:cNvPr>
          <p:cNvPicPr>
            <a:picLocks noChangeAspect="1"/>
          </p:cNvPicPr>
          <p:nvPr/>
        </p:nvPicPr>
        <p:blipFill>
          <a:blip r:embed="rId5"/>
          <a:stretch>
            <a:fillRect/>
          </a:stretch>
        </p:blipFill>
        <p:spPr>
          <a:xfrm>
            <a:off x="5692942" y="4707245"/>
            <a:ext cx="3024205" cy="180036"/>
          </a:xfrm>
          <a:prstGeom prst="rect">
            <a:avLst/>
          </a:prstGeom>
        </p:spPr>
      </p:pic>
      <p:sp>
        <p:nvSpPr>
          <p:cNvPr id="21" name="テキスト ボックス 20">
            <a:extLst>
              <a:ext uri="{FF2B5EF4-FFF2-40B4-BE49-F238E27FC236}">
                <a16:creationId xmlns:a16="http://schemas.microsoft.com/office/drawing/2014/main" id="{E6B96B08-AFF1-1AF3-FB4C-50811042D2EB}"/>
              </a:ext>
            </a:extLst>
          </p:cNvPr>
          <p:cNvSpPr txBox="1"/>
          <p:nvPr/>
        </p:nvSpPr>
        <p:spPr>
          <a:xfrm>
            <a:off x="5377543" y="5689860"/>
            <a:ext cx="3655004" cy="707886"/>
          </a:xfrm>
          <a:prstGeom prst="rect">
            <a:avLst/>
          </a:prstGeom>
          <a:noFill/>
        </p:spPr>
        <p:txBody>
          <a:bodyPr wrap="square" rtlCol="0">
            <a:spAutoFit/>
          </a:bodyPr>
          <a:lstStyle/>
          <a:p>
            <a:r>
              <a:rPr kumimoji="1" lang="en-US" altLang="ja-JP" b="1" dirty="0"/>
              <a:t>NTT</a:t>
            </a:r>
            <a:r>
              <a:rPr kumimoji="1" lang="ja-JP" altLang="en-US" b="1" dirty="0"/>
              <a:t>の株式の歴史</a:t>
            </a:r>
            <a:endParaRPr kumimoji="1" lang="en-US" altLang="ja-JP" b="1" dirty="0"/>
          </a:p>
          <a:p>
            <a:r>
              <a:rPr lang="ja-JP" altLang="en-US" sz="1100" dirty="0"/>
              <a:t>資料</a:t>
            </a:r>
            <a:r>
              <a:rPr lang="en-US" altLang="ja-JP" sz="1100" dirty="0"/>
              <a:t>:(</a:t>
            </a:r>
            <a:r>
              <a:rPr lang="ja-JP" altLang="en-US" sz="1100" dirty="0">
                <a:hlinkClick r:id="rId6"/>
              </a:rPr>
              <a:t>株式の歴史 </a:t>
            </a:r>
            <a:r>
              <a:rPr lang="en-US" altLang="ja-JP" sz="1100" dirty="0">
                <a:hlinkClick r:id="rId6"/>
              </a:rPr>
              <a:t>| </a:t>
            </a:r>
            <a:r>
              <a:rPr lang="ja-JP" altLang="en-US" sz="1100" dirty="0">
                <a:hlinkClick r:id="rId6"/>
              </a:rPr>
              <a:t>株式・債券情報 </a:t>
            </a:r>
            <a:r>
              <a:rPr lang="en-US" altLang="ja-JP" sz="1100" dirty="0">
                <a:hlinkClick r:id="rId6"/>
              </a:rPr>
              <a:t>| </a:t>
            </a:r>
            <a:r>
              <a:rPr lang="ja-JP" altLang="en-US" sz="1100" dirty="0">
                <a:hlinkClick r:id="rId6"/>
              </a:rPr>
              <a:t>株主・投資家情報 </a:t>
            </a:r>
            <a:r>
              <a:rPr lang="en-US" altLang="ja-JP" sz="1100" dirty="0">
                <a:hlinkClick r:id="rId6"/>
              </a:rPr>
              <a:t>| NTT (</a:t>
            </a:r>
            <a:r>
              <a:rPr lang="en-US" altLang="ja-JP" sz="1100" dirty="0" err="1">
                <a:hlinkClick r:id="rId6"/>
              </a:rPr>
              <a:t>group.ntt</a:t>
            </a:r>
            <a:r>
              <a:rPr lang="en-US" altLang="ja-JP" sz="1100" dirty="0">
                <a:hlinkClick r:id="rId6"/>
              </a:rPr>
              <a:t>)</a:t>
            </a:r>
            <a:r>
              <a:rPr lang="en-US" altLang="ja-JP" sz="1100" dirty="0"/>
              <a:t>)</a:t>
            </a:r>
            <a:endParaRPr kumimoji="1" lang="ja-JP" altLang="en-US" sz="1100" dirty="0"/>
          </a:p>
        </p:txBody>
      </p:sp>
      <p:pic>
        <p:nvPicPr>
          <p:cNvPr id="23" name="図 22" descr="グラフ, 折れ線グラフ">
            <a:extLst>
              <a:ext uri="{FF2B5EF4-FFF2-40B4-BE49-F238E27FC236}">
                <a16:creationId xmlns:a16="http://schemas.microsoft.com/office/drawing/2014/main" id="{2639CA71-7210-A299-2A27-209E7AB1E0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7795" y="1801218"/>
            <a:ext cx="4714491" cy="37610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6" name="テキスト ボックス 25">
            <a:extLst>
              <a:ext uri="{FF2B5EF4-FFF2-40B4-BE49-F238E27FC236}">
                <a16:creationId xmlns:a16="http://schemas.microsoft.com/office/drawing/2014/main" id="{A915C739-56DE-01C1-8511-F3277E7DFEEA}"/>
              </a:ext>
            </a:extLst>
          </p:cNvPr>
          <p:cNvSpPr txBox="1"/>
          <p:nvPr/>
        </p:nvSpPr>
        <p:spPr>
          <a:xfrm>
            <a:off x="9054319" y="2032454"/>
            <a:ext cx="3413453" cy="830997"/>
          </a:xfrm>
          <a:prstGeom prst="rect">
            <a:avLst/>
          </a:prstGeom>
          <a:noFill/>
        </p:spPr>
        <p:txBody>
          <a:bodyPr wrap="square" rtlCol="0">
            <a:spAutoFit/>
          </a:bodyPr>
          <a:lstStyle/>
          <a:p>
            <a:r>
              <a:rPr kumimoji="1" lang="en-US" altLang="ja-JP" sz="1600" dirty="0"/>
              <a:t>NTT</a:t>
            </a:r>
            <a:r>
              <a:rPr lang="ja-JP" altLang="en-US" sz="1600" dirty="0"/>
              <a:t>の株の下落</a:t>
            </a:r>
            <a:endParaRPr lang="en-US" altLang="ja-JP" sz="1600" dirty="0"/>
          </a:p>
          <a:p>
            <a:pPr marL="285750" indent="-285750">
              <a:buFont typeface="Arial" panose="020B0604020202020204" pitchFamily="34" charset="0"/>
              <a:buChar char="•"/>
            </a:pPr>
            <a:r>
              <a:rPr kumimoji="1" lang="ja-JP" altLang="en-US" sz="1600" dirty="0"/>
              <a:t>政府の株放出が原因の一つ</a:t>
            </a:r>
            <a:endParaRPr kumimoji="1" lang="en-US" altLang="ja-JP" sz="1600" dirty="0"/>
          </a:p>
          <a:p>
            <a:pPr marL="285750" indent="-285750">
              <a:buFont typeface="Arial" panose="020B0604020202020204" pitchFamily="34" charset="0"/>
              <a:buChar char="•"/>
            </a:pPr>
            <a:r>
              <a:rPr lang="en-US" altLang="ja-JP" sz="1600" dirty="0"/>
              <a:t>2000</a:t>
            </a:r>
            <a:r>
              <a:rPr lang="ja-JP" altLang="en-US" sz="1600" dirty="0"/>
              <a:t>年から</a:t>
            </a:r>
            <a:r>
              <a:rPr lang="en-US" altLang="ja-JP" sz="1600" dirty="0"/>
              <a:t>IT</a:t>
            </a:r>
            <a:r>
              <a:rPr lang="ja-JP" altLang="en-US" sz="1600" dirty="0"/>
              <a:t>バブルの崩壊</a:t>
            </a:r>
            <a:endParaRPr kumimoji="1" lang="en-US" altLang="ja-JP" sz="1600" dirty="0"/>
          </a:p>
        </p:txBody>
      </p:sp>
      <p:sp>
        <p:nvSpPr>
          <p:cNvPr id="27" name="テキスト ボックス 26">
            <a:extLst>
              <a:ext uri="{FF2B5EF4-FFF2-40B4-BE49-F238E27FC236}">
                <a16:creationId xmlns:a16="http://schemas.microsoft.com/office/drawing/2014/main" id="{1198F93E-7C7C-3864-6807-B5F73D97EFB0}"/>
              </a:ext>
            </a:extLst>
          </p:cNvPr>
          <p:cNvSpPr txBox="1"/>
          <p:nvPr/>
        </p:nvSpPr>
        <p:spPr>
          <a:xfrm>
            <a:off x="9054319" y="3109463"/>
            <a:ext cx="2975303" cy="1323439"/>
          </a:xfrm>
          <a:prstGeom prst="rect">
            <a:avLst/>
          </a:prstGeom>
          <a:noFill/>
        </p:spPr>
        <p:txBody>
          <a:bodyPr wrap="square" rtlCol="0">
            <a:spAutoFit/>
          </a:bodyPr>
          <a:lstStyle/>
          <a:p>
            <a:r>
              <a:rPr kumimoji="1" lang="ja-JP" altLang="en-US" sz="1600" dirty="0"/>
              <a:t>最近は放出株を</a:t>
            </a:r>
            <a:r>
              <a:rPr kumimoji="1" lang="en-US" altLang="ja-JP" sz="1600" dirty="0"/>
              <a:t>NTT</a:t>
            </a:r>
            <a:r>
              <a:rPr kumimoji="1" lang="ja-JP" altLang="en-US" sz="1600" dirty="0"/>
              <a:t>自身が取得しており、それ以外でも定期的に株式を取得している。</a:t>
            </a:r>
            <a:endParaRPr kumimoji="1" lang="en-US" altLang="ja-JP" sz="1600" dirty="0"/>
          </a:p>
          <a:p>
            <a:r>
              <a:rPr lang="ja-JP" altLang="en-US" sz="1600" dirty="0"/>
              <a:t>そのため、今後も安定して株価は上昇していくと考えた。</a:t>
            </a:r>
            <a:endParaRPr lang="en-US" altLang="ja-JP" sz="1600" dirty="0"/>
          </a:p>
        </p:txBody>
      </p:sp>
      <p:sp>
        <p:nvSpPr>
          <p:cNvPr id="28" name="テキスト ボックス 27">
            <a:extLst>
              <a:ext uri="{FF2B5EF4-FFF2-40B4-BE49-F238E27FC236}">
                <a16:creationId xmlns:a16="http://schemas.microsoft.com/office/drawing/2014/main" id="{FE71BDFB-ECCE-2156-849D-05E69AD90826}"/>
              </a:ext>
            </a:extLst>
          </p:cNvPr>
          <p:cNvSpPr txBox="1"/>
          <p:nvPr/>
        </p:nvSpPr>
        <p:spPr>
          <a:xfrm>
            <a:off x="9054319" y="4627509"/>
            <a:ext cx="3041037" cy="861774"/>
          </a:xfrm>
          <a:prstGeom prst="rect">
            <a:avLst/>
          </a:prstGeom>
          <a:noFill/>
        </p:spPr>
        <p:txBody>
          <a:bodyPr wrap="square" rtlCol="0">
            <a:spAutoFit/>
          </a:bodyPr>
          <a:lstStyle/>
          <a:p>
            <a:r>
              <a:rPr kumimoji="1" lang="ja-JP" altLang="en-US" sz="1600" dirty="0"/>
              <a:t>そのため、昔のデータは無視して</a:t>
            </a:r>
            <a:r>
              <a:rPr kumimoji="1" lang="en-US" altLang="ja-JP" sz="1600" dirty="0"/>
              <a:t>2012</a:t>
            </a:r>
            <a:r>
              <a:rPr kumimoji="1" lang="ja-JP" altLang="en-US" sz="1600" dirty="0"/>
              <a:t>年以降のデータからモデル作成を検討した。</a:t>
            </a:r>
          </a:p>
        </p:txBody>
      </p:sp>
    </p:spTree>
    <p:extLst>
      <p:ext uri="{BB962C8B-B14F-4D97-AF65-F5344CB8AC3E}">
        <p14:creationId xmlns:p14="http://schemas.microsoft.com/office/powerpoint/2010/main" val="1986320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49E092BB-DBB8-340C-90DE-794CD1C4FDDF}"/>
              </a:ext>
            </a:extLst>
          </p:cNvPr>
          <p:cNvSpPr>
            <a:spLocks noGrp="1"/>
          </p:cNvSpPr>
          <p:nvPr>
            <p:ph type="title"/>
          </p:nvPr>
        </p:nvSpPr>
        <p:spPr>
          <a:xfrm>
            <a:off x="757306" y="316089"/>
            <a:ext cx="10515600" cy="1325562"/>
          </a:xfrm>
        </p:spPr>
        <p:txBody>
          <a:bodyPr/>
          <a:lstStyle/>
          <a:p>
            <a:r>
              <a:rPr kumimoji="1" lang="ja-JP" altLang="en-US" b="1" dirty="0">
                <a:solidFill>
                  <a:schemeClr val="bg1"/>
                </a:solidFill>
              </a:rPr>
              <a:t>データの季節性の有無</a:t>
            </a:r>
          </a:p>
        </p:txBody>
      </p:sp>
      <p:pic>
        <p:nvPicPr>
          <p:cNvPr id="5" name="図 4" descr="グラフ, 折れ線グラフ">
            <a:extLst>
              <a:ext uri="{FF2B5EF4-FFF2-40B4-BE49-F238E27FC236}">
                <a16:creationId xmlns:a16="http://schemas.microsoft.com/office/drawing/2014/main" id="{F14B2B8A-9BCA-6011-1589-909CE4E7F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581" y="1859037"/>
            <a:ext cx="4336152" cy="3676959"/>
          </a:xfrm>
          <a:prstGeom prst="rect">
            <a:avLst/>
          </a:prstGeom>
        </p:spPr>
      </p:pic>
      <p:sp>
        <p:nvSpPr>
          <p:cNvPr id="6" name="テキスト ボックス 5">
            <a:extLst>
              <a:ext uri="{FF2B5EF4-FFF2-40B4-BE49-F238E27FC236}">
                <a16:creationId xmlns:a16="http://schemas.microsoft.com/office/drawing/2014/main" id="{6291F167-94DB-83CA-3CC8-A8393739C226}"/>
              </a:ext>
            </a:extLst>
          </p:cNvPr>
          <p:cNvSpPr txBox="1"/>
          <p:nvPr/>
        </p:nvSpPr>
        <p:spPr>
          <a:xfrm>
            <a:off x="5050995" y="2045274"/>
            <a:ext cx="6663269" cy="3108543"/>
          </a:xfrm>
          <a:prstGeom prst="rect">
            <a:avLst/>
          </a:prstGeom>
          <a:noFill/>
        </p:spPr>
        <p:txBody>
          <a:bodyPr wrap="square" rtlCol="0">
            <a:spAutoFit/>
          </a:bodyPr>
          <a:lstStyle/>
          <a:p>
            <a:r>
              <a:rPr kumimoji="1" lang="en-US" altLang="ja-JP" sz="2800" b="1" dirty="0"/>
              <a:t>STL</a:t>
            </a:r>
            <a:r>
              <a:rPr kumimoji="1" lang="ja-JP" altLang="en-US" sz="2800" b="1" dirty="0"/>
              <a:t>分析</a:t>
            </a:r>
            <a:endParaRPr kumimoji="1" lang="en-US" altLang="ja-JP" sz="2800" b="1" dirty="0"/>
          </a:p>
          <a:p>
            <a:endParaRPr kumimoji="1" lang="en-US" altLang="ja-JP" sz="2800" b="1" dirty="0"/>
          </a:p>
          <a:p>
            <a:pPr marL="457200" indent="-457200">
              <a:buFont typeface="Arial" panose="020B0604020202020204" pitchFamily="34" charset="0"/>
              <a:buChar char="•"/>
            </a:pPr>
            <a:r>
              <a:rPr kumimoji="1" lang="ja-JP" altLang="en-US" sz="2000" dirty="0"/>
              <a:t>データを</a:t>
            </a:r>
            <a:r>
              <a:rPr kumimoji="1" lang="en-US" altLang="ja-JP" sz="2000" dirty="0"/>
              <a:t>Seasonal(</a:t>
            </a:r>
            <a:r>
              <a:rPr kumimoji="1" lang="ja-JP" altLang="en-US" sz="2000" dirty="0"/>
              <a:t>季節性</a:t>
            </a:r>
            <a:r>
              <a:rPr kumimoji="1" lang="en-US" altLang="ja-JP" sz="2000" dirty="0"/>
              <a:t>), </a:t>
            </a:r>
            <a:r>
              <a:rPr lang="en-US" altLang="ja-JP" sz="2000" dirty="0"/>
              <a:t>Trend(</a:t>
            </a:r>
            <a:r>
              <a:rPr lang="ja-JP" altLang="en-US" sz="2000" dirty="0"/>
              <a:t>トレンド</a:t>
            </a:r>
            <a:r>
              <a:rPr lang="en-US" altLang="ja-JP" sz="2000" dirty="0"/>
              <a:t>), Residual(</a:t>
            </a:r>
            <a:r>
              <a:rPr lang="ja-JP" altLang="en-US" sz="2000" dirty="0"/>
              <a:t>残差</a:t>
            </a:r>
            <a:r>
              <a:rPr lang="en-US" altLang="ja-JP" sz="2000" dirty="0"/>
              <a:t>)</a:t>
            </a:r>
            <a:r>
              <a:rPr lang="ja-JP" altLang="en-US" sz="2000" dirty="0"/>
              <a:t>に分けて分析する方法。</a:t>
            </a:r>
            <a:endParaRPr lang="en-US" altLang="ja-JP" sz="2000" dirty="0"/>
          </a:p>
          <a:p>
            <a:pPr marL="457200" indent="-457200">
              <a:buFont typeface="Arial" panose="020B0604020202020204" pitchFamily="34" charset="0"/>
              <a:buChar char="•"/>
            </a:pPr>
            <a:r>
              <a:rPr kumimoji="1" lang="ja-JP" altLang="en-US" sz="2000" dirty="0"/>
              <a:t>このグラフから分かる通り、株価はなんとなくではあるが季節性</a:t>
            </a:r>
            <a:r>
              <a:rPr kumimoji="1" lang="en-US" altLang="ja-JP" sz="2000" dirty="0"/>
              <a:t>(</a:t>
            </a:r>
            <a:r>
              <a:rPr kumimoji="1" lang="ja-JP" altLang="en-US" sz="2000" dirty="0"/>
              <a:t>特にここ</a:t>
            </a:r>
            <a:r>
              <a:rPr kumimoji="1" lang="en-US" altLang="ja-JP" sz="2000" dirty="0"/>
              <a:t>1,2</a:t>
            </a:r>
            <a:r>
              <a:rPr kumimoji="1" lang="ja-JP" altLang="en-US" sz="2000" dirty="0"/>
              <a:t>年</a:t>
            </a:r>
            <a:r>
              <a:rPr kumimoji="1" lang="en-US" altLang="ja-JP" sz="2000" dirty="0"/>
              <a:t>)</a:t>
            </a:r>
            <a:r>
              <a:rPr kumimoji="1" lang="ja-JP" altLang="en-US" sz="2000" dirty="0"/>
              <a:t>があり、トレンドも右肩上がりなことが分かる。</a:t>
            </a:r>
            <a:endParaRPr kumimoji="1" lang="en-US" altLang="ja-JP" sz="2000" dirty="0"/>
          </a:p>
          <a:p>
            <a:pPr marL="457200" indent="-457200">
              <a:buFont typeface="Arial" panose="020B0604020202020204" pitchFamily="34" charset="0"/>
              <a:buChar char="•"/>
            </a:pPr>
            <a:r>
              <a:rPr kumimoji="1" lang="ja-JP" altLang="en-US" sz="2000" dirty="0"/>
              <a:t>赤色の部分の流れで今後は同じ形をしたさらに大きい変化をするのではと予想</a:t>
            </a:r>
            <a:endParaRPr kumimoji="1" lang="en-US" altLang="ja-JP" sz="2000" dirty="0"/>
          </a:p>
        </p:txBody>
      </p:sp>
      <p:sp>
        <p:nvSpPr>
          <p:cNvPr id="8" name="楕円 7">
            <a:extLst>
              <a:ext uri="{FF2B5EF4-FFF2-40B4-BE49-F238E27FC236}">
                <a16:creationId xmlns:a16="http://schemas.microsoft.com/office/drawing/2014/main" id="{FDE3EC10-1B4B-5137-06F9-1D7F577BAFDC}"/>
              </a:ext>
            </a:extLst>
          </p:cNvPr>
          <p:cNvSpPr/>
          <p:nvPr/>
        </p:nvSpPr>
        <p:spPr>
          <a:xfrm>
            <a:off x="3649132" y="3599546"/>
            <a:ext cx="1117601" cy="83819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FB96627-96CD-D6E7-BEDE-B6BBBCAA7258}"/>
              </a:ext>
            </a:extLst>
          </p:cNvPr>
          <p:cNvSpPr txBox="1"/>
          <p:nvPr/>
        </p:nvSpPr>
        <p:spPr>
          <a:xfrm>
            <a:off x="555767" y="5568716"/>
            <a:ext cx="4085780" cy="369332"/>
          </a:xfrm>
          <a:prstGeom prst="rect">
            <a:avLst/>
          </a:prstGeom>
          <a:noFill/>
        </p:spPr>
        <p:txBody>
          <a:bodyPr wrap="square" rtlCol="0">
            <a:spAutoFit/>
          </a:bodyPr>
          <a:lstStyle/>
          <a:p>
            <a:r>
              <a:rPr kumimoji="1" lang="en-US" altLang="ja-JP" dirty="0"/>
              <a:t>2012</a:t>
            </a:r>
            <a:r>
              <a:rPr kumimoji="1" lang="ja-JP" altLang="en-US" dirty="0"/>
              <a:t>年からの株価</a:t>
            </a:r>
            <a:r>
              <a:rPr kumimoji="1" lang="en-US" altLang="ja-JP" dirty="0"/>
              <a:t>(</a:t>
            </a:r>
            <a:r>
              <a:rPr kumimoji="1" lang="ja-JP" altLang="en-US" dirty="0"/>
              <a:t>月平均</a:t>
            </a:r>
            <a:r>
              <a:rPr kumimoji="1" lang="en-US" altLang="ja-JP" dirty="0"/>
              <a:t>)</a:t>
            </a:r>
            <a:r>
              <a:rPr kumimoji="1" lang="ja-JP" altLang="en-US" dirty="0"/>
              <a:t>の</a:t>
            </a:r>
            <a:r>
              <a:rPr lang="en-US" altLang="ja-JP" dirty="0"/>
              <a:t>STL</a:t>
            </a:r>
            <a:r>
              <a:rPr lang="ja-JP" altLang="en-US" dirty="0"/>
              <a:t>分析</a:t>
            </a:r>
            <a:endParaRPr kumimoji="1" lang="ja-JP" altLang="en-US" dirty="0"/>
          </a:p>
        </p:txBody>
      </p:sp>
    </p:spTree>
    <p:extLst>
      <p:ext uri="{BB962C8B-B14F-4D97-AF65-F5344CB8AC3E}">
        <p14:creationId xmlns:p14="http://schemas.microsoft.com/office/powerpoint/2010/main" val="3181059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0D3256EC-1911-FDAC-A7E4-D46B30492AE7}"/>
              </a:ext>
            </a:extLst>
          </p:cNvPr>
          <p:cNvSpPr>
            <a:spLocks noGrp="1"/>
          </p:cNvSpPr>
          <p:nvPr>
            <p:ph type="title"/>
          </p:nvPr>
        </p:nvSpPr>
        <p:spPr>
          <a:xfrm>
            <a:off x="732208" y="321582"/>
            <a:ext cx="10515600" cy="1325563"/>
          </a:xfrm>
        </p:spPr>
        <p:txBody>
          <a:bodyPr/>
          <a:lstStyle/>
          <a:p>
            <a:r>
              <a:rPr kumimoji="1" lang="ja-JP" altLang="en-US" b="1" dirty="0">
                <a:solidFill>
                  <a:schemeClr val="bg1"/>
                </a:solidFill>
              </a:rPr>
              <a:t>データの季節性の有無</a:t>
            </a:r>
          </a:p>
        </p:txBody>
      </p:sp>
      <p:pic>
        <p:nvPicPr>
          <p:cNvPr id="6" name="図 5" descr="グラフ, ヒストグラム&#10;&#10;自動的に生成された説明">
            <a:extLst>
              <a:ext uri="{FF2B5EF4-FFF2-40B4-BE49-F238E27FC236}">
                <a16:creationId xmlns:a16="http://schemas.microsoft.com/office/drawing/2014/main" id="{9BFCE5AC-270C-AF55-7F9A-06EFBE2EB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562" y="1894114"/>
            <a:ext cx="5212475" cy="3755571"/>
          </a:xfrm>
          <a:prstGeom prst="rect">
            <a:avLst/>
          </a:prstGeom>
        </p:spPr>
      </p:pic>
      <p:sp>
        <p:nvSpPr>
          <p:cNvPr id="7" name="テキスト ボックス 6">
            <a:extLst>
              <a:ext uri="{FF2B5EF4-FFF2-40B4-BE49-F238E27FC236}">
                <a16:creationId xmlns:a16="http://schemas.microsoft.com/office/drawing/2014/main" id="{A589F744-8D8E-8C88-5923-C03D348FB1CD}"/>
              </a:ext>
            </a:extLst>
          </p:cNvPr>
          <p:cNvSpPr txBox="1"/>
          <p:nvPr/>
        </p:nvSpPr>
        <p:spPr>
          <a:xfrm>
            <a:off x="5750687" y="2070866"/>
            <a:ext cx="5918800" cy="3600986"/>
          </a:xfrm>
          <a:prstGeom prst="rect">
            <a:avLst/>
          </a:prstGeom>
          <a:noFill/>
        </p:spPr>
        <p:txBody>
          <a:bodyPr wrap="square" rtlCol="0">
            <a:spAutoFit/>
          </a:bodyPr>
          <a:lstStyle/>
          <a:p>
            <a:r>
              <a:rPr kumimoji="1" lang="en-US" altLang="ja-JP" sz="2400" b="1" dirty="0"/>
              <a:t>ACF(</a:t>
            </a:r>
            <a:r>
              <a:rPr kumimoji="1" lang="ja-JP" altLang="en-US" sz="2400" b="1" dirty="0"/>
              <a:t>自己相関</a:t>
            </a:r>
            <a:r>
              <a:rPr kumimoji="1" lang="en-US" altLang="ja-JP" sz="2400" b="1" dirty="0"/>
              <a:t>)</a:t>
            </a:r>
            <a:r>
              <a:rPr kumimoji="1" lang="ja-JP" altLang="en-US" sz="2400" b="1" dirty="0"/>
              <a:t>・</a:t>
            </a:r>
            <a:r>
              <a:rPr lang="en-US" altLang="ja-JP" sz="2400" b="1" dirty="0"/>
              <a:t>P</a:t>
            </a:r>
            <a:r>
              <a:rPr kumimoji="1" lang="en-US" altLang="ja-JP" sz="2400" b="1" dirty="0"/>
              <a:t>ACF(</a:t>
            </a:r>
            <a:r>
              <a:rPr kumimoji="1" lang="ja-JP" altLang="en-US" sz="2400" b="1" dirty="0"/>
              <a:t>偏自己相関</a:t>
            </a:r>
            <a:r>
              <a:rPr kumimoji="1" lang="en-US" altLang="ja-JP" sz="2400" b="1" dirty="0"/>
              <a:t>)</a:t>
            </a:r>
          </a:p>
          <a:p>
            <a:endParaRPr lang="en-US" altLang="ja-JP" sz="2400" b="1" dirty="0"/>
          </a:p>
          <a:p>
            <a:pPr marL="342900" indent="-342900">
              <a:buFont typeface="Arial" panose="020B0604020202020204" pitchFamily="34" charset="0"/>
              <a:buChar char="•"/>
            </a:pPr>
            <a:r>
              <a:rPr kumimoji="1" lang="ja-JP" altLang="en-US" sz="2000" dirty="0"/>
              <a:t>自己相関とは現在のデータから過去のデータの間の相関をみたもの</a:t>
            </a:r>
            <a:r>
              <a:rPr kumimoji="1" lang="en-US" altLang="ja-JP" sz="2000" dirty="0"/>
              <a:t>(</a:t>
            </a:r>
            <a:r>
              <a:rPr kumimoji="1" lang="ja-JP" altLang="en-US" sz="2000" dirty="0"/>
              <a:t>全体を考慮</a:t>
            </a:r>
            <a:r>
              <a:rPr kumimoji="1" lang="en-US" altLang="ja-JP" sz="2000" dirty="0"/>
              <a:t>)</a:t>
            </a:r>
          </a:p>
          <a:p>
            <a:pPr marL="342900" indent="-342900">
              <a:buFont typeface="Arial" panose="020B0604020202020204" pitchFamily="34" charset="0"/>
              <a:buChar char="•"/>
            </a:pPr>
            <a:r>
              <a:rPr lang="ja-JP" altLang="en-US" sz="2000" dirty="0"/>
              <a:t>偏自己相関は現在のデータと過去のある時点のデータの相関をみたもの</a:t>
            </a:r>
            <a:r>
              <a:rPr lang="en-US" altLang="ja-JP" sz="2000" dirty="0"/>
              <a:t>(</a:t>
            </a:r>
            <a:r>
              <a:rPr lang="ja-JP" altLang="en-US" sz="2000" dirty="0"/>
              <a:t>その</a:t>
            </a:r>
            <a:r>
              <a:rPr lang="en-US" altLang="ja-JP" sz="2000" dirty="0"/>
              <a:t>2</a:t>
            </a:r>
            <a:r>
              <a:rPr lang="ja-JP" altLang="en-US" sz="2000" dirty="0"/>
              <a:t>点</a:t>
            </a:r>
            <a:r>
              <a:rPr lang="en-US" altLang="ja-JP" sz="2000" dirty="0"/>
              <a:t>)</a:t>
            </a:r>
          </a:p>
          <a:p>
            <a:pPr marL="342900" indent="-342900">
              <a:buFont typeface="Arial" panose="020B0604020202020204" pitchFamily="34" charset="0"/>
              <a:buChar char="•"/>
            </a:pPr>
            <a:r>
              <a:rPr kumimoji="1" lang="ja-JP" altLang="en-US" sz="2000" dirty="0"/>
              <a:t>このデータから長期的なトレンドの相関はあるが、時間が前になるにつれ相関は薄まると考える。</a:t>
            </a:r>
            <a:endParaRPr kumimoji="1" lang="en-US" altLang="ja-JP" sz="2000" dirty="0"/>
          </a:p>
          <a:p>
            <a:pPr marL="342900" indent="-342900">
              <a:buFont typeface="Arial" panose="020B0604020202020204" pitchFamily="34" charset="0"/>
              <a:buChar char="•"/>
            </a:pPr>
            <a:r>
              <a:rPr lang="ja-JP" altLang="en-US" sz="2000" dirty="0"/>
              <a:t>特に直近のデータが現在のデータに影響を大きく与えると予想。</a:t>
            </a:r>
            <a:endParaRPr kumimoji="1" lang="en-US" altLang="ja-JP" sz="2000" dirty="0"/>
          </a:p>
        </p:txBody>
      </p:sp>
      <p:sp>
        <p:nvSpPr>
          <p:cNvPr id="8" name="テキスト ボックス 7">
            <a:extLst>
              <a:ext uri="{FF2B5EF4-FFF2-40B4-BE49-F238E27FC236}">
                <a16:creationId xmlns:a16="http://schemas.microsoft.com/office/drawing/2014/main" id="{5C7D16D1-A262-209D-7A95-2E25C86B589B}"/>
              </a:ext>
            </a:extLst>
          </p:cNvPr>
          <p:cNvSpPr txBox="1"/>
          <p:nvPr/>
        </p:nvSpPr>
        <p:spPr>
          <a:xfrm>
            <a:off x="491647" y="5787796"/>
            <a:ext cx="5400545" cy="369332"/>
          </a:xfrm>
          <a:prstGeom prst="rect">
            <a:avLst/>
          </a:prstGeom>
          <a:noFill/>
        </p:spPr>
        <p:txBody>
          <a:bodyPr wrap="square" rtlCol="0">
            <a:spAutoFit/>
          </a:bodyPr>
          <a:lstStyle/>
          <a:p>
            <a:r>
              <a:rPr kumimoji="1" lang="en-US" altLang="ja-JP" dirty="0"/>
              <a:t>2012</a:t>
            </a:r>
            <a:r>
              <a:rPr kumimoji="1" lang="ja-JP" altLang="en-US" dirty="0"/>
              <a:t>年からの株価</a:t>
            </a:r>
            <a:r>
              <a:rPr kumimoji="1" lang="en-US" altLang="ja-JP" dirty="0"/>
              <a:t>(</a:t>
            </a:r>
            <a:r>
              <a:rPr kumimoji="1" lang="ja-JP" altLang="en-US" dirty="0"/>
              <a:t>月平均</a:t>
            </a:r>
            <a:r>
              <a:rPr kumimoji="1" lang="en-US" altLang="ja-JP" dirty="0"/>
              <a:t>)</a:t>
            </a:r>
            <a:r>
              <a:rPr kumimoji="1" lang="ja-JP" altLang="en-US" dirty="0"/>
              <a:t>の</a:t>
            </a:r>
            <a:r>
              <a:rPr kumimoji="1" lang="en-US" altLang="ja-JP" dirty="0"/>
              <a:t>ACF(</a:t>
            </a:r>
            <a:r>
              <a:rPr kumimoji="1" lang="ja-JP" altLang="en-US" dirty="0"/>
              <a:t>上</a:t>
            </a:r>
            <a:r>
              <a:rPr kumimoji="1" lang="en-US" altLang="ja-JP" dirty="0"/>
              <a:t>),PACF(</a:t>
            </a:r>
            <a:r>
              <a:rPr kumimoji="1" lang="ja-JP" altLang="en-US" dirty="0"/>
              <a:t>下</a:t>
            </a:r>
            <a:r>
              <a:rPr kumimoji="1" lang="en-US" altLang="ja-JP" dirty="0"/>
              <a:t>)</a:t>
            </a:r>
            <a:endParaRPr kumimoji="1" lang="ja-JP" altLang="en-US" dirty="0"/>
          </a:p>
        </p:txBody>
      </p:sp>
    </p:spTree>
    <p:extLst>
      <p:ext uri="{BB962C8B-B14F-4D97-AF65-F5344CB8AC3E}">
        <p14:creationId xmlns:p14="http://schemas.microsoft.com/office/powerpoint/2010/main" val="2403702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0CFF72B4-6A5C-3789-5534-56E3DF883401}"/>
              </a:ext>
            </a:extLst>
          </p:cNvPr>
          <p:cNvSpPr/>
          <p:nvPr/>
        </p:nvSpPr>
        <p:spPr>
          <a:xfrm>
            <a:off x="342900" y="1658031"/>
            <a:ext cx="11375570" cy="2954957"/>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69237B2-CCA8-7E29-3192-058DFDF4DB3E}"/>
              </a:ext>
            </a:extLst>
          </p:cNvPr>
          <p:cNvSpPr>
            <a:spLocks noGrp="1"/>
          </p:cNvSpPr>
          <p:nvPr>
            <p:ph type="title"/>
          </p:nvPr>
        </p:nvSpPr>
        <p:spPr>
          <a:xfrm>
            <a:off x="740229" y="332468"/>
            <a:ext cx="10515600" cy="1325563"/>
          </a:xfrm>
        </p:spPr>
        <p:txBody>
          <a:bodyPr/>
          <a:lstStyle/>
          <a:p>
            <a:r>
              <a:rPr kumimoji="1" lang="ja-JP" altLang="en-US" b="1" dirty="0">
                <a:solidFill>
                  <a:schemeClr val="bg1"/>
                </a:solidFill>
              </a:rPr>
              <a:t>モデル選定</a:t>
            </a:r>
          </a:p>
        </p:txBody>
      </p:sp>
      <p:sp>
        <p:nvSpPr>
          <p:cNvPr id="3" name="テキスト ボックス 2">
            <a:extLst>
              <a:ext uri="{FF2B5EF4-FFF2-40B4-BE49-F238E27FC236}">
                <a16:creationId xmlns:a16="http://schemas.microsoft.com/office/drawing/2014/main" id="{EA7E357E-E5B2-CEAB-B0CF-2511A81B8DEB}"/>
              </a:ext>
            </a:extLst>
          </p:cNvPr>
          <p:cNvSpPr txBox="1"/>
          <p:nvPr/>
        </p:nvSpPr>
        <p:spPr>
          <a:xfrm>
            <a:off x="716644" y="1704348"/>
            <a:ext cx="11070772" cy="2862322"/>
          </a:xfrm>
          <a:prstGeom prst="rect">
            <a:avLst/>
          </a:prstGeom>
          <a:noFill/>
        </p:spPr>
        <p:txBody>
          <a:bodyPr wrap="square" rtlCol="0">
            <a:spAutoFit/>
          </a:bodyPr>
          <a:lstStyle/>
          <a:p>
            <a:r>
              <a:rPr kumimoji="1" lang="ja-JP" altLang="en-US" b="1" dirty="0"/>
              <a:t>考えられるモデル</a:t>
            </a:r>
            <a:endParaRPr kumimoji="1" lang="en-US" altLang="ja-JP" b="1" dirty="0"/>
          </a:p>
          <a:p>
            <a:endParaRPr lang="en-US" altLang="ja-JP" dirty="0"/>
          </a:p>
          <a:p>
            <a:pPr marL="285750" indent="-285750">
              <a:buFont typeface="Arial" panose="020B0604020202020204" pitchFamily="34" charset="0"/>
              <a:buChar char="•"/>
            </a:pPr>
            <a:r>
              <a:rPr lang="en-US" altLang="ja-JP" b="1" dirty="0"/>
              <a:t>AR</a:t>
            </a:r>
            <a:r>
              <a:rPr lang="ja-JP" altLang="en-US" b="1" dirty="0"/>
              <a:t>モデル </a:t>
            </a:r>
            <a:r>
              <a:rPr lang="en-US" altLang="ja-JP" dirty="0"/>
              <a:t>: </a:t>
            </a:r>
            <a:r>
              <a:rPr lang="ja-JP" altLang="en-US" dirty="0"/>
              <a:t>自己回帰モデル。過去のデータを結合し、未来のデータを予測する。トレンドに弱い。</a:t>
            </a:r>
            <a:endParaRPr lang="en-US" altLang="ja-JP" dirty="0"/>
          </a:p>
          <a:p>
            <a:pPr marL="285750" indent="-285750">
              <a:buFont typeface="Arial" panose="020B0604020202020204" pitchFamily="34" charset="0"/>
              <a:buChar char="•"/>
            </a:pPr>
            <a:r>
              <a:rPr kumimoji="1" lang="en-US" altLang="ja-JP" b="1" dirty="0"/>
              <a:t>MA</a:t>
            </a:r>
            <a:r>
              <a:rPr kumimoji="1" lang="ja-JP" altLang="en-US" b="1" dirty="0"/>
              <a:t>モデル </a:t>
            </a:r>
            <a:r>
              <a:rPr kumimoji="1" lang="en-US" altLang="ja-JP" dirty="0"/>
              <a:t>: </a:t>
            </a:r>
            <a:r>
              <a:rPr kumimoji="1" lang="ja-JP" altLang="en-US" dirty="0"/>
              <a:t>過去の誤差項を結合することで予測する。</a:t>
            </a:r>
            <a:endParaRPr kumimoji="1" lang="en-US" altLang="ja-JP" dirty="0"/>
          </a:p>
          <a:p>
            <a:pPr marL="285750" indent="-285750">
              <a:buFont typeface="Arial" panose="020B0604020202020204" pitchFamily="34" charset="0"/>
              <a:buChar char="•"/>
            </a:pPr>
            <a:r>
              <a:rPr lang="en-US" altLang="ja-JP" b="1" dirty="0"/>
              <a:t>ARMA</a:t>
            </a:r>
            <a:r>
              <a:rPr lang="ja-JP" altLang="en-US" b="1" dirty="0"/>
              <a:t>モデル </a:t>
            </a:r>
            <a:r>
              <a:rPr lang="en-US" altLang="ja-JP" dirty="0"/>
              <a:t>: AR</a:t>
            </a:r>
            <a:r>
              <a:rPr lang="ja-JP" altLang="en-US" dirty="0"/>
              <a:t>モデル＋</a:t>
            </a:r>
            <a:r>
              <a:rPr lang="en-US" altLang="ja-JP" dirty="0"/>
              <a:t>MA</a:t>
            </a:r>
            <a:r>
              <a:rPr lang="ja-JP" altLang="en-US" dirty="0"/>
              <a:t>モデル。季節性をとらえにくい。</a:t>
            </a:r>
            <a:endParaRPr lang="en-US" altLang="ja-JP" dirty="0"/>
          </a:p>
          <a:p>
            <a:pPr marL="285750" indent="-285750">
              <a:buFont typeface="Arial" panose="020B0604020202020204" pitchFamily="34" charset="0"/>
              <a:buChar char="•"/>
            </a:pPr>
            <a:r>
              <a:rPr kumimoji="1" lang="en-US" altLang="ja-JP" b="1" dirty="0"/>
              <a:t>ARIMA</a:t>
            </a:r>
            <a:r>
              <a:rPr kumimoji="1" lang="ja-JP" altLang="en-US" b="1" dirty="0"/>
              <a:t>モデル </a:t>
            </a:r>
            <a:r>
              <a:rPr kumimoji="1" lang="en-US" altLang="ja-JP" dirty="0"/>
              <a:t>: </a:t>
            </a:r>
            <a:r>
              <a:rPr kumimoji="1" lang="ja-JP" altLang="en-US" dirty="0"/>
              <a:t>非定常データに対応できる。季節性を直接扱えるわけではなく限界がある。</a:t>
            </a:r>
            <a:endParaRPr kumimoji="1" lang="en-US" altLang="ja-JP" dirty="0"/>
          </a:p>
          <a:p>
            <a:pPr marL="285750" indent="-285750">
              <a:buFont typeface="Arial" panose="020B0604020202020204" pitchFamily="34" charset="0"/>
              <a:buChar char="•"/>
            </a:pPr>
            <a:r>
              <a:rPr kumimoji="1" lang="en-US" altLang="ja-JP" b="1" dirty="0"/>
              <a:t>SARIMA</a:t>
            </a:r>
            <a:r>
              <a:rPr kumimoji="1" lang="ja-JP" altLang="en-US" b="1" dirty="0"/>
              <a:t>モデル</a:t>
            </a:r>
            <a:r>
              <a:rPr kumimoji="1" lang="ja-JP" altLang="en-US" dirty="0"/>
              <a:t>：</a:t>
            </a:r>
            <a:r>
              <a:rPr kumimoji="1" lang="en-US" altLang="ja-JP" dirty="0"/>
              <a:t>ARIMA</a:t>
            </a:r>
            <a:r>
              <a:rPr kumimoji="1" lang="ja-JP" altLang="en-US" dirty="0"/>
              <a:t>モデルに季節性のパラメータを加えたもの。</a:t>
            </a:r>
            <a:endParaRPr kumimoji="1" lang="en-US" altLang="ja-JP" dirty="0"/>
          </a:p>
          <a:p>
            <a:endParaRPr kumimoji="1" lang="en-US" altLang="ja-JP" dirty="0"/>
          </a:p>
          <a:p>
            <a:r>
              <a:rPr lang="ja-JP" altLang="en-US" dirty="0"/>
              <a:t>ニューラルネットワーク</a:t>
            </a:r>
            <a:r>
              <a:rPr lang="en-US" altLang="ja-JP" dirty="0"/>
              <a:t>(</a:t>
            </a:r>
            <a:r>
              <a:rPr lang="en-US" altLang="ja-JP" dirty="0" err="1"/>
              <a:t>nn</a:t>
            </a:r>
            <a:r>
              <a:rPr lang="en-US" altLang="ja-JP" dirty="0"/>
              <a:t>)</a:t>
            </a:r>
            <a:endParaRPr kumimoji="1" lang="en-US" altLang="ja-JP" dirty="0"/>
          </a:p>
          <a:p>
            <a:pPr marL="285750" indent="-285750">
              <a:buFont typeface="Arial" panose="020B0604020202020204" pitchFamily="34" charset="0"/>
              <a:buChar char="•"/>
            </a:pPr>
            <a:r>
              <a:rPr lang="en-US" altLang="ja-JP" b="1" dirty="0"/>
              <a:t>LSTM </a:t>
            </a:r>
            <a:r>
              <a:rPr lang="en-US" altLang="ja-JP" dirty="0"/>
              <a:t>:</a:t>
            </a:r>
            <a:r>
              <a:rPr lang="ja-JP" altLang="en-US" dirty="0"/>
              <a:t>説明変数を用いてモデルを作る。複雑な分析ができるが計算も複雑で難しい。</a:t>
            </a:r>
            <a:endParaRPr kumimoji="1" lang="ja-JP" altLang="en-US" dirty="0"/>
          </a:p>
        </p:txBody>
      </p:sp>
      <p:sp>
        <p:nvSpPr>
          <p:cNvPr id="4" name="テキスト ボックス 3">
            <a:extLst>
              <a:ext uri="{FF2B5EF4-FFF2-40B4-BE49-F238E27FC236}">
                <a16:creationId xmlns:a16="http://schemas.microsoft.com/office/drawing/2014/main" id="{3DF1BED2-4061-658B-1150-A2B8786652CA}"/>
              </a:ext>
            </a:extLst>
          </p:cNvPr>
          <p:cNvSpPr txBox="1"/>
          <p:nvPr/>
        </p:nvSpPr>
        <p:spPr>
          <a:xfrm>
            <a:off x="566057" y="4830486"/>
            <a:ext cx="11059885" cy="646331"/>
          </a:xfrm>
          <a:prstGeom prst="rect">
            <a:avLst/>
          </a:prstGeom>
          <a:noFill/>
        </p:spPr>
        <p:txBody>
          <a:bodyPr wrap="square" rtlCol="0">
            <a:spAutoFit/>
          </a:bodyPr>
          <a:lstStyle/>
          <a:p>
            <a:r>
              <a:rPr kumimoji="1" lang="ja-JP" altLang="en-US" b="1" dirty="0"/>
              <a:t>僕の予測したいこと </a:t>
            </a:r>
            <a:r>
              <a:rPr kumimoji="1" lang="en-US" altLang="ja-JP" dirty="0"/>
              <a:t>:</a:t>
            </a:r>
            <a:r>
              <a:rPr kumimoji="1" lang="ja-JP" altLang="en-US" dirty="0"/>
              <a:t> 今後</a:t>
            </a:r>
            <a:r>
              <a:rPr kumimoji="1" lang="en-US" altLang="ja-JP" dirty="0"/>
              <a:t>1,2</a:t>
            </a:r>
            <a:r>
              <a:rPr kumimoji="1" lang="ja-JP" altLang="en-US" dirty="0"/>
              <a:t>年の株価は大体どう推移していくのか</a:t>
            </a:r>
            <a:endParaRPr kumimoji="1" lang="en-US" altLang="ja-JP" dirty="0"/>
          </a:p>
          <a:p>
            <a:r>
              <a:rPr lang="ja-JP" altLang="en-US" b="1" dirty="0"/>
              <a:t>経験</a:t>
            </a:r>
            <a:r>
              <a:rPr lang="ja-JP" altLang="en-US" dirty="0"/>
              <a:t> </a:t>
            </a:r>
            <a:r>
              <a:rPr lang="en-US" altLang="ja-JP" dirty="0"/>
              <a:t>: </a:t>
            </a:r>
            <a:r>
              <a:rPr lang="ja-JP" altLang="en-US" dirty="0"/>
              <a:t>初めての時系列データの予測</a:t>
            </a:r>
            <a:endParaRPr lang="en-US" altLang="ja-JP" dirty="0"/>
          </a:p>
        </p:txBody>
      </p:sp>
      <p:sp>
        <p:nvSpPr>
          <p:cNvPr id="5" name="テキスト ボックス 4">
            <a:extLst>
              <a:ext uri="{FF2B5EF4-FFF2-40B4-BE49-F238E27FC236}">
                <a16:creationId xmlns:a16="http://schemas.microsoft.com/office/drawing/2014/main" id="{B0495EA6-FB28-576B-3E66-32E6F4F8C4E1}"/>
              </a:ext>
            </a:extLst>
          </p:cNvPr>
          <p:cNvSpPr txBox="1"/>
          <p:nvPr/>
        </p:nvSpPr>
        <p:spPr>
          <a:xfrm>
            <a:off x="566057" y="5589570"/>
            <a:ext cx="6667500" cy="461665"/>
          </a:xfrm>
          <a:prstGeom prst="rect">
            <a:avLst/>
          </a:prstGeom>
          <a:noFill/>
        </p:spPr>
        <p:txBody>
          <a:bodyPr wrap="square" rtlCol="0">
            <a:spAutoFit/>
          </a:bodyPr>
          <a:lstStyle/>
          <a:p>
            <a:r>
              <a:rPr kumimoji="1" lang="en-US" altLang="ja-JP" sz="2400" b="1" dirty="0"/>
              <a:t>ARIMA</a:t>
            </a:r>
            <a:r>
              <a:rPr kumimoji="1" lang="ja-JP" altLang="en-US" sz="2400" b="1" dirty="0"/>
              <a:t>モデルを使って予測する</a:t>
            </a:r>
          </a:p>
        </p:txBody>
      </p:sp>
    </p:spTree>
    <p:extLst>
      <p:ext uri="{BB962C8B-B14F-4D97-AF65-F5344CB8AC3E}">
        <p14:creationId xmlns:p14="http://schemas.microsoft.com/office/powerpoint/2010/main" val="4067085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660699-C495-3944-6DE6-79E3ABD44309}"/>
              </a:ext>
            </a:extLst>
          </p:cNvPr>
          <p:cNvSpPr>
            <a:spLocks noGrp="1"/>
          </p:cNvSpPr>
          <p:nvPr>
            <p:ph type="title"/>
          </p:nvPr>
        </p:nvSpPr>
        <p:spPr/>
        <p:txBody>
          <a:bodyPr/>
          <a:lstStyle/>
          <a:p>
            <a:r>
              <a:rPr kumimoji="1" lang="en-US" altLang="ja-JP" b="1" dirty="0">
                <a:solidFill>
                  <a:schemeClr val="bg1"/>
                </a:solidFill>
              </a:rPr>
              <a:t>ARIMA</a:t>
            </a:r>
            <a:r>
              <a:rPr kumimoji="1" lang="ja-JP" altLang="en-US" b="1" dirty="0">
                <a:solidFill>
                  <a:schemeClr val="bg1"/>
                </a:solidFill>
              </a:rPr>
              <a:t>モデル</a:t>
            </a:r>
          </a:p>
        </p:txBody>
      </p:sp>
      <p:sp>
        <p:nvSpPr>
          <p:cNvPr id="4" name="テキスト ボックス 3">
            <a:extLst>
              <a:ext uri="{FF2B5EF4-FFF2-40B4-BE49-F238E27FC236}">
                <a16:creationId xmlns:a16="http://schemas.microsoft.com/office/drawing/2014/main" id="{022AF637-4D85-0680-FC86-EC779F60A95B}"/>
              </a:ext>
            </a:extLst>
          </p:cNvPr>
          <p:cNvSpPr txBox="1"/>
          <p:nvPr/>
        </p:nvSpPr>
        <p:spPr>
          <a:xfrm>
            <a:off x="444500" y="1816100"/>
            <a:ext cx="7924800" cy="553998"/>
          </a:xfrm>
          <a:prstGeom prst="rect">
            <a:avLst/>
          </a:prstGeom>
          <a:noFill/>
        </p:spPr>
        <p:txBody>
          <a:bodyPr wrap="square" rtlCol="0">
            <a:spAutoFit/>
          </a:bodyPr>
          <a:lstStyle/>
          <a:p>
            <a:r>
              <a:rPr kumimoji="1" lang="en-US" altLang="ja-JP" b="1" dirty="0"/>
              <a:t>ARIMA</a:t>
            </a:r>
            <a:r>
              <a:rPr kumimoji="1" lang="ja-JP" altLang="en-US" b="1" dirty="0"/>
              <a:t>モデルの作成</a:t>
            </a:r>
            <a:endParaRPr kumimoji="1" lang="en-US" altLang="ja-JP" b="1" dirty="0"/>
          </a:p>
          <a:p>
            <a:r>
              <a:rPr lang="ja-JP" altLang="en-US" sz="1200" dirty="0"/>
              <a:t>参考：スタビジ</a:t>
            </a:r>
            <a:r>
              <a:rPr lang="en-US" altLang="ja-JP" sz="1200" dirty="0"/>
              <a:t>(</a:t>
            </a:r>
            <a:r>
              <a:rPr lang="en-US" altLang="ja-JP" sz="1200" dirty="0">
                <a:hlinkClick r:id="rId3"/>
              </a:rPr>
              <a:t>【</a:t>
            </a:r>
            <a:r>
              <a:rPr lang="ja-JP" altLang="en-US" sz="1200" dirty="0">
                <a:hlinkClick r:id="rId3"/>
              </a:rPr>
              <a:t>実践</a:t>
            </a:r>
            <a:r>
              <a:rPr lang="en-US" altLang="ja-JP" sz="1200" dirty="0">
                <a:hlinkClick r:id="rId3"/>
              </a:rPr>
              <a:t>】Python</a:t>
            </a:r>
            <a:r>
              <a:rPr lang="ja-JP" altLang="en-US" sz="1200" dirty="0">
                <a:hlinkClick r:id="rId3"/>
              </a:rPr>
              <a:t>で株価取得～分析・予測まで実践してみよう！｜スタビジ </a:t>
            </a:r>
            <a:r>
              <a:rPr lang="en-US" altLang="ja-JP" sz="1200" dirty="0">
                <a:hlinkClick r:id="rId3"/>
              </a:rPr>
              <a:t>(toukei-lab.com)</a:t>
            </a:r>
            <a:r>
              <a:rPr lang="en-US" altLang="ja-JP" sz="1200" dirty="0"/>
              <a:t>)</a:t>
            </a:r>
            <a:endParaRPr kumimoji="1" lang="ja-JP" altLang="en-US" sz="1200" dirty="0"/>
          </a:p>
        </p:txBody>
      </p:sp>
      <p:sp>
        <p:nvSpPr>
          <p:cNvPr id="5" name="テキスト ボックス 4">
            <a:extLst>
              <a:ext uri="{FF2B5EF4-FFF2-40B4-BE49-F238E27FC236}">
                <a16:creationId xmlns:a16="http://schemas.microsoft.com/office/drawing/2014/main" id="{5012F5CE-8822-489B-744F-300F2A6A818D}"/>
              </a:ext>
            </a:extLst>
          </p:cNvPr>
          <p:cNvSpPr txBox="1"/>
          <p:nvPr/>
        </p:nvSpPr>
        <p:spPr>
          <a:xfrm>
            <a:off x="444499" y="2524383"/>
            <a:ext cx="1727200" cy="369332"/>
          </a:xfrm>
          <a:prstGeom prst="rect">
            <a:avLst/>
          </a:prstGeom>
          <a:noFill/>
        </p:spPr>
        <p:txBody>
          <a:bodyPr wrap="square" rtlCol="0">
            <a:spAutoFit/>
          </a:bodyPr>
          <a:lstStyle/>
          <a:p>
            <a:r>
              <a:rPr kumimoji="1" lang="ja-JP" altLang="en-US" b="1" dirty="0"/>
              <a:t>学習</a:t>
            </a:r>
          </a:p>
        </p:txBody>
      </p:sp>
      <p:sp>
        <p:nvSpPr>
          <p:cNvPr id="8" name="矢印: 右 7">
            <a:extLst>
              <a:ext uri="{FF2B5EF4-FFF2-40B4-BE49-F238E27FC236}">
                <a16:creationId xmlns:a16="http://schemas.microsoft.com/office/drawing/2014/main" id="{85254D00-3F58-BAE8-33C5-78699E1409C7}"/>
              </a:ext>
            </a:extLst>
          </p:cNvPr>
          <p:cNvSpPr/>
          <p:nvPr/>
        </p:nvSpPr>
        <p:spPr>
          <a:xfrm>
            <a:off x="4976261" y="3694364"/>
            <a:ext cx="1443790" cy="7043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10F3452-1742-88B4-820C-6AE365892329}"/>
              </a:ext>
            </a:extLst>
          </p:cNvPr>
          <p:cNvSpPr txBox="1"/>
          <p:nvPr/>
        </p:nvSpPr>
        <p:spPr>
          <a:xfrm>
            <a:off x="6651058" y="2447240"/>
            <a:ext cx="1097280" cy="369332"/>
          </a:xfrm>
          <a:prstGeom prst="rect">
            <a:avLst/>
          </a:prstGeom>
          <a:noFill/>
        </p:spPr>
        <p:txBody>
          <a:bodyPr wrap="square" rtlCol="0">
            <a:spAutoFit/>
          </a:bodyPr>
          <a:lstStyle/>
          <a:p>
            <a:r>
              <a:rPr kumimoji="1" lang="ja-JP" altLang="en-US" b="1" dirty="0"/>
              <a:t>予測</a:t>
            </a:r>
          </a:p>
        </p:txBody>
      </p:sp>
      <p:pic>
        <p:nvPicPr>
          <p:cNvPr id="11" name="図 10" descr="グラフ, 折れ線グラフ&#10;&#10;自動的に生成された説明">
            <a:extLst>
              <a:ext uri="{FF2B5EF4-FFF2-40B4-BE49-F238E27FC236}">
                <a16:creationId xmlns:a16="http://schemas.microsoft.com/office/drawing/2014/main" id="{1B26F990-35CB-3021-723D-AC2B2CC1E8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5797" y="2880804"/>
            <a:ext cx="4178300" cy="2506980"/>
          </a:xfrm>
          <a:prstGeom prst="rect">
            <a:avLst/>
          </a:prstGeom>
        </p:spPr>
      </p:pic>
      <p:sp>
        <p:nvSpPr>
          <p:cNvPr id="12" name="テキスト ボックス 11">
            <a:extLst>
              <a:ext uri="{FF2B5EF4-FFF2-40B4-BE49-F238E27FC236}">
                <a16:creationId xmlns:a16="http://schemas.microsoft.com/office/drawing/2014/main" id="{16C51746-0AFB-28EA-346C-850E07414A1B}"/>
              </a:ext>
            </a:extLst>
          </p:cNvPr>
          <p:cNvSpPr txBox="1"/>
          <p:nvPr/>
        </p:nvSpPr>
        <p:spPr>
          <a:xfrm>
            <a:off x="444499" y="5741925"/>
            <a:ext cx="6983262" cy="584775"/>
          </a:xfrm>
          <a:prstGeom prst="rect">
            <a:avLst/>
          </a:prstGeom>
          <a:noFill/>
        </p:spPr>
        <p:txBody>
          <a:bodyPr wrap="square" rtlCol="0">
            <a:spAutoFit/>
          </a:bodyPr>
          <a:lstStyle/>
          <a:p>
            <a:r>
              <a:rPr kumimoji="1" lang="ja-JP" altLang="en-US" sz="3200" b="1" dirty="0"/>
              <a:t>全然うまくいってなさそう</a:t>
            </a:r>
            <a:r>
              <a:rPr lang="en-US" altLang="ja-JP" sz="3200" b="1" dirty="0"/>
              <a:t>...</a:t>
            </a:r>
            <a:endParaRPr kumimoji="1" lang="ja-JP" altLang="en-US" sz="3200" b="1" dirty="0"/>
          </a:p>
        </p:txBody>
      </p:sp>
      <p:pic>
        <p:nvPicPr>
          <p:cNvPr id="14" name="図 13" descr="グラフ, 折れ線グラフ">
            <a:extLst>
              <a:ext uri="{FF2B5EF4-FFF2-40B4-BE49-F238E27FC236}">
                <a16:creationId xmlns:a16="http://schemas.microsoft.com/office/drawing/2014/main" id="{79796257-384D-518F-F135-E19DB11372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214" y="2893714"/>
            <a:ext cx="4178301" cy="2506981"/>
          </a:xfrm>
          <a:prstGeom prst="rect">
            <a:avLst/>
          </a:prstGeom>
        </p:spPr>
      </p:pic>
      <p:sp>
        <p:nvSpPr>
          <p:cNvPr id="15" name="テキスト ボックス 14">
            <a:extLst>
              <a:ext uri="{FF2B5EF4-FFF2-40B4-BE49-F238E27FC236}">
                <a16:creationId xmlns:a16="http://schemas.microsoft.com/office/drawing/2014/main" id="{0A1C827E-D7D5-3174-A0A9-31DE98C4D5DA}"/>
              </a:ext>
            </a:extLst>
          </p:cNvPr>
          <p:cNvSpPr txBox="1"/>
          <p:nvPr/>
        </p:nvSpPr>
        <p:spPr>
          <a:xfrm>
            <a:off x="467829" y="5400694"/>
            <a:ext cx="2950285" cy="276999"/>
          </a:xfrm>
          <a:prstGeom prst="rect">
            <a:avLst/>
          </a:prstGeom>
          <a:noFill/>
        </p:spPr>
        <p:txBody>
          <a:bodyPr wrap="square" rtlCol="0">
            <a:spAutoFit/>
          </a:bodyPr>
          <a:lstStyle/>
          <a:p>
            <a:r>
              <a:rPr lang="ja-JP" altLang="en-US" sz="1200" dirty="0"/>
              <a:t>学習した際のモデルの適合度</a:t>
            </a:r>
            <a:endParaRPr kumimoji="1" lang="ja-JP" altLang="en-US" sz="1200" dirty="0"/>
          </a:p>
        </p:txBody>
      </p:sp>
      <p:sp>
        <p:nvSpPr>
          <p:cNvPr id="16" name="テキスト ボックス 15">
            <a:extLst>
              <a:ext uri="{FF2B5EF4-FFF2-40B4-BE49-F238E27FC236}">
                <a16:creationId xmlns:a16="http://schemas.microsoft.com/office/drawing/2014/main" id="{D7B0E41C-EA03-2DD6-5D97-41FF0A81EEC0}"/>
              </a:ext>
            </a:extLst>
          </p:cNvPr>
          <p:cNvSpPr txBox="1"/>
          <p:nvPr/>
        </p:nvSpPr>
        <p:spPr>
          <a:xfrm>
            <a:off x="6651058" y="5417816"/>
            <a:ext cx="2950285" cy="276999"/>
          </a:xfrm>
          <a:prstGeom prst="rect">
            <a:avLst/>
          </a:prstGeom>
          <a:noFill/>
        </p:spPr>
        <p:txBody>
          <a:bodyPr wrap="square" rtlCol="0">
            <a:spAutoFit/>
          </a:bodyPr>
          <a:lstStyle/>
          <a:p>
            <a:r>
              <a:rPr kumimoji="1" lang="ja-JP" altLang="en-US" sz="1200" dirty="0"/>
              <a:t>予測したグラフ</a:t>
            </a:r>
          </a:p>
        </p:txBody>
      </p:sp>
    </p:spTree>
    <p:extLst>
      <p:ext uri="{BB962C8B-B14F-4D97-AF65-F5344CB8AC3E}">
        <p14:creationId xmlns:p14="http://schemas.microsoft.com/office/powerpoint/2010/main" val="2635990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900FF-5550-6631-0AE3-FE1DCE0E571F}"/>
              </a:ext>
            </a:extLst>
          </p:cNvPr>
          <p:cNvSpPr>
            <a:spLocks noGrp="1"/>
          </p:cNvSpPr>
          <p:nvPr>
            <p:ph type="title"/>
          </p:nvPr>
        </p:nvSpPr>
        <p:spPr/>
        <p:txBody>
          <a:bodyPr/>
          <a:lstStyle/>
          <a:p>
            <a:r>
              <a:rPr lang="ja-JP" altLang="en-US" b="1" dirty="0">
                <a:solidFill>
                  <a:schemeClr val="bg1"/>
                </a:solidFill>
              </a:rPr>
              <a:t>問題点と改善</a:t>
            </a:r>
            <a:endParaRPr kumimoji="1" lang="ja-JP" altLang="en-US" b="1" dirty="0">
              <a:solidFill>
                <a:schemeClr val="bg1"/>
              </a:solidFill>
            </a:endParaRPr>
          </a:p>
        </p:txBody>
      </p:sp>
      <p:sp>
        <p:nvSpPr>
          <p:cNvPr id="4" name="テキスト ボックス 3">
            <a:extLst>
              <a:ext uri="{FF2B5EF4-FFF2-40B4-BE49-F238E27FC236}">
                <a16:creationId xmlns:a16="http://schemas.microsoft.com/office/drawing/2014/main" id="{8C02A5FF-4329-9BEA-0622-CBB109639F6C}"/>
              </a:ext>
            </a:extLst>
          </p:cNvPr>
          <p:cNvSpPr txBox="1"/>
          <p:nvPr/>
        </p:nvSpPr>
        <p:spPr>
          <a:xfrm>
            <a:off x="500514" y="1952297"/>
            <a:ext cx="11016572" cy="1631216"/>
          </a:xfrm>
          <a:prstGeom prst="rect">
            <a:avLst/>
          </a:prstGeom>
          <a:noFill/>
        </p:spPr>
        <p:txBody>
          <a:bodyPr wrap="square" rtlCol="0">
            <a:spAutoFit/>
          </a:bodyPr>
          <a:lstStyle/>
          <a:p>
            <a:r>
              <a:rPr lang="ja-JP" altLang="en-US" sz="2800" b="1" dirty="0"/>
              <a:t>問題点</a:t>
            </a:r>
            <a:endParaRPr lang="en-US" altLang="ja-JP" sz="2800" b="1" dirty="0"/>
          </a:p>
          <a:p>
            <a:pPr marL="285750" indent="-285750">
              <a:buFont typeface="Arial" panose="020B0604020202020204" pitchFamily="34" charset="0"/>
              <a:buChar char="•"/>
            </a:pPr>
            <a:r>
              <a:rPr lang="ja-JP" altLang="en-US" sz="2400" dirty="0"/>
              <a:t>そもそもの</a:t>
            </a:r>
            <a:r>
              <a:rPr lang="en-US" altLang="ja-JP" sz="2400" dirty="0"/>
              <a:t>test</a:t>
            </a:r>
            <a:r>
              <a:rPr lang="ja-JP" altLang="en-US" sz="2400" dirty="0"/>
              <a:t>データの使い方を間違えている。予測の評価をする</a:t>
            </a:r>
            <a:r>
              <a:rPr lang="en-US" altLang="ja-JP" sz="2400" dirty="0"/>
              <a:t>test</a:t>
            </a:r>
            <a:r>
              <a:rPr lang="ja-JP" altLang="en-US" sz="2400" dirty="0"/>
              <a:t>データが存在しない。</a:t>
            </a:r>
            <a:endParaRPr lang="en-US" altLang="ja-JP" sz="2400" dirty="0"/>
          </a:p>
          <a:p>
            <a:pPr marL="285750" indent="-285750">
              <a:buFont typeface="Arial" panose="020B0604020202020204" pitchFamily="34" charset="0"/>
              <a:buChar char="•"/>
            </a:pPr>
            <a:r>
              <a:rPr lang="ja-JP" altLang="en-US" sz="2400" dirty="0"/>
              <a:t>周期性を捉えれていない。</a:t>
            </a:r>
            <a:endParaRPr lang="en-US" altLang="ja-JP" sz="2400" dirty="0"/>
          </a:p>
        </p:txBody>
      </p:sp>
      <p:sp>
        <p:nvSpPr>
          <p:cNvPr id="5" name="テキスト ボックス 4">
            <a:extLst>
              <a:ext uri="{FF2B5EF4-FFF2-40B4-BE49-F238E27FC236}">
                <a16:creationId xmlns:a16="http://schemas.microsoft.com/office/drawing/2014/main" id="{9A916EDE-2A0B-D4A7-179B-9960D0D88CFA}"/>
              </a:ext>
            </a:extLst>
          </p:cNvPr>
          <p:cNvSpPr txBox="1"/>
          <p:nvPr/>
        </p:nvSpPr>
        <p:spPr>
          <a:xfrm>
            <a:off x="500514" y="3889487"/>
            <a:ext cx="10853286" cy="1631216"/>
          </a:xfrm>
          <a:prstGeom prst="rect">
            <a:avLst/>
          </a:prstGeom>
          <a:noFill/>
        </p:spPr>
        <p:txBody>
          <a:bodyPr wrap="square" rtlCol="0">
            <a:spAutoFit/>
          </a:bodyPr>
          <a:lstStyle/>
          <a:p>
            <a:r>
              <a:rPr kumimoji="1" lang="ja-JP" altLang="en-US" sz="2800" b="1" dirty="0"/>
              <a:t>改善</a:t>
            </a:r>
            <a:endParaRPr kumimoji="1" lang="en-US" altLang="ja-JP" sz="2800" b="1" dirty="0"/>
          </a:p>
          <a:p>
            <a:pPr marL="285750" indent="-285750">
              <a:buFont typeface="Arial" panose="020B0604020202020204" pitchFamily="34" charset="0"/>
              <a:buChar char="•"/>
            </a:pPr>
            <a:r>
              <a:rPr lang="en-US" altLang="ja-JP" sz="2400" dirty="0"/>
              <a:t>t</a:t>
            </a:r>
            <a:r>
              <a:rPr kumimoji="1" lang="en-US" altLang="ja-JP" sz="2400" dirty="0"/>
              <a:t>rain</a:t>
            </a:r>
            <a:r>
              <a:rPr kumimoji="1" lang="ja-JP" altLang="en-US" sz="2400" dirty="0"/>
              <a:t>データ</a:t>
            </a:r>
            <a:r>
              <a:rPr kumimoji="1" lang="en-US" altLang="ja-JP" sz="2400" dirty="0"/>
              <a:t>:8</a:t>
            </a:r>
            <a:r>
              <a:rPr kumimoji="1" lang="ja-JP" altLang="en-US" sz="2400" dirty="0"/>
              <a:t>割</a:t>
            </a:r>
            <a:r>
              <a:rPr kumimoji="1" lang="en-US" altLang="ja-JP" sz="2400" dirty="0"/>
              <a:t>, test</a:t>
            </a:r>
            <a:r>
              <a:rPr kumimoji="1" lang="ja-JP" altLang="en-US" sz="2400" dirty="0"/>
              <a:t>データ</a:t>
            </a:r>
            <a:r>
              <a:rPr kumimoji="1" lang="en-US" altLang="ja-JP" sz="2400" dirty="0"/>
              <a:t>:2</a:t>
            </a:r>
            <a:r>
              <a:rPr kumimoji="1" lang="ja-JP" altLang="en-US" sz="2400" dirty="0"/>
              <a:t>割に分けて</a:t>
            </a:r>
            <a:r>
              <a:rPr lang="ja-JP" altLang="en-US" sz="2400" dirty="0"/>
              <a:t>学習させたデータから予測を作り</a:t>
            </a:r>
            <a:r>
              <a:rPr lang="en-US" altLang="ja-JP" sz="2400" dirty="0"/>
              <a:t>test</a:t>
            </a:r>
            <a:r>
              <a:rPr lang="ja-JP" altLang="en-US" sz="2400" dirty="0"/>
              <a:t>データと見比べる。</a:t>
            </a:r>
            <a:endParaRPr lang="en-US" altLang="ja-JP" sz="2400" dirty="0"/>
          </a:p>
          <a:p>
            <a:pPr marL="285750" indent="-285750">
              <a:buFont typeface="Arial" panose="020B0604020202020204" pitchFamily="34" charset="0"/>
              <a:buChar char="•"/>
            </a:pPr>
            <a:r>
              <a:rPr lang="en-US" altLang="ja-JP" sz="2400" dirty="0"/>
              <a:t>SARIMA</a:t>
            </a:r>
            <a:r>
              <a:rPr lang="ja-JP" altLang="en-US" sz="2400" dirty="0"/>
              <a:t>モデルを使って季節性のパラメータを作り学習させる。</a:t>
            </a:r>
            <a:endParaRPr lang="en-US" altLang="ja-JP" sz="2400" dirty="0"/>
          </a:p>
        </p:txBody>
      </p:sp>
    </p:spTree>
    <p:extLst>
      <p:ext uri="{BB962C8B-B14F-4D97-AF65-F5344CB8AC3E}">
        <p14:creationId xmlns:p14="http://schemas.microsoft.com/office/powerpoint/2010/main" val="176966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四角形: 対角を丸める 10">
            <a:extLst>
              <a:ext uri="{FF2B5EF4-FFF2-40B4-BE49-F238E27FC236}">
                <a16:creationId xmlns:a16="http://schemas.microsoft.com/office/drawing/2014/main" id="{F653D055-830A-612A-B83F-BD2F8D9DBFB9}"/>
              </a:ext>
            </a:extLst>
          </p:cNvPr>
          <p:cNvSpPr/>
          <p:nvPr/>
        </p:nvSpPr>
        <p:spPr>
          <a:xfrm>
            <a:off x="6706070" y="1813975"/>
            <a:ext cx="4568907" cy="1661993"/>
          </a:xfrm>
          <a:prstGeom prst="round2Diag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9B4037DD-C8C0-DDAB-10B9-E230AF57DFD3}"/>
              </a:ext>
            </a:extLst>
          </p:cNvPr>
          <p:cNvSpPr>
            <a:spLocks noGrp="1"/>
          </p:cNvSpPr>
          <p:nvPr>
            <p:ph type="title"/>
          </p:nvPr>
        </p:nvSpPr>
        <p:spPr/>
        <p:txBody>
          <a:bodyPr/>
          <a:lstStyle/>
          <a:p>
            <a:r>
              <a:rPr kumimoji="1" lang="en-US" altLang="ja-JP" b="1" dirty="0">
                <a:solidFill>
                  <a:schemeClr val="bg1"/>
                </a:solidFill>
              </a:rPr>
              <a:t>SARIMA</a:t>
            </a:r>
            <a:r>
              <a:rPr kumimoji="1" lang="ja-JP" altLang="en-US" b="1" dirty="0">
                <a:solidFill>
                  <a:schemeClr val="bg1"/>
                </a:solidFill>
              </a:rPr>
              <a:t>モデル</a:t>
            </a:r>
          </a:p>
        </p:txBody>
      </p:sp>
      <p:pic>
        <p:nvPicPr>
          <p:cNvPr id="5" name="図 4" descr="グラフ, 折れ線グラフ&#10;&#10;自動的に生成された説明">
            <a:extLst>
              <a:ext uri="{FF2B5EF4-FFF2-40B4-BE49-F238E27FC236}">
                <a16:creationId xmlns:a16="http://schemas.microsoft.com/office/drawing/2014/main" id="{DE1F1259-5121-8E18-7ABA-DF496967F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60" y="1778864"/>
            <a:ext cx="5602870" cy="3984113"/>
          </a:xfrm>
          <a:prstGeom prst="rect">
            <a:avLst/>
          </a:prstGeom>
        </p:spPr>
      </p:pic>
      <p:sp>
        <p:nvSpPr>
          <p:cNvPr id="6" name="テキスト ボックス 5">
            <a:extLst>
              <a:ext uri="{FF2B5EF4-FFF2-40B4-BE49-F238E27FC236}">
                <a16:creationId xmlns:a16="http://schemas.microsoft.com/office/drawing/2014/main" id="{E85EEDB6-BAC2-13D3-EA9A-1AC561E7B1EC}"/>
              </a:ext>
            </a:extLst>
          </p:cNvPr>
          <p:cNvSpPr txBox="1"/>
          <p:nvPr/>
        </p:nvSpPr>
        <p:spPr>
          <a:xfrm>
            <a:off x="6802724" y="1998640"/>
            <a:ext cx="4812632" cy="1292662"/>
          </a:xfrm>
          <a:prstGeom prst="rect">
            <a:avLst/>
          </a:prstGeom>
          <a:noFill/>
        </p:spPr>
        <p:txBody>
          <a:bodyPr wrap="square" rtlCol="0">
            <a:spAutoFit/>
          </a:bodyPr>
          <a:lstStyle/>
          <a:p>
            <a:r>
              <a:rPr kumimoji="1" lang="ja-JP" altLang="en-US" sz="2400" b="1" dirty="0"/>
              <a:t>グラフ</a:t>
            </a:r>
            <a:endParaRPr kumimoji="1" lang="en-US" altLang="ja-JP" sz="2400" b="1" dirty="0"/>
          </a:p>
          <a:p>
            <a:r>
              <a:rPr kumimoji="1" lang="ja-JP" altLang="en-US" b="1" dirty="0"/>
              <a:t>青色：学習データ</a:t>
            </a:r>
            <a:endParaRPr kumimoji="1" lang="en-US" altLang="ja-JP" b="1" dirty="0"/>
          </a:p>
          <a:p>
            <a:r>
              <a:rPr lang="ja-JP" altLang="en-US" b="1" dirty="0"/>
              <a:t>黄色：テストデータ</a:t>
            </a:r>
            <a:r>
              <a:rPr lang="en-US" altLang="ja-JP" b="1" dirty="0"/>
              <a:t>(</a:t>
            </a:r>
            <a:r>
              <a:rPr lang="ja-JP" altLang="en-US" b="1" dirty="0"/>
              <a:t>実際値</a:t>
            </a:r>
            <a:r>
              <a:rPr lang="en-US" altLang="ja-JP" b="1" dirty="0"/>
              <a:t>)</a:t>
            </a:r>
          </a:p>
          <a:p>
            <a:r>
              <a:rPr kumimoji="1" lang="ja-JP" altLang="en-US" b="1" dirty="0"/>
              <a:t>赤色：予測データ</a:t>
            </a:r>
            <a:r>
              <a:rPr kumimoji="1" lang="en-US" altLang="ja-JP" b="1" dirty="0"/>
              <a:t>(</a:t>
            </a:r>
            <a:r>
              <a:rPr kumimoji="1" lang="ja-JP" altLang="en-US" b="1" dirty="0"/>
              <a:t>モデルが予測したもの</a:t>
            </a:r>
            <a:r>
              <a:rPr kumimoji="1" lang="en-US" altLang="ja-JP" b="1" dirty="0"/>
              <a:t>)</a:t>
            </a:r>
            <a:endParaRPr kumimoji="1" lang="ja-JP" altLang="en-US" b="1" dirty="0"/>
          </a:p>
        </p:txBody>
      </p:sp>
      <p:sp>
        <p:nvSpPr>
          <p:cNvPr id="7" name="テキスト ボックス 6">
            <a:extLst>
              <a:ext uri="{FF2B5EF4-FFF2-40B4-BE49-F238E27FC236}">
                <a16:creationId xmlns:a16="http://schemas.microsoft.com/office/drawing/2014/main" id="{8B14C558-B2B9-7412-66BD-56A2452EBA24}"/>
              </a:ext>
            </a:extLst>
          </p:cNvPr>
          <p:cNvSpPr txBox="1"/>
          <p:nvPr/>
        </p:nvSpPr>
        <p:spPr>
          <a:xfrm>
            <a:off x="6706070" y="3770920"/>
            <a:ext cx="5499831" cy="1785104"/>
          </a:xfrm>
          <a:prstGeom prst="rect">
            <a:avLst/>
          </a:prstGeom>
          <a:noFill/>
        </p:spPr>
        <p:txBody>
          <a:bodyPr wrap="square" rtlCol="0">
            <a:spAutoFit/>
          </a:bodyPr>
          <a:lstStyle/>
          <a:p>
            <a:r>
              <a:rPr kumimoji="1" lang="ja-JP" altLang="en-US" sz="2400" b="1" dirty="0"/>
              <a:t>成果</a:t>
            </a:r>
            <a:endParaRPr kumimoji="1" lang="en-US" altLang="ja-JP" sz="2400" b="1" dirty="0"/>
          </a:p>
          <a:p>
            <a:r>
              <a:rPr kumimoji="1" lang="ja-JP" altLang="en-US" sz="2000" b="1" dirty="0"/>
              <a:t>右肩上がりというトレンドが学習できている</a:t>
            </a:r>
            <a:endParaRPr kumimoji="1" lang="en-US" altLang="ja-JP" sz="2000" b="1" dirty="0"/>
          </a:p>
          <a:p>
            <a:endParaRPr lang="en-US" altLang="ja-JP" b="1" dirty="0"/>
          </a:p>
          <a:p>
            <a:r>
              <a:rPr lang="ja-JP" altLang="en-US" sz="2400" b="1" dirty="0"/>
              <a:t>課題</a:t>
            </a:r>
            <a:endParaRPr lang="en-US" altLang="ja-JP" sz="2400" b="1" dirty="0"/>
          </a:p>
          <a:p>
            <a:r>
              <a:rPr kumimoji="1" lang="ja-JP" altLang="en-US" sz="2000" b="1" dirty="0"/>
              <a:t>季節性、周期的な部分が学習しきれていない</a:t>
            </a:r>
            <a:endParaRPr lang="en-US" altLang="ja-JP" sz="2000" b="1" dirty="0"/>
          </a:p>
        </p:txBody>
      </p:sp>
      <p:sp>
        <p:nvSpPr>
          <p:cNvPr id="9" name="テキスト ボックス 8">
            <a:extLst>
              <a:ext uri="{FF2B5EF4-FFF2-40B4-BE49-F238E27FC236}">
                <a16:creationId xmlns:a16="http://schemas.microsoft.com/office/drawing/2014/main" id="{EAEA86A1-6D26-EA88-59A6-31CDFDEE8C86}"/>
              </a:ext>
            </a:extLst>
          </p:cNvPr>
          <p:cNvSpPr txBox="1"/>
          <p:nvPr/>
        </p:nvSpPr>
        <p:spPr>
          <a:xfrm>
            <a:off x="451560" y="5851153"/>
            <a:ext cx="5354864" cy="370115"/>
          </a:xfrm>
          <a:prstGeom prst="rect">
            <a:avLst/>
          </a:prstGeom>
          <a:noFill/>
        </p:spPr>
        <p:txBody>
          <a:bodyPr wrap="square" rtlCol="0">
            <a:spAutoFit/>
          </a:bodyPr>
          <a:lstStyle/>
          <a:p>
            <a:r>
              <a:rPr kumimoji="1" lang="en-US" altLang="ja-JP" dirty="0"/>
              <a:t>SARIMA</a:t>
            </a:r>
            <a:r>
              <a:rPr kumimoji="1" lang="ja-JP" altLang="en-US" dirty="0"/>
              <a:t>モデルで予測した図</a:t>
            </a:r>
          </a:p>
        </p:txBody>
      </p:sp>
    </p:spTree>
    <p:extLst>
      <p:ext uri="{BB962C8B-B14F-4D97-AF65-F5344CB8AC3E}">
        <p14:creationId xmlns:p14="http://schemas.microsoft.com/office/powerpoint/2010/main" val="629440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E4B6AB-2149-513F-18C3-03F3D7BC49ED}"/>
              </a:ext>
            </a:extLst>
          </p:cNvPr>
          <p:cNvSpPr>
            <a:spLocks noGrp="1"/>
          </p:cNvSpPr>
          <p:nvPr>
            <p:ph type="title"/>
          </p:nvPr>
        </p:nvSpPr>
        <p:spPr/>
        <p:txBody>
          <a:bodyPr/>
          <a:lstStyle/>
          <a:p>
            <a:r>
              <a:rPr kumimoji="1" lang="ja-JP" altLang="en-US" b="1" dirty="0">
                <a:solidFill>
                  <a:schemeClr val="bg1"/>
                </a:solidFill>
              </a:rPr>
              <a:t>モデルのパラメータチューニング</a:t>
            </a:r>
          </a:p>
        </p:txBody>
      </p:sp>
      <p:sp>
        <p:nvSpPr>
          <p:cNvPr id="3" name="テキスト ボックス 2">
            <a:extLst>
              <a:ext uri="{FF2B5EF4-FFF2-40B4-BE49-F238E27FC236}">
                <a16:creationId xmlns:a16="http://schemas.microsoft.com/office/drawing/2014/main" id="{A05D733D-D616-5977-4684-52361BB286A4}"/>
              </a:ext>
            </a:extLst>
          </p:cNvPr>
          <p:cNvSpPr txBox="1"/>
          <p:nvPr/>
        </p:nvSpPr>
        <p:spPr>
          <a:xfrm>
            <a:off x="405865" y="1602335"/>
            <a:ext cx="6354164" cy="954107"/>
          </a:xfrm>
          <a:prstGeom prst="rect">
            <a:avLst/>
          </a:prstGeom>
          <a:noFill/>
        </p:spPr>
        <p:txBody>
          <a:bodyPr wrap="square" rtlCol="0">
            <a:spAutoFit/>
          </a:bodyPr>
          <a:lstStyle/>
          <a:p>
            <a:r>
              <a:rPr kumimoji="1" lang="ja-JP" altLang="en-US" sz="2000" b="1" dirty="0"/>
              <a:t>評価指標</a:t>
            </a:r>
            <a:endParaRPr kumimoji="1" lang="en-US" altLang="ja-JP" sz="2000" b="1" dirty="0"/>
          </a:p>
          <a:p>
            <a:r>
              <a:rPr lang="ja-JP" altLang="en-US" b="1" dirty="0"/>
              <a:t>モデルの適合度 </a:t>
            </a:r>
            <a:r>
              <a:rPr lang="en-US" altLang="ja-JP" b="1" dirty="0"/>
              <a:t>: RMSE(</a:t>
            </a:r>
            <a:r>
              <a:rPr lang="ja-JP" altLang="en-US" b="1" dirty="0"/>
              <a:t>グラフの傾きが急なのが多いため</a:t>
            </a:r>
            <a:r>
              <a:rPr lang="en-US" altLang="ja-JP" b="1" dirty="0"/>
              <a:t>)</a:t>
            </a:r>
          </a:p>
          <a:p>
            <a:r>
              <a:rPr lang="en-US" altLang="ja-JP" dirty="0"/>
              <a:t>※</a:t>
            </a:r>
            <a:r>
              <a:rPr lang="ja-JP" altLang="en-US" dirty="0"/>
              <a:t>低ければ低いほどいい</a:t>
            </a:r>
            <a:endParaRPr lang="en-US" altLang="ja-JP" dirty="0"/>
          </a:p>
        </p:txBody>
      </p:sp>
      <p:pic>
        <p:nvPicPr>
          <p:cNvPr id="5" name="図 4" descr="グラフ, 折れ線グラフ&#10;&#10;自動的に生成された説明">
            <a:extLst>
              <a:ext uri="{FF2B5EF4-FFF2-40B4-BE49-F238E27FC236}">
                <a16:creationId xmlns:a16="http://schemas.microsoft.com/office/drawing/2014/main" id="{56048BBE-A7C3-9D7F-64F9-3203174C9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46" y="2927898"/>
            <a:ext cx="5111784" cy="3067071"/>
          </a:xfrm>
          <a:prstGeom prst="rect">
            <a:avLst/>
          </a:prstGeom>
        </p:spPr>
      </p:pic>
      <p:sp>
        <p:nvSpPr>
          <p:cNvPr id="6" name="テキスト ボックス 5">
            <a:extLst>
              <a:ext uri="{FF2B5EF4-FFF2-40B4-BE49-F238E27FC236}">
                <a16:creationId xmlns:a16="http://schemas.microsoft.com/office/drawing/2014/main" id="{63998F89-5AB5-C4B3-85B2-B06A022272DD}"/>
              </a:ext>
            </a:extLst>
          </p:cNvPr>
          <p:cNvSpPr txBox="1"/>
          <p:nvPr/>
        </p:nvSpPr>
        <p:spPr>
          <a:xfrm>
            <a:off x="237736" y="2635446"/>
            <a:ext cx="4637314" cy="553998"/>
          </a:xfrm>
          <a:prstGeom prst="rect">
            <a:avLst/>
          </a:prstGeom>
          <a:noFill/>
        </p:spPr>
        <p:txBody>
          <a:bodyPr wrap="square" rtlCol="0">
            <a:spAutoFit/>
          </a:bodyPr>
          <a:lstStyle/>
          <a:p>
            <a:r>
              <a:rPr kumimoji="1" lang="en-US" altLang="ja-JP" b="1" dirty="0"/>
              <a:t>{RMSE : 23.53}</a:t>
            </a:r>
            <a:r>
              <a:rPr kumimoji="1" lang="en-US" altLang="ja-JP" sz="1200" dirty="0"/>
              <a:t> (</a:t>
            </a:r>
            <a:r>
              <a:rPr kumimoji="1" lang="ja-JP" altLang="en-US" sz="1200" dirty="0"/>
              <a:t>小数第</a:t>
            </a:r>
            <a:r>
              <a:rPr kumimoji="1" lang="en-US" altLang="ja-JP" sz="1200" dirty="0"/>
              <a:t>2</a:t>
            </a:r>
            <a:r>
              <a:rPr kumimoji="1" lang="ja-JP" altLang="en-US" sz="1200" dirty="0"/>
              <a:t>まで</a:t>
            </a:r>
            <a:r>
              <a:rPr kumimoji="1" lang="en-US" altLang="ja-JP" sz="1200" dirty="0"/>
              <a:t>)</a:t>
            </a:r>
            <a:endParaRPr kumimoji="1" lang="en-US" altLang="ja-JP" sz="1200" b="1" dirty="0"/>
          </a:p>
          <a:p>
            <a:endParaRPr kumimoji="1" lang="ja-JP" altLang="en-US" sz="1200" dirty="0"/>
          </a:p>
        </p:txBody>
      </p:sp>
      <p:pic>
        <p:nvPicPr>
          <p:cNvPr id="8" name="図 7" descr="グラフ, 折れ線グラフ&#10;&#10;自動的に生成された説明">
            <a:extLst>
              <a:ext uri="{FF2B5EF4-FFF2-40B4-BE49-F238E27FC236}">
                <a16:creationId xmlns:a16="http://schemas.microsoft.com/office/drawing/2014/main" id="{AFEC087B-2C54-74FD-8874-D64E14A8EF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634" y="2927899"/>
            <a:ext cx="5106596" cy="3063958"/>
          </a:xfrm>
          <a:prstGeom prst="rect">
            <a:avLst/>
          </a:prstGeom>
        </p:spPr>
      </p:pic>
      <p:sp>
        <p:nvSpPr>
          <p:cNvPr id="9" name="矢印: 右 8">
            <a:extLst>
              <a:ext uri="{FF2B5EF4-FFF2-40B4-BE49-F238E27FC236}">
                <a16:creationId xmlns:a16="http://schemas.microsoft.com/office/drawing/2014/main" id="{C3D8225D-2A74-2595-76C3-782CB7C5CE26}"/>
              </a:ext>
            </a:extLst>
          </p:cNvPr>
          <p:cNvSpPr/>
          <p:nvPr/>
        </p:nvSpPr>
        <p:spPr>
          <a:xfrm>
            <a:off x="5497286" y="4363726"/>
            <a:ext cx="1262743" cy="489857"/>
          </a:xfrm>
          <a:prstGeom prst="rightArrow">
            <a:avLst>
              <a:gd name="adj1" fmla="val 50000"/>
              <a:gd name="adj2" fmla="val 611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2ED205E-EB46-C811-5858-F4E5824FEFD6}"/>
              </a:ext>
            </a:extLst>
          </p:cNvPr>
          <p:cNvSpPr txBox="1"/>
          <p:nvPr/>
        </p:nvSpPr>
        <p:spPr>
          <a:xfrm>
            <a:off x="5337630" y="3884613"/>
            <a:ext cx="1811191" cy="369332"/>
          </a:xfrm>
          <a:prstGeom prst="rect">
            <a:avLst/>
          </a:prstGeom>
          <a:noFill/>
        </p:spPr>
        <p:txBody>
          <a:bodyPr wrap="square" rtlCol="0">
            <a:spAutoFit/>
          </a:bodyPr>
          <a:lstStyle/>
          <a:p>
            <a:r>
              <a:rPr kumimoji="1" lang="ja-JP" altLang="en-US" b="1" dirty="0"/>
              <a:t>チューニング</a:t>
            </a:r>
          </a:p>
        </p:txBody>
      </p:sp>
      <p:sp>
        <p:nvSpPr>
          <p:cNvPr id="11" name="テキスト ボックス 10">
            <a:extLst>
              <a:ext uri="{FF2B5EF4-FFF2-40B4-BE49-F238E27FC236}">
                <a16:creationId xmlns:a16="http://schemas.microsoft.com/office/drawing/2014/main" id="{F16CAAB0-68CA-4365-E36D-F2CEFF7E854D}"/>
              </a:ext>
            </a:extLst>
          </p:cNvPr>
          <p:cNvSpPr txBox="1"/>
          <p:nvPr/>
        </p:nvSpPr>
        <p:spPr>
          <a:xfrm>
            <a:off x="7025448" y="2647044"/>
            <a:ext cx="4637314" cy="553998"/>
          </a:xfrm>
          <a:prstGeom prst="rect">
            <a:avLst/>
          </a:prstGeom>
          <a:noFill/>
        </p:spPr>
        <p:txBody>
          <a:bodyPr wrap="square" rtlCol="0">
            <a:spAutoFit/>
          </a:bodyPr>
          <a:lstStyle/>
          <a:p>
            <a:r>
              <a:rPr kumimoji="1" lang="en-US" altLang="ja-JP" b="1" dirty="0"/>
              <a:t>{ RMSE : 12.13}</a:t>
            </a:r>
            <a:r>
              <a:rPr kumimoji="1" lang="en-US" altLang="ja-JP" sz="1200" dirty="0"/>
              <a:t> (</a:t>
            </a:r>
            <a:r>
              <a:rPr kumimoji="1" lang="ja-JP" altLang="en-US" sz="1200" dirty="0"/>
              <a:t>小数第</a:t>
            </a:r>
            <a:r>
              <a:rPr kumimoji="1" lang="en-US" altLang="ja-JP" sz="1200" dirty="0"/>
              <a:t>2</a:t>
            </a:r>
            <a:r>
              <a:rPr kumimoji="1" lang="ja-JP" altLang="en-US" sz="1200" dirty="0"/>
              <a:t>まで</a:t>
            </a:r>
            <a:r>
              <a:rPr kumimoji="1" lang="en-US" altLang="ja-JP" sz="1200" dirty="0"/>
              <a:t>)</a:t>
            </a:r>
            <a:endParaRPr kumimoji="1" lang="en-US" altLang="ja-JP" sz="1200" b="1" dirty="0"/>
          </a:p>
          <a:p>
            <a:endParaRPr kumimoji="1" lang="ja-JP" altLang="en-US" sz="1200" dirty="0"/>
          </a:p>
        </p:txBody>
      </p:sp>
      <p:sp>
        <p:nvSpPr>
          <p:cNvPr id="12" name="テキスト ボックス 11">
            <a:extLst>
              <a:ext uri="{FF2B5EF4-FFF2-40B4-BE49-F238E27FC236}">
                <a16:creationId xmlns:a16="http://schemas.microsoft.com/office/drawing/2014/main" id="{04948C7F-994A-45CE-BECA-3D84DEB4B704}"/>
              </a:ext>
            </a:extLst>
          </p:cNvPr>
          <p:cNvSpPr txBox="1"/>
          <p:nvPr/>
        </p:nvSpPr>
        <p:spPr>
          <a:xfrm>
            <a:off x="237736" y="5994970"/>
            <a:ext cx="5354864" cy="276999"/>
          </a:xfrm>
          <a:prstGeom prst="rect">
            <a:avLst/>
          </a:prstGeom>
          <a:noFill/>
        </p:spPr>
        <p:txBody>
          <a:bodyPr wrap="square" rtlCol="0">
            <a:spAutoFit/>
          </a:bodyPr>
          <a:lstStyle/>
          <a:p>
            <a:r>
              <a:rPr kumimoji="1" lang="ja-JP" altLang="en-US" sz="1200" dirty="0"/>
              <a:t>チューニング前</a:t>
            </a:r>
            <a:r>
              <a:rPr kumimoji="1" lang="en-US" altLang="ja-JP" sz="1200" dirty="0"/>
              <a:t>(prams:(1,1,1,1,1,1,12))</a:t>
            </a:r>
            <a:endParaRPr kumimoji="1" lang="ja-JP" altLang="en-US" sz="1200" dirty="0"/>
          </a:p>
        </p:txBody>
      </p:sp>
      <p:sp>
        <p:nvSpPr>
          <p:cNvPr id="13" name="テキスト ボックス 12">
            <a:extLst>
              <a:ext uri="{FF2B5EF4-FFF2-40B4-BE49-F238E27FC236}">
                <a16:creationId xmlns:a16="http://schemas.microsoft.com/office/drawing/2014/main" id="{BD8170DA-EA0D-B511-E9CF-176299F16A2C}"/>
              </a:ext>
            </a:extLst>
          </p:cNvPr>
          <p:cNvSpPr txBox="1"/>
          <p:nvPr/>
        </p:nvSpPr>
        <p:spPr>
          <a:xfrm>
            <a:off x="7112534" y="5991857"/>
            <a:ext cx="5354864" cy="276999"/>
          </a:xfrm>
          <a:prstGeom prst="rect">
            <a:avLst/>
          </a:prstGeom>
          <a:noFill/>
        </p:spPr>
        <p:txBody>
          <a:bodyPr wrap="square" rtlCol="0">
            <a:spAutoFit/>
          </a:bodyPr>
          <a:lstStyle/>
          <a:p>
            <a:r>
              <a:rPr kumimoji="1" lang="ja-JP" altLang="en-US" sz="1200" dirty="0"/>
              <a:t>チューニング後</a:t>
            </a:r>
            <a:r>
              <a:rPr kumimoji="1" lang="en-US" altLang="ja-JP" sz="1200" dirty="0"/>
              <a:t>(prams:(1,1,0,0,1,0,12))</a:t>
            </a:r>
            <a:endParaRPr kumimoji="1" lang="ja-JP" altLang="en-US" sz="1200" dirty="0"/>
          </a:p>
        </p:txBody>
      </p:sp>
    </p:spTree>
    <p:extLst>
      <p:ext uri="{BB962C8B-B14F-4D97-AF65-F5344CB8AC3E}">
        <p14:creationId xmlns:p14="http://schemas.microsoft.com/office/powerpoint/2010/main" val="97199647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361</TotalTime>
  <Words>1046</Words>
  <Application>Microsoft Office PowerPoint</Application>
  <PresentationFormat>ワイド画面</PresentationFormat>
  <Paragraphs>114</Paragraphs>
  <Slides>12</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PowerPoint プレゼンテーション</vt:lpstr>
      <vt:lpstr>データ理解とEDA</vt:lpstr>
      <vt:lpstr>データの季節性の有無</vt:lpstr>
      <vt:lpstr>データの季節性の有無</vt:lpstr>
      <vt:lpstr>モデル選定</vt:lpstr>
      <vt:lpstr>ARIMAモデル</vt:lpstr>
      <vt:lpstr>問題点と改善</vt:lpstr>
      <vt:lpstr>SARIMAモデル</vt:lpstr>
      <vt:lpstr>モデルのパラメータチューニング</vt:lpstr>
      <vt:lpstr>最終モデルの評価</vt:lpstr>
      <vt:lpstr>反省点と今後の展望</vt:lpstr>
      <vt:lpstr>参考資料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悠太 沖</dc:creator>
  <cp:lastModifiedBy>悠太 沖</cp:lastModifiedBy>
  <cp:revision>7</cp:revision>
  <dcterms:created xsi:type="dcterms:W3CDTF">2024-08-25T02:34:21Z</dcterms:created>
  <dcterms:modified xsi:type="dcterms:W3CDTF">2024-08-30T05:08:47Z</dcterms:modified>
</cp:coreProperties>
</file>