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3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73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76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17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1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0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27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09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69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09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56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Tło połączonych wielokątów kształtowania">
            <a:extLst>
              <a:ext uri="{FF2B5EF4-FFF2-40B4-BE49-F238E27FC236}">
                <a16:creationId xmlns:a16="http://schemas.microsoft.com/office/drawing/2014/main" id="{3BDFB0CB-F298-AC0A-E144-47FDBC715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9DC1FF-6D2C-4604-30CF-872284227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pl-PL" dirty="0">
                <a:latin typeface="Arial Narrow" panose="020B0606020202030204" pitchFamily="34" charset="0"/>
              </a:rPr>
              <a:t>Obliczanie grafu widoczności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4688867-0506-A34F-0D7A-95867F2E0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pl-PL" dirty="0"/>
              <a:t>Bartosz Nowak</a:t>
            </a:r>
          </a:p>
          <a:p>
            <a:r>
              <a:rPr lang="pl-PL" dirty="0"/>
              <a:t>Iwo Szczepaniak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90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046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C4A713D-C239-20B6-7225-B20F3593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20" y="619303"/>
            <a:ext cx="4622663" cy="25845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 err="1">
                <a:solidFill>
                  <a:schemeClr val="tx1"/>
                </a:solidFill>
                <a:latin typeface="Arial Narrow" panose="020B0606020202030204" pitchFamily="34" charset="0"/>
              </a:rPr>
              <a:t>Ostatni</a:t>
            </a:r>
            <a:r>
              <a:rPr lang="en-US" sz="4400" b="1" kern="12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kern="1200" dirty="0" err="1">
                <a:solidFill>
                  <a:schemeClr val="tx1"/>
                </a:solidFill>
                <a:latin typeface="Arial Narrow" panose="020B0606020202030204" pitchFamily="34" charset="0"/>
              </a:rPr>
              <a:t>krok</a:t>
            </a:r>
            <a:r>
              <a:rPr lang="en-US" sz="4400" b="1" kern="1200" dirty="0">
                <a:solidFill>
                  <a:schemeClr val="tx1"/>
                </a:solidFill>
                <a:latin typeface="Arial Narrow" panose="020B0606020202030204" pitchFamily="34" charset="0"/>
              </a:rPr>
              <a:t> – </a:t>
            </a:r>
            <a:r>
              <a:rPr lang="en-US" sz="4400" b="1" kern="1200" dirty="0" err="1">
                <a:solidFill>
                  <a:schemeClr val="tx1"/>
                </a:solidFill>
                <a:latin typeface="Arial Narrow" panose="020B0606020202030204" pitchFamily="34" charset="0"/>
              </a:rPr>
              <a:t>najkrótsza</a:t>
            </a:r>
            <a:r>
              <a:rPr lang="en-US" sz="4400" b="1" kern="12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kern="1200" dirty="0" err="1">
                <a:solidFill>
                  <a:schemeClr val="tx1"/>
                </a:solidFill>
                <a:latin typeface="Arial Narrow" panose="020B0606020202030204" pitchFamily="34" charset="0"/>
              </a:rPr>
              <a:t>ścieżka</a:t>
            </a:r>
            <a:endParaRPr lang="en-US" sz="4400" b="1" kern="1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6601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BE6452-BB3A-1243-5F12-B1C959304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0400" y="1717898"/>
            <a:ext cx="5393361" cy="14095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Do </a:t>
            </a:r>
            <a:r>
              <a:rPr lang="en-US" sz="2400" dirty="0" err="1">
                <a:latin typeface="Arial Narrow" panose="020B0606020202030204" pitchFamily="34" charset="0"/>
              </a:rPr>
              <a:t>ostatniego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kroku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wykorzystano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algorytm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Dijkstry</a:t>
            </a:r>
            <a:r>
              <a:rPr lang="pl-PL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zwraca</a:t>
            </a:r>
            <a:r>
              <a:rPr lang="pl-PL" sz="2400" dirty="0" err="1">
                <a:latin typeface="Arial Narrow" panose="020B0606020202030204" pitchFamily="34" charset="0"/>
              </a:rPr>
              <a:t>jący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najkrótszą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ścieżkę</a:t>
            </a:r>
            <a:r>
              <a:rPr lang="en-US" sz="2400" dirty="0">
                <a:latin typeface="Arial Narrow" panose="020B0606020202030204" pitchFamily="34" charset="0"/>
              </a:rPr>
              <a:t> w </a:t>
            </a:r>
            <a:r>
              <a:rPr lang="en-US" sz="2400" dirty="0" err="1">
                <a:latin typeface="Arial Narrow" panose="020B0606020202030204" pitchFamily="34" charset="0"/>
              </a:rPr>
              <a:t>zadanym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grafie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F8BEDC9-2B96-B739-FE82-17122EEF8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" t="6279" r="2233" b="13531"/>
          <a:stretch/>
        </p:blipFill>
        <p:spPr>
          <a:xfrm>
            <a:off x="988819" y="3826218"/>
            <a:ext cx="3073755" cy="196498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9CECE6E3-2D16-567F-6BBB-8B5B2287B7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" t="7098" r="8251" b="12666"/>
          <a:stretch/>
        </p:blipFill>
        <p:spPr>
          <a:xfrm>
            <a:off x="4462399" y="3859604"/>
            <a:ext cx="3267203" cy="2263168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40" name="Arc 39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7360" y="336520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58400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AE30B4A9-918C-4CAA-04DE-2D8767A0FF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1" b="13531"/>
          <a:stretch/>
        </p:blipFill>
        <p:spPr>
          <a:xfrm>
            <a:off x="8076557" y="3786034"/>
            <a:ext cx="3267204" cy="2195710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311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2D639A-0F74-09D3-D744-253091F4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Bibliografia</a:t>
            </a:r>
            <a:endParaRPr lang="pl-PL" dirty="0">
              <a:latin typeface="Arial Narrow" panose="020B060602020203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8569EC-25B6-7368-A813-9A902D43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400"/>
              <a:buFont typeface="Wingdings" panose="05000000000000000000" pitchFamily="2" charset="2"/>
              <a:buChar char=""/>
            </a:pPr>
            <a:r>
              <a:rPr lang="pl-PL" sz="1800" dirty="0">
                <a:latin typeface="Arial Narrow" panose="020B0606020202030204" pitchFamily="34" charset="0"/>
              </a:rPr>
              <a:t>Geometria obliczeniowa. Algorytmy i zastosowania - M. Berg, M. </a:t>
            </a:r>
            <a:r>
              <a:rPr lang="pl-PL" sz="1800" dirty="0" err="1">
                <a:latin typeface="Arial Narrow" panose="020B0606020202030204" pitchFamily="34" charset="0"/>
              </a:rPr>
              <a:t>Kreveld</a:t>
            </a:r>
            <a:r>
              <a:rPr lang="pl-PL" sz="1800" dirty="0">
                <a:latin typeface="Arial Narrow" panose="020B0606020202030204" pitchFamily="34" charset="0"/>
              </a:rPr>
              <a:t>, M. </a:t>
            </a:r>
            <a:r>
              <a:rPr lang="pl-PL" sz="1800" dirty="0" err="1">
                <a:latin typeface="Arial Narrow" panose="020B0606020202030204" pitchFamily="34" charset="0"/>
              </a:rPr>
              <a:t>Overmars</a:t>
            </a:r>
            <a:r>
              <a:rPr lang="pl-PL" sz="1800" dirty="0">
                <a:latin typeface="Arial Narrow" panose="020B0606020202030204" pitchFamily="34" charset="0"/>
              </a:rPr>
              <a:t>, </a:t>
            </a:r>
            <a:r>
              <a:rPr lang="pl-PL" sz="1800" dirty="0" err="1">
                <a:latin typeface="Arial Narrow" panose="020B0606020202030204" pitchFamily="34" charset="0"/>
              </a:rPr>
              <a:t>O.Schwarzkopf</a:t>
            </a:r>
            <a:endParaRPr lang="pl-PL" sz="1800" dirty="0">
              <a:latin typeface="Arial Narrow" panose="020B0606020202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400"/>
              <a:buFont typeface="Wingdings" panose="05000000000000000000" pitchFamily="2" charset="2"/>
              <a:buChar char=""/>
            </a:pPr>
            <a:r>
              <a:rPr lang="pl-PL" sz="1800" dirty="0">
                <a:latin typeface="Arial Narrow" panose="020B0606020202030204" pitchFamily="34" charset="0"/>
              </a:rPr>
              <a:t>https://www.science.smith.edu/~istreinu/Teaching/Courses/274/Spring98/Projects/Philip/fp/algVisibility.htm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400"/>
              <a:buFont typeface="Wingdings" panose="05000000000000000000" pitchFamily="2" charset="2"/>
              <a:buChar char=""/>
            </a:pPr>
            <a:r>
              <a:rPr lang="pl-PL" sz="1800" dirty="0">
                <a:latin typeface="Arial Narrow" panose="020B0606020202030204" pitchFamily="34" charset="0"/>
              </a:rPr>
              <a:t>https://sj.umg.edu.pl/sites/default/files/ZN501.pdf</a:t>
            </a:r>
          </a:p>
          <a:p>
            <a:pPr marL="342900" indent="-342900">
              <a:lnSpc>
                <a:spcPct val="107000"/>
              </a:lnSpc>
              <a:spcAft>
                <a:spcPts val="600"/>
              </a:spcAft>
              <a:buSzPts val="1400"/>
              <a:buFont typeface="Wingdings" panose="05000000000000000000" pitchFamily="2" charset="2"/>
              <a:buChar char=""/>
            </a:pPr>
            <a:r>
              <a:rPr lang="pl-PL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https://www.geeksforgeeks.org/check-if-two-given-line-segments-intersect/</a:t>
            </a:r>
          </a:p>
          <a:p>
            <a:pPr marL="0" lvl="0" indent="0">
              <a:lnSpc>
                <a:spcPct val="107000"/>
              </a:lnSpc>
              <a:spcAft>
                <a:spcPts val="600"/>
              </a:spcAft>
              <a:buSzPts val="1400"/>
              <a:buNone/>
            </a:pPr>
            <a:endParaRPr lang="pl-PL" sz="1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0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141FB312-2403-B02E-E296-6F86C8D9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Arial Narrow" panose="020B0606020202030204" pitchFamily="34" charset="0"/>
              </a:rPr>
              <a:t>Graf widoczności - definicja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D4BCB7AC-482B-3D32-441C-7706C2B40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1690688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280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 widoczności to graf złożony z pewnej liczby wierzchołków oraz krawędzi łączących wierzchołki „widzące się wzajemnie”. Wierzchołki „widzą się wzajemnie”, jeśli krawędź łącząca te wierzchołki nie przekracza żadnej z figur zadanych przez użytkownika. Wierzchołkami grafu widoczności są wierzchołki figur oraz punkt początkowy i punkt końcowy. Krawędziami grafu widoczności są także odcinki, stanowiące boki poszczególnych wielokątów. Definiowanie grafu widoczności polega na znalezieniu wszystkich par wierzchołków, które widzą się wzajemnie. </a:t>
            </a:r>
          </a:p>
          <a:p>
            <a:pPr marL="0" indent="0">
              <a:buNone/>
            </a:pPr>
            <a:endParaRPr lang="pl-PL" dirty="0">
              <a:latin typeface="Arial Narrow" panose="020B0606020202030204" pitchFamily="34" charset="0"/>
            </a:endParaRPr>
          </a:p>
        </p:txBody>
      </p:sp>
      <p:pic>
        <p:nvPicPr>
          <p:cNvPr id="18" name="Symbol zastępczy zawartości 8">
            <a:extLst>
              <a:ext uri="{FF2B5EF4-FFF2-40B4-BE49-F238E27FC236}">
                <a16:creationId xmlns:a16="http://schemas.microsoft.com/office/drawing/2014/main" id="{4A10A709-2948-4F6C-2F5C-FC713F876F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24735" y="1877370"/>
            <a:ext cx="3823430" cy="3743218"/>
          </a:xfrm>
        </p:spPr>
      </p:pic>
    </p:spTree>
    <p:extLst>
      <p:ext uri="{BB962C8B-B14F-4D97-AF65-F5344CB8AC3E}">
        <p14:creationId xmlns:p14="http://schemas.microsoft.com/office/powerpoint/2010/main" val="1543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BD4A80-1D7B-A1A8-3C69-77938736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Arial Narrow" panose="020B0606020202030204" pitchFamily="34" charset="0"/>
              </a:rPr>
              <a:t>Naiwne podejście?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70DB52-7822-F9BE-B84B-6C5EAF105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47811"/>
            <a:ext cx="5181600" cy="116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Naiwne podejście zatem dawałoby rozwiązanie n³(dla każdego wierzchołka sprawdzenie n² możliwości). </a:t>
            </a:r>
            <a:endParaRPr lang="pl-PL" sz="2400" dirty="0">
              <a:latin typeface="Arial Narrow" panose="020B0606020202030204" pitchFamily="34" charset="0"/>
            </a:endParaRPr>
          </a:p>
        </p:txBody>
      </p:sp>
      <p:pic>
        <p:nvPicPr>
          <p:cNvPr id="10" name="Symbol zastępczy zawartości 11">
            <a:extLst>
              <a:ext uri="{FF2B5EF4-FFF2-40B4-BE49-F238E27FC236}">
                <a16:creationId xmlns:a16="http://schemas.microsoft.com/office/drawing/2014/main" id="{0EA4A9C6-E422-C733-5AB6-96D0CA87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2007348"/>
            <a:ext cx="4076699" cy="40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323DDB-C5D1-C4F4-09A8-E42638B8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Arial Narrow" panose="020B0606020202030204" pitchFamily="34" charset="0"/>
              </a:rPr>
              <a:t>Sortowanie obrotowe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901837-7DF5-DEAA-ACD2-6C8EE6E9EE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Istnieje jednak sposób na poprawienie tej złożoności poprzez zastosowanie obrotowego zamiatania. Stanem jest w tym przypadku uporządkowany ciąg krawędzi przecinanych przez półprostą, a zdarzeniami są wierzchołki figur(oraz punkty start i end).</a:t>
            </a:r>
            <a:endParaRPr lang="pl-PL" dirty="0"/>
          </a:p>
        </p:txBody>
      </p:sp>
      <p:pic>
        <p:nvPicPr>
          <p:cNvPr id="5" name="Symbol zastępczy zawartości 4" descr="Obraz zawierający tekst, zegar, koperta&#10;&#10;Opis wygenerowany automatycznie">
            <a:extLst>
              <a:ext uri="{FF2B5EF4-FFF2-40B4-BE49-F238E27FC236}">
                <a16:creationId xmlns:a16="http://schemas.microsoft.com/office/drawing/2014/main" id="{00823934-CCDD-3FD7-3CD9-24C8D01E55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907" y="1966474"/>
            <a:ext cx="3433279" cy="32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6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314F79-9466-C52C-C6F4-3EA57785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Arial Narrow" panose="020B0606020202030204" pitchFamily="34" charset="0"/>
              </a:rPr>
              <a:t>Struktura umożliwiająca poprawienie złożoności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30B739D-E995-5DF8-2E48-30CA847FD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34109"/>
            <a:ext cx="5181600" cy="4351338"/>
          </a:xfrm>
        </p:spPr>
        <p:txBody>
          <a:bodyPr>
            <a:normAutofit/>
          </a:bodyPr>
          <a:lstStyle/>
          <a:p>
            <a:pPr indent="0" algn="just">
              <a:lnSpc>
                <a:spcPct val="107000"/>
              </a:lnSpc>
              <a:buNone/>
            </a:pPr>
            <a:r>
              <a:rPr lang="pl-PL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 jest reprezentowany przez drzewiastą strukturę </a:t>
            </a:r>
            <a:r>
              <a:rPr lang="pl-PL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EdgeSet</a:t>
            </a:r>
            <a:r>
              <a:rPr lang="pl-PL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zaimplementowaną w trig.py. Daje nam to porządek wzdłuż półprostej zamiatającej.</a:t>
            </a:r>
          </a:p>
          <a:p>
            <a:pPr indent="0" algn="just">
              <a:lnSpc>
                <a:spcPct val="107000"/>
              </a:lnSpc>
              <a:buNone/>
            </a:pPr>
            <a:endParaRPr lang="pl-PL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l-PL" dirty="0">
              <a:latin typeface="Arial Narrow" panose="020B060602020203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D2E1C8C-3200-55D4-24C1-515636D8B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705" y="3118199"/>
            <a:ext cx="3525316" cy="242979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F02CFBFC-5660-4A15-815B-700DC71C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2" y="1690688"/>
            <a:ext cx="3667658" cy="42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2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72D796E-FADD-B503-6490-0D720E34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 err="1">
                <a:solidFill>
                  <a:schemeClr val="tx1"/>
                </a:solidFill>
                <a:latin typeface="Arial Narrow" panose="020B0606020202030204" pitchFamily="34" charset="0"/>
              </a:rPr>
              <a:t>Zamiatanie</a:t>
            </a:r>
            <a:endParaRPr lang="en-US" sz="4400" b="1" kern="1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ymbol zastępczy zawartości 5">
            <a:extLst>
              <a:ext uri="{FF2B5EF4-FFF2-40B4-BE49-F238E27FC236}">
                <a16:creationId xmlns:a16="http://schemas.microsoft.com/office/drawing/2014/main" id="{DAE9ABA9-38FA-FC0D-F182-FB9E437B89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3182" y="2197556"/>
            <a:ext cx="4777381" cy="229314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DEE6286-4034-D0F9-EA81-3D458107D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Z</a:t>
            </a:r>
            <a:r>
              <a:rPr lang="en-US" sz="2400" dirty="0" err="1">
                <a:effectLst/>
              </a:rPr>
              <a:t>amiatanie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rozpoczyna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dla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półprostej</a:t>
            </a:r>
            <a:r>
              <a:rPr lang="en-US" sz="2400" dirty="0">
                <a:effectLst/>
              </a:rPr>
              <a:t> OX </a:t>
            </a:r>
            <a:r>
              <a:rPr lang="en-US" sz="2400" dirty="0" err="1">
                <a:effectLst/>
              </a:rPr>
              <a:t>skierowanej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dodatnio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przebiega</a:t>
            </a:r>
            <a:r>
              <a:rPr lang="en-US" sz="2400" dirty="0">
                <a:effectLst/>
              </a:rPr>
              <a:t> w </a:t>
            </a:r>
            <a:r>
              <a:rPr lang="en-US" sz="2400" dirty="0" err="1">
                <a:effectLst/>
              </a:rPr>
              <a:t>kierunku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przeciwnym</a:t>
            </a:r>
            <a:r>
              <a:rPr lang="en-US" sz="2400" dirty="0">
                <a:effectLst/>
              </a:rPr>
              <a:t> do </a:t>
            </a:r>
            <a:r>
              <a:rPr lang="en-US" sz="2400" dirty="0" err="1">
                <a:effectLst/>
              </a:rPr>
              <a:t>ruchu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wskazówek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zegara</a:t>
            </a:r>
            <a:r>
              <a:rPr lang="en-US" sz="2400" dirty="0">
                <a:effectLst/>
              </a:rPr>
              <a:t>. </a:t>
            </a:r>
            <a:r>
              <a:rPr lang="en-US" sz="2400" dirty="0" err="1">
                <a:effectLst/>
              </a:rPr>
              <a:t>Jeśli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wierzchołek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widoczny</a:t>
            </a:r>
            <a:r>
              <a:rPr lang="en-US" sz="2400" dirty="0">
                <a:effectLst/>
              </a:rPr>
              <a:t> – </a:t>
            </a:r>
            <a:r>
              <a:rPr lang="en-US" sz="2400" dirty="0" err="1">
                <a:effectLst/>
              </a:rPr>
              <a:t>dodajemy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nową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krawędź</a:t>
            </a:r>
            <a:r>
              <a:rPr lang="en-US" sz="2400" dirty="0">
                <a:effectLst/>
              </a:rPr>
              <a:t> do </a:t>
            </a:r>
            <a:r>
              <a:rPr lang="en-US" sz="2400" dirty="0" err="1">
                <a:effectLst/>
              </a:rPr>
              <a:t>listy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widocznych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krawędzi</a:t>
            </a:r>
            <a:r>
              <a:rPr lang="en-US" sz="2400" dirty="0">
                <a:effectLst/>
              </a:rPr>
              <a:t>. </a:t>
            </a:r>
            <a:r>
              <a:rPr lang="en-US" sz="2400" dirty="0" err="1">
                <a:effectLst/>
              </a:rPr>
              <a:t>Następnie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przechodzimy</a:t>
            </a:r>
            <a:r>
              <a:rPr lang="en-US" sz="2400" dirty="0">
                <a:effectLst/>
              </a:rPr>
              <a:t> do </a:t>
            </a:r>
            <a:r>
              <a:rPr lang="en-US" sz="2400" dirty="0" err="1">
                <a:effectLst/>
              </a:rPr>
              <a:t>kolejnego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wierzchołka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usuwamy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krawędzie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których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półprosta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już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nie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przecina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oraz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dodajemy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nowe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przecięcia</a:t>
            </a:r>
            <a:r>
              <a:rPr lang="en-US" sz="2400" dirty="0">
                <a:effectLst/>
              </a:rPr>
              <a:t>.</a:t>
            </a:r>
          </a:p>
          <a:p>
            <a:pPr mar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594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33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35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37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C0EC023-583E-5A50-362A-67B16091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 </a:t>
            </a:r>
            <a:r>
              <a:rPr lang="en-US" sz="3700" b="1" kern="1200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gdy</a:t>
            </a:r>
            <a:r>
              <a:rPr lang="en-US" sz="3700" b="1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3700" b="1" kern="1200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wierzchołki</a:t>
            </a:r>
            <a:r>
              <a:rPr lang="en-US" sz="3700" b="1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3700" b="1" kern="1200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są</a:t>
            </a:r>
            <a:r>
              <a:rPr lang="en-US" sz="3700" b="1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w </a:t>
            </a:r>
            <a:r>
              <a:rPr lang="en-US" sz="3700" b="1" kern="1200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linii</a:t>
            </a:r>
            <a:r>
              <a:rPr lang="en-US" sz="3700" b="1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?</a:t>
            </a:r>
            <a:endParaRPr lang="en-US" sz="3700" b="1" kern="1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Symbol zastępczy zawartości 4" descr="Obraz zawierający kwadrat&#10;&#10;Opis wygenerowany automatycznie">
            <a:extLst>
              <a:ext uri="{FF2B5EF4-FFF2-40B4-BE49-F238E27FC236}">
                <a16:creationId xmlns:a16="http://schemas.microsoft.com/office/drawing/2014/main" id="{A853313A-289B-0075-CC3D-C29AFA666F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81298"/>
            <a:ext cx="5440195" cy="318251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47" name="Arc 39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B3CE42-8399-B39A-7A28-9AFA7023E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9570" y="1825625"/>
            <a:ext cx="4771178" cy="438890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900" dirty="0">
                <a:effectLst/>
              </a:rPr>
              <a:t>Na </a:t>
            </a:r>
            <a:r>
              <a:rPr lang="en-US" sz="1900" dirty="0" err="1">
                <a:effectLst/>
              </a:rPr>
              <a:t>szczęście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sortowanie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wierzchołków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gdy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są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linii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zwraca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te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bliższe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jako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pierwsze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więc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rozważając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odcinek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możemy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wykorzystać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wiedzę</a:t>
            </a:r>
            <a:r>
              <a:rPr lang="en-US" sz="1900" dirty="0">
                <a:effectLst/>
              </a:rPr>
              <a:t> o </a:t>
            </a:r>
            <a:r>
              <a:rPr lang="en-US" sz="1900" dirty="0" err="1">
                <a:effectLst/>
              </a:rPr>
              <a:t>wierzchołku</a:t>
            </a:r>
            <a:r>
              <a:rPr lang="en-US" sz="1900" dirty="0">
                <a:effectLst/>
              </a:rPr>
              <a:t> wi-1.</a:t>
            </a:r>
          </a:p>
          <a:p>
            <a:pPr marL="0" indent="0">
              <a:buNone/>
            </a:pPr>
            <a:r>
              <a:rPr lang="en-US" sz="1900" dirty="0" err="1">
                <a:effectLst/>
              </a:rPr>
              <a:t>Zauważmy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że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jeśli</a:t>
            </a:r>
            <a:r>
              <a:rPr lang="en-US" sz="1900" dirty="0">
                <a:effectLst/>
              </a:rPr>
              <a:t> wi-1 </a:t>
            </a:r>
            <a:r>
              <a:rPr lang="en-US" sz="1900" dirty="0" err="1">
                <a:effectLst/>
              </a:rPr>
              <a:t>nie</a:t>
            </a:r>
            <a:r>
              <a:rPr lang="en-US" sz="1900" dirty="0">
                <a:effectLst/>
              </a:rPr>
              <a:t> jest </a:t>
            </a:r>
            <a:r>
              <a:rPr lang="en-US" sz="1900" dirty="0" err="1">
                <a:effectLst/>
              </a:rPr>
              <a:t>widzialny</a:t>
            </a:r>
            <a:r>
              <a:rPr lang="en-US" sz="1900" dirty="0">
                <a:effectLst/>
              </a:rPr>
              <a:t>, to </a:t>
            </a:r>
            <a:r>
              <a:rPr lang="en-US" sz="1900" dirty="0" err="1">
                <a:effectLst/>
              </a:rPr>
              <a:t>wi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nie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może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być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widzialny</a:t>
            </a:r>
            <a:r>
              <a:rPr lang="en-US" sz="1900" dirty="0">
                <a:effectLst/>
              </a:rPr>
              <a:t>. </a:t>
            </a:r>
            <a:r>
              <a:rPr lang="en-US" sz="1900" dirty="0" err="1">
                <a:effectLst/>
              </a:rPr>
              <a:t>Żeby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był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widzialny</a:t>
            </a:r>
            <a:r>
              <a:rPr lang="en-US" sz="1900" dirty="0">
                <a:effectLst/>
              </a:rPr>
              <a:t>, wi-1 </a:t>
            </a:r>
            <a:r>
              <a:rPr lang="en-US" sz="1900" dirty="0" err="1">
                <a:effectLst/>
              </a:rPr>
              <a:t>musi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być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widzialny</a:t>
            </a:r>
            <a:r>
              <a:rPr lang="en-US" sz="1900" dirty="0">
                <a:effectLst/>
              </a:rPr>
              <a:t>, ale </a:t>
            </a:r>
            <a:r>
              <a:rPr lang="en-US" sz="1900" dirty="0" err="1">
                <a:effectLst/>
              </a:rPr>
              <a:t>nie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daje</a:t>
            </a:r>
            <a:r>
              <a:rPr lang="en-US" sz="1900" dirty="0">
                <a:effectLst/>
              </a:rPr>
              <a:t> to </a:t>
            </a:r>
            <a:r>
              <a:rPr lang="en-US" sz="1900" dirty="0" err="1">
                <a:effectLst/>
              </a:rPr>
              <a:t>gwarancji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widoczności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</a:t>
            </a:r>
            <a:r>
              <a:rPr lang="en-US" sz="1900" dirty="0">
                <a:effectLst/>
              </a:rPr>
              <a:t>. </a:t>
            </a:r>
            <a:r>
              <a:rPr lang="en-US" sz="1900" dirty="0" err="1">
                <a:effectLst/>
              </a:rPr>
              <a:t>Gdy</a:t>
            </a:r>
            <a:r>
              <a:rPr lang="en-US" sz="1900" dirty="0">
                <a:effectLst/>
              </a:rPr>
              <a:t> wi-1 jest </a:t>
            </a:r>
            <a:r>
              <a:rPr lang="en-US" sz="1900" dirty="0" err="1">
                <a:effectLst/>
              </a:rPr>
              <a:t>widoczny</a:t>
            </a:r>
            <a:r>
              <a:rPr lang="en-US" sz="1900" dirty="0">
                <a:effectLst/>
              </a:rPr>
              <a:t>, to </a:t>
            </a:r>
            <a:r>
              <a:rPr lang="en-US" sz="1900" dirty="0" err="1">
                <a:effectLst/>
              </a:rPr>
              <a:t>wi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może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być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niewidoczny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dwa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sposoby</a:t>
            </a:r>
            <a:r>
              <a:rPr lang="en-US" sz="1900" dirty="0">
                <a:effectLst/>
              </a:rPr>
              <a:t> – </a:t>
            </a:r>
            <a:r>
              <a:rPr lang="en-US" sz="1900" dirty="0" err="1">
                <a:effectLst/>
              </a:rPr>
              <a:t>albo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odcinek</a:t>
            </a:r>
            <a:r>
              <a:rPr lang="en-US" sz="1900" dirty="0">
                <a:effectLst/>
              </a:rPr>
              <a:t>  wi-1 </a:t>
            </a:r>
            <a:r>
              <a:rPr lang="en-US" sz="1900" dirty="0" err="1">
                <a:effectLst/>
              </a:rPr>
              <a:t>wi</a:t>
            </a:r>
            <a:r>
              <a:rPr lang="en-US" sz="1900" dirty="0">
                <a:effectLst/>
              </a:rPr>
              <a:t> jest </a:t>
            </a:r>
            <a:r>
              <a:rPr lang="en-US" sz="1900" dirty="0" err="1">
                <a:effectLst/>
              </a:rPr>
              <a:t>wnętrzem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figury</a:t>
            </a:r>
            <a:r>
              <a:rPr lang="en-US" sz="1900" dirty="0">
                <a:effectLst/>
              </a:rPr>
              <a:t> do </a:t>
            </a:r>
            <a:r>
              <a:rPr lang="en-US" sz="1900" dirty="0" err="1">
                <a:effectLst/>
              </a:rPr>
              <a:t>której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należą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oba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te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wierzchołki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albo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między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nimi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znajduje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się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figura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która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odcinek</a:t>
            </a:r>
            <a:r>
              <a:rPr lang="en-US" sz="1900" dirty="0">
                <a:effectLst/>
              </a:rPr>
              <a:t> wi-1 </a:t>
            </a:r>
            <a:r>
              <a:rPr lang="en-US" sz="1900" dirty="0" err="1">
                <a:effectLst/>
              </a:rPr>
              <a:t>wi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przecina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94827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118121-FF5B-82F7-72AD-03895F16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Arial Narrow" panose="020B0606020202030204" pitchFamily="34" charset="0"/>
              </a:rPr>
              <a:t>Widoczne krawędzie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19038E0C-A895-9EAA-B7A5-CFCEBCC808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81600" y="1825625"/>
            <a:ext cx="2451334" cy="2079594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3FF2BEB-F3C1-2DDB-2795-5269E1914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0000" y="186448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Dzięki wykorzystaniu zamiatania i drzewiastej struktury przetrzymującej wierzchołki oraz sortowaniu obrotowemu jesteśmy w stanie uzyskać krawędzie widoczne z dowolnego punktu.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4F69837-8D53-A8A0-2A46-8200628F6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143" y="3933932"/>
            <a:ext cx="2981882" cy="21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9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A47D90A-27F8-4343-BB00-D8305E21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796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400" b="1" kern="1200" dirty="0">
                <a:solidFill>
                  <a:schemeClr val="tx1"/>
                </a:solidFill>
                <a:latin typeface="Arial Narrow" panose="020B0606020202030204" pitchFamily="34" charset="0"/>
              </a:rPr>
              <a:t>Jedna</a:t>
            </a:r>
            <a:r>
              <a:rPr lang="en-US" sz="4400" b="1" kern="1200" dirty="0">
                <a:solidFill>
                  <a:schemeClr val="tx1"/>
                </a:solidFill>
                <a:latin typeface="Arial Narrow" panose="020B0606020202030204" pitchFamily="34" charset="0"/>
              </a:rPr>
              <a:t> pętla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C4A5E41-30F2-EDB8-DC02-25EBC0E4F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" t="10323" r="5231" b="14104"/>
          <a:stretch/>
        </p:blipFill>
        <p:spPr>
          <a:xfrm>
            <a:off x="630512" y="1126208"/>
            <a:ext cx="2533422" cy="1900066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36" name="Oval 22">
            <a:extLst>
              <a:ext uri="{FF2B5EF4-FFF2-40B4-BE49-F238E27FC236}">
                <a16:creationId xmlns:a16="http://schemas.microsoft.com/office/drawing/2014/main" id="{C601C005-844A-4FB7-8001-BC0DB9D7C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75689" y="183491"/>
            <a:ext cx="947488" cy="9217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82CE291-F400-4275-A82C-AF6DC8AD3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91163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73A8E32D-6EEB-F077-DD11-9395CC8C17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 t="8962" r="6974" b="13348"/>
          <a:stretch/>
        </p:blipFill>
        <p:spPr>
          <a:xfrm>
            <a:off x="630512" y="4062356"/>
            <a:ext cx="2533423" cy="1900067"/>
          </a:xfrm>
          <a:custGeom>
            <a:avLst/>
            <a:gdLst/>
            <a:ahLst/>
            <a:cxnLst/>
            <a:rect l="l" t="t" r="r" b="b"/>
            <a:pathLst>
              <a:path w="2536470" h="2533423">
                <a:moveTo>
                  <a:pt x="145013" y="0"/>
                </a:moveTo>
                <a:lnTo>
                  <a:pt x="2391457" y="0"/>
                </a:lnTo>
                <a:cubicBezTo>
                  <a:pt x="2471545" y="0"/>
                  <a:pt x="2536470" y="64925"/>
                  <a:pt x="2536470" y="145013"/>
                </a:cubicBezTo>
                <a:lnTo>
                  <a:pt x="2536470" y="2388410"/>
                </a:lnTo>
                <a:cubicBezTo>
                  <a:pt x="2536470" y="2468498"/>
                  <a:pt x="2471545" y="2533423"/>
                  <a:pt x="2391457" y="2533423"/>
                </a:cubicBezTo>
                <a:lnTo>
                  <a:pt x="145013" y="2533423"/>
                </a:lnTo>
                <a:cubicBezTo>
                  <a:pt x="64925" y="2533423"/>
                  <a:pt x="0" y="2468498"/>
                  <a:pt x="0" y="2388410"/>
                </a:cubicBezTo>
                <a:lnTo>
                  <a:pt x="0" y="145013"/>
                </a:lnTo>
                <a:cubicBezTo>
                  <a:pt x="0" y="64925"/>
                  <a:pt x="64925" y="0"/>
                  <a:pt x="145013" y="0"/>
                </a:cubicBezTo>
                <a:close/>
              </a:path>
            </a:pathLst>
          </a:cu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13ED0E-59C7-38C6-3600-9880821DC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45796" y="2854287"/>
            <a:ext cx="5393361" cy="23177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Arial Narrow" panose="020B0606020202030204" pitchFamily="34" charset="0"/>
              </a:rPr>
              <a:t>Skoro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potrafimy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sprawdzić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widoczność</a:t>
            </a:r>
            <a:r>
              <a:rPr lang="en-US" sz="2400" dirty="0">
                <a:latin typeface="Arial Narrow" panose="020B0606020202030204" pitchFamily="34" charset="0"/>
              </a:rPr>
              <a:t> z </a:t>
            </a:r>
            <a:r>
              <a:rPr lang="en-US" sz="2400" dirty="0" err="1">
                <a:latin typeface="Arial Narrow" panose="020B0606020202030204" pitchFamily="34" charset="0"/>
              </a:rPr>
              <a:t>dowolnego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wierzchołka</a:t>
            </a:r>
            <a:r>
              <a:rPr lang="en-US" sz="2400" dirty="0">
                <a:latin typeface="Arial Narrow" panose="020B0606020202030204" pitchFamily="34" charset="0"/>
              </a:rPr>
              <a:t>, to </a:t>
            </a:r>
            <a:r>
              <a:rPr lang="en-US" sz="2400" dirty="0" err="1">
                <a:latin typeface="Arial Narrow" panose="020B0606020202030204" pitchFamily="34" charset="0"/>
              </a:rPr>
              <a:t>przechodząc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pętlą</a:t>
            </a:r>
            <a:r>
              <a:rPr lang="en-US" sz="2400" dirty="0">
                <a:latin typeface="Arial Narrow" panose="020B0606020202030204" pitchFamily="34" charset="0"/>
              </a:rPr>
              <a:t> po </a:t>
            </a:r>
            <a:r>
              <a:rPr lang="en-US" sz="2400" dirty="0" err="1">
                <a:latin typeface="Arial Narrow" panose="020B0606020202030204" pitchFamily="34" charset="0"/>
              </a:rPr>
              <a:t>wszystkich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wierzchołkach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otrzymamy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graf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widoczności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A8705F2-9B61-4D36-8093-4E61C7EC5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21496">
            <a:off x="2303514" y="70624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534D99CA-51B2-3F6B-C80D-8314386614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9340" r="8625" b="14330"/>
          <a:stretch/>
        </p:blipFill>
        <p:spPr>
          <a:xfrm>
            <a:off x="3423177" y="4541129"/>
            <a:ext cx="2864278" cy="1900067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CBC69E0-929F-AB20-CEC1-4AF704C92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176" y="1911484"/>
            <a:ext cx="2672823" cy="179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954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467</Words>
  <Application>Microsoft Office PowerPoint</Application>
  <PresentationFormat>Panoramiczny</PresentationFormat>
  <Paragraphs>28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8" baseType="lpstr">
      <vt:lpstr>Aharoni</vt:lpstr>
      <vt:lpstr>Arial</vt:lpstr>
      <vt:lpstr>Arial Narrow</vt:lpstr>
      <vt:lpstr>Avenir Next LT Pro</vt:lpstr>
      <vt:lpstr>Calibri</vt:lpstr>
      <vt:lpstr>Wingdings</vt:lpstr>
      <vt:lpstr>ShapesVTI</vt:lpstr>
      <vt:lpstr>Obliczanie grafu widoczności</vt:lpstr>
      <vt:lpstr>Graf widoczności - definicja</vt:lpstr>
      <vt:lpstr>Naiwne podejście?</vt:lpstr>
      <vt:lpstr>Sortowanie obrotowe</vt:lpstr>
      <vt:lpstr>Struktura umożliwiająca poprawienie złożoności</vt:lpstr>
      <vt:lpstr>Zamiatanie</vt:lpstr>
      <vt:lpstr>Co gdy wierzchołki są w linii?</vt:lpstr>
      <vt:lpstr>Widoczne krawędzie</vt:lpstr>
      <vt:lpstr>Jedna pętla</vt:lpstr>
      <vt:lpstr>Ostatni krok – najkrótsza ścieżka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Obliczanie grafu widoczności</dc:title>
  <dc:creator>Iwo Szczepaniak</dc:creator>
  <cp:lastModifiedBy>Iwo Szczepaniak</cp:lastModifiedBy>
  <cp:revision>13</cp:revision>
  <dcterms:created xsi:type="dcterms:W3CDTF">2023-01-02T19:39:59Z</dcterms:created>
  <dcterms:modified xsi:type="dcterms:W3CDTF">2023-01-03T13:07:06Z</dcterms:modified>
</cp:coreProperties>
</file>