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7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2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6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5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3BDFB0CB-F298-AC0A-E144-47FDBC71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9DC1FF-6D2C-4604-30CF-87228422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Obliczanie grafu widoczności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688867-0506-A34F-0D7A-95867F2E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l-PL" dirty="0"/>
              <a:t>Bartosz Nowak</a:t>
            </a:r>
          </a:p>
          <a:p>
            <a:r>
              <a:rPr lang="pl-PL" dirty="0"/>
              <a:t>Iwo Szczepaniak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4A713D-C239-20B6-7225-B20F3593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Ostatni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krok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–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najkrótsza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ścieżka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BE6452-BB3A-1243-5F12-B1C95930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9819" y="1644328"/>
            <a:ext cx="5393361" cy="14095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Do </a:t>
            </a:r>
            <a:r>
              <a:rPr lang="en-US" sz="2400" dirty="0" err="1"/>
              <a:t>ostatniego</a:t>
            </a:r>
            <a:r>
              <a:rPr lang="en-US" sz="2400" dirty="0"/>
              <a:t> </a:t>
            </a:r>
            <a:r>
              <a:rPr lang="en-US" sz="2400" dirty="0" err="1"/>
              <a:t>kroku</a:t>
            </a:r>
            <a:r>
              <a:rPr lang="en-US" sz="2400" dirty="0"/>
              <a:t> </a:t>
            </a:r>
            <a:r>
              <a:rPr lang="en-US" sz="2400" dirty="0" err="1"/>
              <a:t>wykorzystano</a:t>
            </a:r>
            <a:r>
              <a:rPr lang="en-US" sz="2400" dirty="0"/>
              <a:t> </a:t>
            </a:r>
            <a:r>
              <a:rPr lang="en-US" sz="2400" dirty="0" err="1"/>
              <a:t>algorytm</a:t>
            </a:r>
            <a:r>
              <a:rPr lang="en-US" sz="2400" dirty="0"/>
              <a:t> </a:t>
            </a:r>
            <a:r>
              <a:rPr lang="en-US" sz="2400" dirty="0" err="1"/>
              <a:t>Dijkstry</a:t>
            </a:r>
            <a:r>
              <a:rPr lang="pl-PL" sz="2400" dirty="0"/>
              <a:t> </a:t>
            </a:r>
            <a:r>
              <a:rPr lang="en-US" sz="2400" dirty="0" err="1"/>
              <a:t>zwraca</a:t>
            </a:r>
            <a:r>
              <a:rPr lang="pl-PL" sz="2400" dirty="0" err="1"/>
              <a:t>jący</a:t>
            </a:r>
            <a:r>
              <a:rPr lang="en-US" sz="2400" dirty="0"/>
              <a:t> </a:t>
            </a:r>
            <a:r>
              <a:rPr lang="en-US" sz="2400" dirty="0" err="1"/>
              <a:t>najkrótszą</a:t>
            </a:r>
            <a:r>
              <a:rPr lang="en-US" sz="2400" dirty="0"/>
              <a:t> </a:t>
            </a:r>
            <a:r>
              <a:rPr lang="en-US" sz="2400" dirty="0" err="1"/>
              <a:t>ścieżkę</a:t>
            </a:r>
            <a:r>
              <a:rPr lang="en-US" sz="2400" dirty="0"/>
              <a:t> w </a:t>
            </a:r>
            <a:r>
              <a:rPr lang="en-US" sz="2400" dirty="0" err="1"/>
              <a:t>zadanym</a:t>
            </a:r>
            <a:r>
              <a:rPr lang="en-US" sz="2400" dirty="0"/>
              <a:t> </a:t>
            </a:r>
            <a:r>
              <a:rPr lang="en-US" sz="2400" dirty="0" err="1"/>
              <a:t>grafie</a:t>
            </a:r>
            <a:r>
              <a:rPr lang="en-US" sz="2400" dirty="0"/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8BEDC9-2B96-B739-FE82-17122EEF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6279" r="2233" b="13531"/>
          <a:stretch/>
        </p:blipFill>
        <p:spPr>
          <a:xfrm>
            <a:off x="988819" y="3826218"/>
            <a:ext cx="3073755" cy="196498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CECE6E3-2D16-567F-6BBB-8B5B2287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7098" r="8251" b="12666"/>
          <a:stretch/>
        </p:blipFill>
        <p:spPr>
          <a:xfrm>
            <a:off x="4462399" y="3859604"/>
            <a:ext cx="3267203" cy="226316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0" name="Arc 3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E30B4A9-918C-4CAA-04DE-2D8767A0F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" b="13531"/>
          <a:stretch/>
        </p:blipFill>
        <p:spPr>
          <a:xfrm>
            <a:off x="8076557" y="3786034"/>
            <a:ext cx="3267204" cy="219571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311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D639A-0F74-09D3-D744-253091F4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Bibliografia</a:t>
            </a:r>
            <a:endParaRPr lang="pl-PL" dirty="0">
              <a:latin typeface="Arial Narrow" panose="020B060602020203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8569EC-25B6-7368-A813-9A902D43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Geometria obliczeniowa. Algorytmy i zastosowania - M. Berg, M. </a:t>
            </a:r>
            <a:r>
              <a:rPr lang="pl-PL" sz="1800" dirty="0" err="1">
                <a:latin typeface="Arial Narrow" panose="020B0606020202030204" pitchFamily="34" charset="0"/>
              </a:rPr>
              <a:t>Kreveld</a:t>
            </a:r>
            <a:r>
              <a:rPr lang="pl-PL" sz="1800" dirty="0">
                <a:latin typeface="Arial Narrow" panose="020B0606020202030204" pitchFamily="34" charset="0"/>
              </a:rPr>
              <a:t>, M. </a:t>
            </a:r>
            <a:r>
              <a:rPr lang="pl-PL" sz="1800" dirty="0" err="1">
                <a:latin typeface="Arial Narrow" panose="020B0606020202030204" pitchFamily="34" charset="0"/>
              </a:rPr>
              <a:t>Overmars</a:t>
            </a:r>
            <a:r>
              <a:rPr lang="pl-PL" sz="1800" dirty="0">
                <a:latin typeface="Arial Narrow" panose="020B0606020202030204" pitchFamily="34" charset="0"/>
              </a:rPr>
              <a:t>, </a:t>
            </a:r>
            <a:r>
              <a:rPr lang="pl-PL" sz="1800" dirty="0" err="1">
                <a:latin typeface="Arial Narrow" panose="020B0606020202030204" pitchFamily="34" charset="0"/>
              </a:rPr>
              <a:t>O.Schwarzkopf</a:t>
            </a:r>
            <a:endParaRPr lang="pl-PL" sz="1800" dirty="0">
              <a:latin typeface="Arial Narrow" panose="020B0606020202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https://www.science.smith.edu/~istreinu/Teaching/Courses/274/Spring98/Projects/Philip/fp/algVisibility.htm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400"/>
              <a:buFont typeface="Wingdings" panose="05000000000000000000" pitchFamily="2" charset="2"/>
              <a:buChar char=""/>
            </a:pPr>
            <a:r>
              <a:rPr lang="pl-PL" sz="1800" dirty="0">
                <a:latin typeface="Arial Narrow" panose="020B0606020202030204" pitchFamily="34" charset="0"/>
              </a:rPr>
              <a:t>https://sj.umg.edu.pl/sites/default/files/ZN501.pdf</a:t>
            </a:r>
          </a:p>
        </p:txBody>
      </p:sp>
    </p:spTree>
    <p:extLst>
      <p:ext uri="{BB962C8B-B14F-4D97-AF65-F5344CB8AC3E}">
        <p14:creationId xmlns:p14="http://schemas.microsoft.com/office/powerpoint/2010/main" val="7322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141FB312-2403-B02E-E296-6F86C8D9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Graf widoczności - definicja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4BCB7AC-482B-3D32-441C-7706C2B4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8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 widoczności to graf złożony z pewnej liczby wierzchołków oraz krawędzi łączących wierzchołki „widzące się wzajemnie”. Wierzchołki „widzą się wzajemnie”, jeśli krawędź łącząca te wierzchołki nie przekracza żadnej z figur zadanych przez użytkownika. Wierzchołkami grafu widoczności są wierzchołki figur oraz punkt początkowy i punkt końcowy. Krawędziami grafu widoczności są także odcinki, stanowiące boki poszczególnych wielokątów. Definiowanie grafu widoczności polega na znalezieniu wszystkich par wierzchołków, które widzą się wzajemnie. </a:t>
            </a:r>
          </a:p>
          <a:p>
            <a:pPr marL="0" indent="0">
              <a:buNone/>
            </a:pPr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18" name="Symbol zastępczy zawartości 8">
            <a:extLst>
              <a:ext uri="{FF2B5EF4-FFF2-40B4-BE49-F238E27FC236}">
                <a16:creationId xmlns:a16="http://schemas.microsoft.com/office/drawing/2014/main" id="{4A10A709-2948-4F6C-2F5C-FC713F876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4735" y="1877370"/>
            <a:ext cx="3823430" cy="3743218"/>
          </a:xfrm>
        </p:spPr>
      </p:pic>
    </p:spTree>
    <p:extLst>
      <p:ext uri="{BB962C8B-B14F-4D97-AF65-F5344CB8AC3E}">
        <p14:creationId xmlns:p14="http://schemas.microsoft.com/office/powerpoint/2010/main" val="154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D4A80-1D7B-A1A8-3C69-7793873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Naiwne podejście?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70DB52-7822-F9BE-B84B-6C5EAF105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7811"/>
            <a:ext cx="5181600" cy="116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Naiwne podejście zatem dawałoby rozwiązanie n³(dla każdego wierzchołka sprawdzenie n² możliwości). </a:t>
            </a:r>
            <a:endParaRPr lang="pl-PL" sz="2400" dirty="0">
              <a:latin typeface="Arial Narrow" panose="020B0606020202030204" pitchFamily="34" charset="0"/>
            </a:endParaRPr>
          </a:p>
        </p:txBody>
      </p:sp>
      <p:pic>
        <p:nvPicPr>
          <p:cNvPr id="10" name="Symbol zastępczy zawartości 11">
            <a:extLst>
              <a:ext uri="{FF2B5EF4-FFF2-40B4-BE49-F238E27FC236}">
                <a16:creationId xmlns:a16="http://schemas.microsoft.com/office/drawing/2014/main" id="{0EA4A9C6-E422-C733-5AB6-96D0CA87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007348"/>
            <a:ext cx="4076699" cy="40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23DDB-C5D1-C4F4-09A8-E42638B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Sortowanie obrotowe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01837-7DF5-DEAA-ACD2-6C8EE6E9E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Istnieje jednak sposób na poprawienie tej złożoności poprzez zastosowanie obrotowego zamiatania. Stanem jest w tym przypadku uporządkowany ciąg krawędzi przecinanych przez półprostą, a zdarzeniami są wierzchołki figur(oraz punkty start i end).</a:t>
            </a:r>
            <a:endParaRPr lang="pl-PL" dirty="0"/>
          </a:p>
        </p:txBody>
      </p:sp>
      <p:pic>
        <p:nvPicPr>
          <p:cNvPr id="5" name="Symbol zastępczy zawartości 4" descr="Obraz zawierający tekst, zegar, koperta&#10;&#10;Opis wygenerowany automatycznie">
            <a:extLst>
              <a:ext uri="{FF2B5EF4-FFF2-40B4-BE49-F238E27FC236}">
                <a16:creationId xmlns:a16="http://schemas.microsoft.com/office/drawing/2014/main" id="{00823934-CCDD-3FD7-3CD9-24C8D01E5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07" y="1966474"/>
            <a:ext cx="3433279" cy="32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14F79-9466-C52C-C6F4-3EA5778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Struktura umożliwiająca poprawienie złożoności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0B739D-E995-5DF8-2E48-30CA847F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4109"/>
            <a:ext cx="5181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buNone/>
            </a:pP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 jest reprezentowany przez drzewiastą strukturę </a:t>
            </a:r>
            <a:r>
              <a:rPr lang="pl-PL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EdgeSet</a:t>
            </a:r>
            <a:r>
              <a:rPr lang="pl-PL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zaimplementowaną w trig.py. Daje nam to porządek wzdłuż półprostej zamiatającej.</a:t>
            </a:r>
          </a:p>
          <a:p>
            <a:pPr indent="0" algn="just">
              <a:lnSpc>
                <a:spcPct val="107000"/>
              </a:lnSpc>
              <a:buNone/>
            </a:pPr>
            <a:endParaRPr lang="pl-PL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D2E1C8C-3200-55D4-24C1-515636D8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05" y="3118199"/>
            <a:ext cx="3525316" cy="242979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02CFBFC-5660-4A15-815B-700DC71C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2" y="1690688"/>
            <a:ext cx="3667658" cy="4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D796E-FADD-B503-6490-0D720E34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Zamiatanie</a:t>
            </a:r>
            <a:endParaRPr lang="en-US" sz="44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DAE9ABA9-38FA-FC0D-F182-FB9E437B8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3182" y="2197556"/>
            <a:ext cx="4777381" cy="229314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EE6286-4034-D0F9-EA81-3D458107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Z</a:t>
            </a:r>
            <a:r>
              <a:rPr lang="en-US" sz="2400" dirty="0" err="1">
                <a:effectLst/>
              </a:rPr>
              <a:t>amiatanie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rozpoczyna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dla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półprostej</a:t>
            </a:r>
            <a:r>
              <a:rPr lang="en-US" sz="2400" dirty="0">
                <a:effectLst/>
              </a:rPr>
              <a:t> OX </a:t>
            </a:r>
            <a:r>
              <a:rPr lang="en-US" sz="2400" dirty="0" err="1">
                <a:effectLst/>
              </a:rPr>
              <a:t>skierowanej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dodatnio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przebiega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kierunku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przeciwnym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ruchu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wskazówek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zegara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Jeśli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wierzchołek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</a:t>
            </a:r>
            <a:r>
              <a:rPr lang="en-US" sz="2400" dirty="0">
                <a:effectLst/>
              </a:rPr>
              <a:t> –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krawędź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listy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widocznych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Następnie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przechodzimy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kolejnego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wierzchołka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usuwamy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krawędzie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których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półprosta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już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dodajemy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nowe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przecięcia</a:t>
            </a:r>
            <a:r>
              <a:rPr lang="en-US" sz="2400" dirty="0">
                <a:effectLst/>
              </a:rPr>
              <a:t>.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9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3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EC023-583E-5A50-362A-67B16091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gdy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wierzchołki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są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w </a:t>
            </a:r>
            <a:r>
              <a:rPr lang="en-US" sz="3700" b="1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linii</a:t>
            </a:r>
            <a:r>
              <a:rPr lang="en-US" sz="37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?</a:t>
            </a:r>
            <a:endParaRPr lang="en-US" sz="3700" b="1" kern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Symbol zastępczy zawartości 4" descr="Obraz zawierający kwadrat&#10;&#10;Opis wygenerowany automatycznie">
            <a:extLst>
              <a:ext uri="{FF2B5EF4-FFF2-40B4-BE49-F238E27FC236}">
                <a16:creationId xmlns:a16="http://schemas.microsoft.com/office/drawing/2014/main" id="{A853313A-289B-0075-CC3D-C29AFA666F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1298"/>
            <a:ext cx="5440195" cy="318251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7" name="Arc 3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3CE42-8399-B39A-7A28-9AFA7023E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>
                <a:effectLst/>
              </a:rPr>
              <a:t>Na </a:t>
            </a:r>
            <a:r>
              <a:rPr lang="en-US" sz="1900" dirty="0" err="1">
                <a:effectLst/>
              </a:rPr>
              <a:t>szczęście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sortowanie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wierzchołków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linii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zwraca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bliższe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jako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pierwsze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więc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rozważając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możemy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wykorzystać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wiedzę</a:t>
            </a:r>
            <a:r>
              <a:rPr lang="en-US" sz="1900" dirty="0">
                <a:effectLst/>
              </a:rPr>
              <a:t> o </a:t>
            </a:r>
            <a:r>
              <a:rPr lang="en-US" sz="1900" dirty="0" err="1">
                <a:effectLst/>
              </a:rPr>
              <a:t>wierzchołku</a:t>
            </a:r>
            <a:r>
              <a:rPr lang="en-US" sz="1900" dirty="0">
                <a:effectLst/>
              </a:rPr>
              <a:t> wi-1.</a:t>
            </a:r>
          </a:p>
          <a:p>
            <a:pPr marL="0" indent="0">
              <a:buNone/>
            </a:pPr>
            <a:r>
              <a:rPr lang="en-US" sz="1900" dirty="0" err="1">
                <a:effectLst/>
              </a:rPr>
              <a:t>Zauważmy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jeśli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Żeby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był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wi-1 </a:t>
            </a:r>
            <a:r>
              <a:rPr lang="en-US" sz="1900" dirty="0" err="1">
                <a:effectLst/>
              </a:rPr>
              <a:t>musi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widzialny</a:t>
            </a:r>
            <a:r>
              <a:rPr lang="en-US" sz="1900" dirty="0">
                <a:effectLst/>
              </a:rPr>
              <a:t>, ale </a:t>
            </a:r>
            <a:r>
              <a:rPr lang="en-US" sz="1900" dirty="0" err="1">
                <a:effectLst/>
              </a:rPr>
              <a:t>nie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daje</a:t>
            </a:r>
            <a:r>
              <a:rPr lang="en-US" sz="1900" dirty="0">
                <a:effectLst/>
              </a:rPr>
              <a:t> to </a:t>
            </a:r>
            <a:r>
              <a:rPr lang="en-US" sz="1900" dirty="0" err="1">
                <a:effectLst/>
              </a:rPr>
              <a:t>gwarancji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widoczności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. </a:t>
            </a:r>
            <a:r>
              <a:rPr lang="en-US" sz="1900" dirty="0" err="1">
                <a:effectLst/>
              </a:rPr>
              <a:t>Gdy</a:t>
            </a:r>
            <a:r>
              <a:rPr lang="en-US" sz="1900" dirty="0">
                <a:effectLst/>
              </a:rPr>
              <a:t> wi-1 jest </a:t>
            </a:r>
            <a:r>
              <a:rPr lang="en-US" sz="1900" dirty="0" err="1">
                <a:effectLst/>
              </a:rPr>
              <a:t>widoczny</a:t>
            </a:r>
            <a:r>
              <a:rPr lang="en-US" sz="1900" dirty="0">
                <a:effectLst/>
              </a:rPr>
              <a:t>, to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może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być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niewidoczny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dwa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sposoby</a:t>
            </a:r>
            <a:r>
              <a:rPr lang="en-US" sz="1900" dirty="0">
                <a:effectLst/>
              </a:rPr>
              <a:t> –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jest </a:t>
            </a:r>
            <a:r>
              <a:rPr lang="en-US" sz="1900" dirty="0" err="1">
                <a:effectLst/>
              </a:rPr>
              <a:t>wnętrzem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figury</a:t>
            </a:r>
            <a:r>
              <a:rPr lang="en-US" sz="1900" dirty="0">
                <a:effectLst/>
              </a:rPr>
              <a:t> do </a:t>
            </a:r>
            <a:r>
              <a:rPr lang="en-US" sz="1900" dirty="0" err="1">
                <a:effectLst/>
              </a:rPr>
              <a:t>której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należą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oba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wierzchołki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albo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między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nimi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znajduje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się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figura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która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odcinek</a:t>
            </a:r>
            <a:r>
              <a:rPr lang="en-US" sz="1900" dirty="0">
                <a:effectLst/>
              </a:rPr>
              <a:t> wi-1 </a:t>
            </a:r>
            <a:r>
              <a:rPr lang="en-US" sz="1900" dirty="0" err="1">
                <a:effectLst/>
              </a:rPr>
              <a:t>wi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przecina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482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118121-FF5B-82F7-72AD-03895F1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Arial Narrow" panose="020B0606020202030204" pitchFamily="34" charset="0"/>
              </a:rPr>
              <a:t>Widoczne krawędzie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9038E0C-A895-9EAA-B7A5-CFCEBCC80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600" y="1825625"/>
            <a:ext cx="2451334" cy="2079594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FF2BEB-F3C1-2DDB-2795-5269E191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000" y="18644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Dzięki wykorzystaniu zamiatania i drzewiastej struktury przetrzymującej wierzchołki oraz sortowaniu obrotowemu jesteśmy w stanie uzyskać krawędzie widoczne z dowolnego punktu.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4F69837-8D53-A8A0-2A46-8200628F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143" y="3933932"/>
            <a:ext cx="2981882" cy="21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47D90A-27F8-4343-BB00-D8305E21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796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Jedna</a:t>
            </a:r>
            <a:r>
              <a:rPr lang="en-US" sz="44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 pętla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C4A5E41-30F2-EDB8-DC02-25EBC0E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10323" r="5231" b="14104"/>
          <a:stretch/>
        </p:blipFill>
        <p:spPr>
          <a:xfrm>
            <a:off x="630512" y="1126208"/>
            <a:ext cx="2533422" cy="190006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6" name="Oval 22">
            <a:extLst>
              <a:ext uri="{FF2B5EF4-FFF2-40B4-BE49-F238E27FC236}">
                <a16:creationId xmlns:a16="http://schemas.microsoft.com/office/drawing/2014/main" id="{C601C005-844A-4FB7-8001-BC0DB9D7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5689" y="183491"/>
            <a:ext cx="947488" cy="921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8088A09-9D8C-0AE3-FC68-CA0BDFEB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4856" r="8724" b="13474"/>
          <a:stretch/>
        </p:blipFill>
        <p:spPr>
          <a:xfrm>
            <a:off x="3426225" y="1804866"/>
            <a:ext cx="2533422" cy="190006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91163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3A8E32D-6EEB-F077-DD11-9395CC8C17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8962" r="6974" b="13348"/>
          <a:stretch/>
        </p:blipFill>
        <p:spPr>
          <a:xfrm>
            <a:off x="630512" y="4062356"/>
            <a:ext cx="2533423" cy="1900067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3ED0E-59C7-38C6-3600-9880821DC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5796" y="2854287"/>
            <a:ext cx="5393361" cy="23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Skoro</a:t>
            </a:r>
            <a:r>
              <a:rPr lang="en-US" sz="2400" dirty="0"/>
              <a:t> </a:t>
            </a:r>
            <a:r>
              <a:rPr lang="en-US" sz="2400" dirty="0" err="1"/>
              <a:t>potrafimy</a:t>
            </a:r>
            <a:r>
              <a:rPr lang="en-US" sz="2400" dirty="0"/>
              <a:t> </a:t>
            </a:r>
            <a:r>
              <a:rPr lang="en-US" sz="2400" dirty="0" err="1"/>
              <a:t>sprawdzić</a:t>
            </a:r>
            <a:r>
              <a:rPr lang="en-US" sz="2400" dirty="0"/>
              <a:t> </a:t>
            </a:r>
            <a:r>
              <a:rPr lang="en-US" sz="2400" dirty="0" err="1"/>
              <a:t>widoczność</a:t>
            </a:r>
            <a:r>
              <a:rPr lang="en-US" sz="2400" dirty="0"/>
              <a:t> z </a:t>
            </a:r>
            <a:r>
              <a:rPr lang="en-US" sz="2400" dirty="0" err="1"/>
              <a:t>dowolnego</a:t>
            </a:r>
            <a:r>
              <a:rPr lang="en-US" sz="2400" dirty="0"/>
              <a:t> </a:t>
            </a:r>
            <a:r>
              <a:rPr lang="en-US" sz="2400" dirty="0" err="1"/>
              <a:t>wierzchołka</a:t>
            </a:r>
            <a:r>
              <a:rPr lang="en-US" sz="2400" dirty="0"/>
              <a:t>, to </a:t>
            </a:r>
            <a:r>
              <a:rPr lang="en-US" sz="2400" dirty="0" err="1"/>
              <a:t>przechodząc</a:t>
            </a:r>
            <a:r>
              <a:rPr lang="en-US" sz="2400" dirty="0"/>
              <a:t> </a:t>
            </a:r>
            <a:r>
              <a:rPr lang="en-US" sz="2400" dirty="0" err="1"/>
              <a:t>pętlą</a:t>
            </a:r>
            <a:r>
              <a:rPr lang="en-US" sz="2400" dirty="0"/>
              <a:t> po </a:t>
            </a:r>
            <a:r>
              <a:rPr lang="en-US" sz="2400" dirty="0" err="1"/>
              <a:t>wszystkich</a:t>
            </a:r>
            <a:r>
              <a:rPr lang="en-US" sz="2400" dirty="0"/>
              <a:t> </a:t>
            </a:r>
            <a:r>
              <a:rPr lang="en-US" sz="2400" dirty="0" err="1"/>
              <a:t>wierzchołkach</a:t>
            </a:r>
            <a:r>
              <a:rPr lang="en-US" sz="2400" dirty="0"/>
              <a:t> </a:t>
            </a:r>
            <a:r>
              <a:rPr lang="en-US" sz="2400" dirty="0" err="1"/>
              <a:t>otrzymamy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widoczności</a:t>
            </a:r>
            <a:r>
              <a:rPr lang="en-US" sz="2400" dirty="0"/>
              <a:t>.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21496">
            <a:off x="2303514" y="70624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534D99CA-51B2-3F6B-C80D-8314386614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9340" r="8625" b="14330"/>
          <a:stretch/>
        </p:blipFill>
        <p:spPr>
          <a:xfrm>
            <a:off x="3423177" y="4541129"/>
            <a:ext cx="2864278" cy="19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954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457</Words>
  <Application>Microsoft Office PowerPoint</Application>
  <PresentationFormat>Panoramiczny</PresentationFormat>
  <Paragraphs>27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Aharoni</vt:lpstr>
      <vt:lpstr>Arial</vt:lpstr>
      <vt:lpstr>Arial Narrow</vt:lpstr>
      <vt:lpstr>Avenir Next LT Pro</vt:lpstr>
      <vt:lpstr>Calibri</vt:lpstr>
      <vt:lpstr>Wingdings</vt:lpstr>
      <vt:lpstr>ShapesVTI</vt:lpstr>
      <vt:lpstr>Obliczanie grafu widoczności</vt:lpstr>
      <vt:lpstr>Graf widoczności - definicja</vt:lpstr>
      <vt:lpstr>Naiwne podejście?</vt:lpstr>
      <vt:lpstr>Sortowanie obrotowe</vt:lpstr>
      <vt:lpstr>Struktura umożliwiająca poprawienie złożoności</vt:lpstr>
      <vt:lpstr>Zamiatanie</vt:lpstr>
      <vt:lpstr>Co gdy wierzchołki są w linii?</vt:lpstr>
      <vt:lpstr>Widoczne krawędzie</vt:lpstr>
      <vt:lpstr>Jedna pętla</vt:lpstr>
      <vt:lpstr>Ostatni krok – najkrótsza ścieżka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Obliczanie grafu widoczności</dc:title>
  <dc:creator>Iwo Szczepaniak</dc:creator>
  <cp:lastModifiedBy>Iwo Szczepaniak</cp:lastModifiedBy>
  <cp:revision>11</cp:revision>
  <dcterms:created xsi:type="dcterms:W3CDTF">2023-01-02T19:39:59Z</dcterms:created>
  <dcterms:modified xsi:type="dcterms:W3CDTF">2023-01-03T11:12:29Z</dcterms:modified>
</cp:coreProperties>
</file>