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876"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p:defaultTextStyle>
  <p:extLst>
    <p:ext uri="{521415D9-36F7-43E2-AB2F-B90AF26B5E84}">
      <p14:sectionLst xmlns:p14="http://schemas.microsoft.com/office/powerpoint/2010/main">
        <p14:section name="Default Section" id="{5C0959D2-37BE-41CB-825A-EA4FF121B52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Untitled Section" id="{09DA52B7-D75E-437F-9E58-8DD597896ED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44" name="Header Placeholder 1048943"/>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en-US" altLang="en-US" sz="1200">
              <a:latin typeface="Calibri" pitchFamily="34" charset="0"/>
            </a:endParaRPr>
          </a:p>
        </p:txBody>
      </p:sp>
      <p:sp>
        <p:nvSpPr>
          <p:cNvPr id="1048945" name="Date Placeholder 1048944"/>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latinLnBrk="1" hangingPunct="1"/>
            <a:fld id="{566ABCEB-ACFC-4714-9973-3DA970169C29}" type="datetime1">
              <a:rPr lang="en-US" altLang="en-US" sz="1200">
                <a:latin typeface="Calibri" pitchFamily="34" charset="0"/>
              </a:rPr>
              <a:pPr lvl="0" algn="r" eaLnBrk="1" latinLnBrk="1" hangingPunct="1"/>
              <a:t>5/18/2020</a:t>
            </a:fld>
            <a:endParaRPr lang="en-US" altLang="en-US" sz="1200">
              <a:latin typeface="Calibri" pitchFamily="34" charset="0"/>
            </a:endParaRPr>
          </a:p>
        </p:txBody>
      </p:sp>
      <p:sp>
        <p:nvSpPr>
          <p:cNvPr id="1048946" name="Slide Image Placeholder 1048945"/>
          <p:cNvSpPr>
            <a:spLocks noGrp="1" noRot="1" noChangeAspect="1"/>
          </p:cNvSpPr>
          <p:nvPr>
            <p:ph type="sldImg" idx="2"/>
          </p:nvPr>
        </p:nvSpPr>
        <p:spPr>
          <a:xfrm>
            <a:off x="1143000" y="685800"/>
            <a:ext cx="4572000" cy="34290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947" name="Notes Placeholder 1048946"/>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948" name="Footer Placeholder 1048947"/>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eaLnBrk="1" latinLnBrk="1" hangingPunct="1"/>
            <a:endParaRPr lang="en-US" altLang="en-US" sz="1200">
              <a:latin typeface="Calibri" pitchFamily="34" charset="0"/>
            </a:endParaRPr>
          </a:p>
        </p:txBody>
      </p:sp>
      <p:sp>
        <p:nvSpPr>
          <p:cNvPr id="1048949" name="Slide Number Placeholder 1048948"/>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Calibri" pitchFamily="34" charset="0"/>
              </a:rPr>
              <a:pPr lvl="0" algn="r" eaLnBrk="1" latinLnBrk="1" hangingPunct="1"/>
              <a:t>‹#›</a:t>
            </a:fld>
            <a:endParaRPr lang="en-US" altLang="en-US" sz="12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TextBox 1048781"/>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GB" altLang="en-US" sz="1200">
                <a:latin typeface="Calibri" pitchFamily="34" charset="0"/>
              </a:rPr>
              <a:pPr lvl="0" algn="r" eaLnBrk="1" latinLnBrk="1" hangingPunct="1"/>
              <a:t>2</a:t>
            </a:fld>
            <a:endParaRPr lang="en-GB" altLang="en-US" sz="1200">
              <a:latin typeface="Calibri" pitchFamily="34" charset="0"/>
            </a:endParaRPr>
          </a:p>
        </p:txBody>
      </p:sp>
      <p:sp>
        <p:nvSpPr>
          <p:cNvPr id="1048783" name="Slide Image Placeholder 104878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84" name="Notes Placeholder 1048783"/>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5" name="TextBox 1048854"/>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GB" altLang="en-US" sz="1200">
                <a:latin typeface="Calibri" pitchFamily="34" charset="0"/>
              </a:rPr>
              <a:pPr lvl="0" algn="r" eaLnBrk="1" latinLnBrk="1" hangingPunct="1"/>
              <a:t>3</a:t>
            </a:fld>
            <a:endParaRPr lang="en-GB" altLang="en-US" sz="1200">
              <a:latin typeface="Calibri" pitchFamily="34" charset="0"/>
            </a:endParaRPr>
          </a:p>
        </p:txBody>
      </p:sp>
      <p:sp>
        <p:nvSpPr>
          <p:cNvPr id="1048856" name="Slide Image Placeholder 104885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57" name="Notes Placeholder 104885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70509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864547037"/>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690400010"/>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1055126"/>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749777051"/>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4" name="Footer Placeholder 3"/>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752837126"/>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4" name="Footer Placeholder 3"/>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1649490903"/>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311704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5855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141557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19215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170517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8" name="Footer Placeholder 7"/>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9" name="Slide Number Placeholder 8"/>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7899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4" name="Footer Placeholder 3"/>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79885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3" name="Footer Placeholder 2"/>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4" name="Slide Number Placeholder 3"/>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43130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56390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latin typeface="Calibri" pitchFamily="34" charset="0"/>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94148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lvl="0" eaLnBrk="1" latinLnBrk="1" hangingPunct="1"/>
            <a:fld id="{566ABCEB-ACFC-4714-9973-3DA970169C29}" type="datetime1">
              <a:rPr lang="en-US" altLang="en-US" sz="1200" smtClean="0">
                <a:solidFill>
                  <a:srgbClr val="898989"/>
                </a:solidFill>
                <a:latin typeface="Calibri" pitchFamily="34" charset="0"/>
              </a:rPr>
              <a:pPr lvl="0" eaLnBrk="1" latinLnBrk="1" hangingPunct="1"/>
              <a:t>5/18/2020</a:t>
            </a:fld>
            <a:endParaRPr lang="en-US" altLang="en-US" sz="1200">
              <a:solidFill>
                <a:srgbClr val="898989"/>
              </a:solidFill>
              <a:latin typeface="Calibri" pitchFamily="34" charset="0"/>
            </a:endParaRPr>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lvl="0" algn="ctr" eaLnBrk="1" latinLnBrk="1" hangingPunct="1"/>
            <a:endParaRPr lang="en-US" altLang="en-US" sz="1200">
              <a:solidFill>
                <a:srgbClr val="898989"/>
              </a:solidFill>
              <a:latin typeface="Calibri" pitchFamily="34" charset="0"/>
            </a:endParaRP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lvl="0" algn="r" eaLnBrk="1" latinLnBrk="1" hangingPunct="1"/>
            <a:fld id="{566ABCEB-ACFC-4714-9973-3DA970169C29}" type="slidenum">
              <a:rPr lang="en-US" altLang="en-US" sz="1200" smtClean="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0124273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Title 1048580"/>
          <p:cNvSpPr>
            <a:spLocks noGrp="1"/>
          </p:cNvSpPr>
          <p:nvPr>
            <p:ph type="ctrTitle"/>
          </p:nvPr>
        </p:nvSpPr>
        <p:spPr>
          <a:prstGeom prst="rect">
            <a:avLst/>
          </a:prstGeom>
          <a:noFill/>
          <a:ln>
            <a:noFill/>
          </a:ln>
        </p:spPr>
        <p:txBody>
          <a:bodyPr vert="horz" lIns="91440" tIns="45720" rIns="91440" bIns="45720" anchor="ctr">
            <a:normAutofit/>
          </a:bodyPr>
          <a:lstStyle>
            <a:lvl1pPr algn="ctr">
              <a:defRPr sz="4400"/>
            </a:lvl1pPr>
          </a:lstStyle>
          <a:p>
            <a:pPr lvl="0" eaLnBrk="1" latinLnBrk="1" hangingPunct="1"/>
            <a:r>
              <a:rPr lang="en-US" altLang="en-US" dirty="0"/>
              <a:t>CHLORINE AND ITS </a:t>
            </a:r>
            <a:r>
              <a:rPr lang="en-US" altLang="en-US" dirty="0" smtClean="0"/>
              <a:t/>
            </a:r>
            <a:br>
              <a:rPr lang="en-US" altLang="en-US" dirty="0" smtClean="0"/>
            </a:br>
            <a:r>
              <a:rPr lang="en-US" altLang="en-US" dirty="0" smtClean="0"/>
              <a:t>COMPOUNDS</a:t>
            </a:r>
            <a:r>
              <a:rPr dirty="0"/>
              <a:t/>
            </a:r>
            <a:br>
              <a:rPr dirty="0"/>
            </a:br>
            <a:endParaRPr lang="en-US" altLang="en-US" dirty="0"/>
          </a:p>
        </p:txBody>
      </p:sp>
      <p:sp>
        <p:nvSpPr>
          <p:cNvPr id="1048582" name="Subtitle 1048581"/>
          <p:cNvSpPr>
            <a:spLocks noGrp="1"/>
          </p:cNvSpPr>
          <p:nvPr>
            <p:ph type="subTitle" idx="1"/>
          </p:nvPr>
        </p:nvSpPr>
        <p:spPr>
          <a:prstGeom prst="rect">
            <a:avLst/>
          </a:prstGeom>
          <a:noFill/>
          <a:ln>
            <a:noFill/>
          </a:ln>
        </p:spPr>
        <p:txBody>
          <a:bodyPr vert="horz" lIns="91440" tIns="45720" rIns="91440" bIns="45720" anchor="t"/>
          <a:lstStyle>
            <a:lvl1pPr marL="0" algn="ctr">
              <a:buNone/>
              <a:defRPr sz="3200">
                <a:solidFill>
                  <a:schemeClr val="dk1"/>
                </a:solidFill>
              </a:defRPr>
            </a:lvl1pPr>
            <a:lvl2pPr marL="457200" algn="ctr">
              <a:buNone/>
            </a:lvl2pPr>
            <a:lvl3pPr marL="914400" algn="ctr">
              <a:buNone/>
            </a:lvl3pPr>
            <a:lvl4pPr marL="1371600" algn="ctr">
              <a:buNone/>
            </a:lvl4pPr>
            <a:lvl5pPr marL="1828800" algn="ctr">
              <a:buNone/>
            </a:lvl5pPr>
          </a:lstStyle>
          <a:p>
            <a:pPr lvl="0" eaLnBrk="1" latinLnBrk="1" hangingPunct="1"/>
            <a:r>
              <a:rPr lang="en-US" altLang="en-US" dirty="0" smtClean="0">
                <a:solidFill>
                  <a:srgbClr val="898989"/>
                </a:solidFill>
              </a:rPr>
              <a:t>MORE ON HALOGENS</a:t>
            </a:r>
            <a:endParaRPr lang="en-US" altLang="en-US" dirty="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194303"/>
          <p:cNvGraphicFramePr>
            <a:graphicFrameLocks/>
          </p:cNvGraphicFramePr>
          <p:nvPr/>
        </p:nvGraphicFramePr>
        <p:xfrm>
          <a:off x="762000" y="1066800"/>
          <a:ext cx="7696200" cy="5333999"/>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333375">
                <a:tc>
                  <a:txBody>
                    <a:bodyPr/>
                    <a:lstStyle/>
                    <a:p>
                      <a:pPr lvl="0" algn="l" eaLnBrk="1" latinLnBrk="1" hangingPunct="1"/>
                      <a:r>
                        <a:rPr lang="en-US" altLang="en-US" sz="1800" b="1">
                          <a:solidFill>
                            <a:srgbClr val="000000"/>
                          </a:solidFill>
                          <a:latin typeface="Arial Unicode MS" pitchFamily="34" charset="-128"/>
                          <a:ea typeface="Arial Unicode MS" pitchFamily="34" charset="-128"/>
                        </a:rPr>
                        <a:t>Product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eaLnBrk="1" latinLnBrk="1" hangingPunct="1"/>
                      <a:r>
                        <a:rPr lang="en-US" altLang="en-US" sz="1800" b="1">
                          <a:solidFill>
                            <a:srgbClr val="000000"/>
                          </a:solidFill>
                          <a:latin typeface="Arial Unicode MS" pitchFamily="34" charset="-128"/>
                          <a:ea typeface="Arial Unicode MS" pitchFamily="34" charset="-128"/>
                        </a:rPr>
                        <a:t>Uses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0"/>
                  </a:ext>
                </a:extLst>
              </a:tr>
              <a:tr h="2005012">
                <a:tc>
                  <a:txBody>
                    <a:bodyPr/>
                    <a:lstStyle/>
                    <a:p>
                      <a:pPr lvl="0" algn="l" eaLnBrk="1" latinLnBrk="1" hangingPunct="1"/>
                      <a:r>
                        <a:rPr lang="en-US" altLang="en-US" sz="1800" b="1">
                          <a:solidFill>
                            <a:srgbClr val="FF0000"/>
                          </a:solidFill>
                          <a:latin typeface="Arial Unicode MS" pitchFamily="34" charset="-128"/>
                          <a:ea typeface="Arial Unicode MS" pitchFamily="34" charset="-128"/>
                        </a:rPr>
                        <a:t>Chlorine </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eaLnBrk="1" latinLnBrk="1" hangingPunct="1"/>
                      <a:r>
                        <a:rPr lang="en-US" altLang="en-US" sz="1800" b="1">
                          <a:solidFill>
                            <a:srgbClr val="00B0F0"/>
                          </a:solidFill>
                          <a:latin typeface="Arial Unicode MS" pitchFamily="34" charset="-128"/>
                          <a:ea typeface="Arial Unicode MS" pitchFamily="34" charset="-128"/>
                        </a:rPr>
                        <a:t>Poisonous greenish yellow</a:t>
                      </a:r>
                      <a:r>
                        <a:rPr lang="en-US" altLang="en-US" sz="1800" b="1">
                          <a:solidFill>
                            <a:srgbClr val="000000"/>
                          </a:solidFill>
                          <a:latin typeface="Arial Unicode MS" pitchFamily="34" charset="-128"/>
                          <a:ea typeface="Arial Unicode MS" pitchFamily="34" charset="-128"/>
                        </a:rPr>
                        <a:t> </a:t>
                      </a:r>
                      <a:r>
                        <a:rPr lang="en-US" altLang="en-US" sz="1800" b="0">
                          <a:solidFill>
                            <a:srgbClr val="000000"/>
                          </a:solidFill>
                          <a:latin typeface="Arial Unicode MS" pitchFamily="34" charset="-128"/>
                          <a:ea typeface="Arial Unicode MS" pitchFamily="34" charset="-128"/>
                        </a:rPr>
                        <a:t>gas</a:t>
                      </a:r>
                    </a:p>
                    <a:p>
                      <a:pPr lvl="0" algn="l" eaLnBrk="1" latinLnBrk="1" hangingPunct="1"/>
                      <a:r>
                        <a:rPr lang="en-US" altLang="en-US" sz="1800" b="0">
                          <a:solidFill>
                            <a:srgbClr val="000000"/>
                          </a:solidFill>
                          <a:latin typeface="Arial Unicode MS" pitchFamily="34" charset="-128"/>
                          <a:ea typeface="Arial Unicode MS" pitchFamily="34" charset="-128"/>
                        </a:rPr>
                        <a:t>Used for making; PVC, solvents for dry cleaning, paints and dye stuffs, bleaches, weed killers, pesticides, killing bacteria in swimming pools and in domestic water treatment.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1"/>
                  </a:ext>
                </a:extLst>
              </a:tr>
              <a:tr h="1331912">
                <a:tc>
                  <a:txBody>
                    <a:bodyPr/>
                    <a:lstStyle/>
                    <a:p>
                      <a:pPr lvl="0" algn="l" eaLnBrk="1" latinLnBrk="1" hangingPunct="1"/>
                      <a:r>
                        <a:rPr lang="en-US" altLang="en-US" sz="1800" b="1">
                          <a:solidFill>
                            <a:srgbClr val="FFC000"/>
                          </a:solidFill>
                          <a:latin typeface="Arial Unicode MS" pitchFamily="34" charset="-128"/>
                          <a:ea typeface="Arial Unicode MS" pitchFamily="34" charset="-128"/>
                        </a:rPr>
                        <a:t>Hydrogen</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eaLnBrk="1" latinLnBrk="1" hangingPunct="1"/>
                      <a:r>
                        <a:rPr lang="en-US" altLang="en-US" sz="1800" b="0">
                          <a:solidFill>
                            <a:srgbClr val="000000"/>
                          </a:solidFill>
                          <a:latin typeface="Arial Unicode MS" pitchFamily="34" charset="-128"/>
                          <a:ea typeface="Arial Unicode MS" pitchFamily="34" charset="-128"/>
                        </a:rPr>
                        <a:t>Colourless </a:t>
                      </a:r>
                      <a:r>
                        <a:rPr lang="en-US" altLang="en-US" sz="1800" b="0">
                          <a:solidFill>
                            <a:srgbClr val="FF0000"/>
                          </a:solidFill>
                          <a:latin typeface="Arial Unicode MS" pitchFamily="34" charset="-128"/>
                          <a:ea typeface="Arial Unicode MS" pitchFamily="34" charset="-128"/>
                        </a:rPr>
                        <a:t>flammable </a:t>
                      </a:r>
                      <a:r>
                        <a:rPr lang="en-US" altLang="en-US" sz="1800" b="0">
                          <a:solidFill>
                            <a:srgbClr val="000000"/>
                          </a:solidFill>
                          <a:latin typeface="Arial Unicode MS" pitchFamily="34" charset="-128"/>
                          <a:ea typeface="Arial Unicode MS" pitchFamily="34" charset="-128"/>
                        </a:rPr>
                        <a:t>gas</a:t>
                      </a:r>
                    </a:p>
                    <a:p>
                      <a:pPr lvl="0" algn="l" eaLnBrk="1" latinLnBrk="1" hangingPunct="1"/>
                      <a:r>
                        <a:rPr lang="en-US" altLang="en-US" sz="1800" b="0">
                          <a:solidFill>
                            <a:srgbClr val="000000"/>
                          </a:solidFill>
                          <a:latin typeface="Arial Unicode MS" pitchFamily="34" charset="-128"/>
                          <a:ea typeface="Arial Unicode MS" pitchFamily="34" charset="-128"/>
                        </a:rPr>
                        <a:t>Used for making:</a:t>
                      </a:r>
                    </a:p>
                    <a:p>
                      <a:pPr lvl="0" algn="l" eaLnBrk="1" latinLnBrk="1" hangingPunct="1"/>
                      <a:r>
                        <a:rPr lang="en-US" altLang="en-US" sz="1800" b="1">
                          <a:solidFill>
                            <a:srgbClr val="00B050"/>
                          </a:solidFill>
                          <a:latin typeface="Arial Unicode MS" pitchFamily="34" charset="-128"/>
                          <a:ea typeface="Arial Unicode MS" pitchFamily="34" charset="-128"/>
                        </a:rPr>
                        <a:t>Margarine, nylon, hydrochloric acid</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2"/>
                  </a:ext>
                </a:extLst>
              </a:tr>
              <a:tr h="1663700">
                <a:tc>
                  <a:txBody>
                    <a:bodyPr/>
                    <a:lstStyle/>
                    <a:p>
                      <a:pPr lvl="0" algn="l" eaLnBrk="1" latinLnBrk="1" hangingPunct="1"/>
                      <a:r>
                        <a:rPr lang="en-US" altLang="en-US" sz="1800" b="1">
                          <a:solidFill>
                            <a:srgbClr val="002060"/>
                          </a:solidFill>
                          <a:latin typeface="Arial Unicode MS" pitchFamily="34" charset="-128"/>
                          <a:ea typeface="Arial Unicode MS" pitchFamily="34" charset="-128"/>
                        </a:rPr>
                        <a:t>Sodium hydroxide</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eaLnBrk="1" latinLnBrk="1" hangingPunct="1"/>
                      <a:r>
                        <a:rPr lang="en-US" altLang="en-US" sz="1800" b="0">
                          <a:solidFill>
                            <a:srgbClr val="000000"/>
                          </a:solidFill>
                          <a:latin typeface="Arial Unicode MS" pitchFamily="34" charset="-128"/>
                          <a:ea typeface="Arial Unicode MS" pitchFamily="34" charset="-128"/>
                        </a:rPr>
                        <a:t>Alkaline and corrosive substance</a:t>
                      </a:r>
                    </a:p>
                    <a:p>
                      <a:pPr lvl="0" algn="l" eaLnBrk="1" latinLnBrk="1" hangingPunct="1"/>
                      <a:r>
                        <a:rPr lang="en-US" altLang="en-US" sz="1800" b="0">
                          <a:solidFill>
                            <a:srgbClr val="000000"/>
                          </a:solidFill>
                          <a:latin typeface="Arial Unicode MS" pitchFamily="34" charset="-128"/>
                          <a:ea typeface="Arial Unicode MS" pitchFamily="34" charset="-128"/>
                        </a:rPr>
                        <a:t>Used for making; </a:t>
                      </a:r>
                      <a:r>
                        <a:rPr lang="en-US" altLang="en-US" sz="1800" b="1">
                          <a:solidFill>
                            <a:srgbClr val="0070C0"/>
                          </a:solidFill>
                          <a:latin typeface="Arial Unicode MS" pitchFamily="34" charset="-128"/>
                          <a:ea typeface="Arial Unicode MS" pitchFamily="34" charset="-128"/>
                        </a:rPr>
                        <a:t>Soap, detergents</a:t>
                      </a:r>
                      <a:r>
                        <a:rPr lang="en-US" altLang="en-US" sz="1800" b="0">
                          <a:solidFill>
                            <a:srgbClr val="000000"/>
                          </a:solidFill>
                          <a:latin typeface="Arial Unicode MS" pitchFamily="34" charset="-128"/>
                          <a:ea typeface="Arial Unicode MS" pitchFamily="34" charset="-128"/>
                        </a:rPr>
                        <a:t>, textiles, textiles and paper.</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3"/>
                  </a:ext>
                </a:extLst>
              </a:tr>
            </a:tbl>
          </a:graphicData>
        </a:graphic>
      </p:graphicFrame>
      <p:sp>
        <p:nvSpPr>
          <p:cNvPr id="1048884" name="Rectangle 1048883"/>
          <p:cNvSpPr/>
          <p:nvPr/>
        </p:nvSpPr>
        <p:spPr>
          <a:xfrm>
            <a:off x="3429000" y="228600"/>
            <a:ext cx="3205481" cy="4978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3200" b="1">
                <a:latin typeface="Calibri" pitchFamily="34" charset="0"/>
              </a:rPr>
              <a:t>Products and uses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5" name="Title 1048884"/>
          <p:cNvSpPr>
            <a:spLocks noGrp="1"/>
          </p:cNvSpPr>
          <p:nvPr>
            <p:ph type="title"/>
          </p:nvPr>
        </p:nvSpPr>
        <p:spPr>
          <a:xfrm>
            <a:off x="612775" y="228600"/>
            <a:ext cx="8153400" cy="990600"/>
          </a:xfrm>
          <a:prstGeom prst="rect">
            <a:avLst/>
          </a:prstGeom>
          <a:noFill/>
          <a:ln>
            <a:noFill/>
          </a:ln>
        </p:spPr>
        <p:txBody>
          <a:bodyPr vert="horz"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a:solidFill>
                  <a:srgbClr val="7030A0"/>
                </a:solidFill>
              </a:rPr>
              <a:t>Test</a:t>
            </a:r>
            <a:r>
              <a:rPr lang="en-US" altLang="en-US"/>
              <a:t> for </a:t>
            </a:r>
            <a:r>
              <a:rPr lang="en-US" altLang="en-US">
                <a:solidFill>
                  <a:srgbClr val="00B050"/>
                </a:solidFill>
              </a:rPr>
              <a:t>Chlorine</a:t>
            </a:r>
            <a:r>
              <a:rPr lang="en-US" altLang="en-US"/>
              <a:t> (Cl</a:t>
            </a:r>
            <a:r>
              <a:rPr lang="en-US" altLang="en-US" baseline="-25000"/>
              <a:t>2</a:t>
            </a:r>
            <a:r>
              <a:rPr lang="en-SG" altLang="en-US"/>
              <a:t>)</a:t>
            </a:r>
          </a:p>
        </p:txBody>
      </p:sp>
      <p:pic>
        <p:nvPicPr>
          <p:cNvPr id="2097158" name="Content Placeholder 2097157" descr="QA Pg 13.jpg"/>
          <p:cNvPicPr>
            <a:picLocks noGrp="1"/>
          </p:cNvPicPr>
          <p:nvPr>
            <p:ph sz="quarter" idx="13"/>
          </p:nvPr>
        </p:nvPicPr>
        <p:blipFill>
          <a:blip r:embed="rId2"/>
          <a:srcRect l="868" t="4173" b="3194"/>
          <a:stretch>
            <a:fillRect/>
          </a:stretch>
        </p:blipFill>
        <p:spPr>
          <a:xfrm>
            <a:off x="684212" y="1844675"/>
            <a:ext cx="8081962" cy="2447925"/>
          </a:xfrm>
          <a:prstGeom prst="rect">
            <a:avLst/>
          </a:prstGeom>
          <a:noFill/>
          <a:ln>
            <a:noFill/>
          </a:ln>
        </p:spPr>
      </p:pic>
      <p:sp>
        <p:nvSpPr>
          <p:cNvPr id="1048886" name="TextBox 1048885"/>
          <p:cNvSpPr txBox="1"/>
          <p:nvPr/>
        </p:nvSpPr>
        <p:spPr>
          <a:xfrm>
            <a:off x="684212" y="4441825"/>
            <a:ext cx="7991475" cy="1513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solidFill>
                  <a:srgbClr val="0070C0"/>
                </a:solidFill>
                <a:latin typeface="Tw Cen MT" pitchFamily="34" charset="0"/>
              </a:rPr>
              <a:t>Observations</a:t>
            </a:r>
            <a:r>
              <a:rPr lang="en-US" altLang="en-US" sz="2400">
                <a:latin typeface="Tw Cen MT" pitchFamily="34" charset="0"/>
              </a:rPr>
              <a:t>	:</a:t>
            </a:r>
            <a:r>
              <a:rPr lang="en-US" altLang="en-US" sz="2400">
                <a:solidFill>
                  <a:srgbClr val="00B050"/>
                </a:solidFill>
                <a:latin typeface="Tw Cen MT" pitchFamily="34" charset="0"/>
              </a:rPr>
              <a:t>Chlorine</a:t>
            </a:r>
            <a:r>
              <a:rPr lang="en-US" altLang="en-US" sz="2400">
                <a:latin typeface="Tw Cen MT" pitchFamily="34" charset="0"/>
              </a:rPr>
              <a:t> turns </a:t>
            </a:r>
            <a:r>
              <a:rPr lang="en-US" altLang="en-US" sz="2400" u="sng">
                <a:latin typeface="Tw Cen MT" pitchFamily="34" charset="0"/>
              </a:rPr>
              <a:t>damp </a:t>
            </a:r>
            <a:r>
              <a:rPr lang="en-US" altLang="en-US" sz="2400" u="sng">
                <a:solidFill>
                  <a:srgbClr val="0070C0"/>
                </a:solidFill>
                <a:latin typeface="Tw Cen MT" pitchFamily="34" charset="0"/>
              </a:rPr>
              <a:t>blue</a:t>
            </a:r>
            <a:r>
              <a:rPr lang="en-US" altLang="en-US" sz="2400" u="sng">
                <a:latin typeface="Tw Cen MT" pitchFamily="34" charset="0"/>
              </a:rPr>
              <a:t> litmus paper </a:t>
            </a:r>
            <a:r>
              <a:rPr lang="en-US" altLang="en-US" sz="2400" u="sng">
                <a:solidFill>
                  <a:srgbClr val="FF0000"/>
                </a:solidFill>
                <a:latin typeface="Tw Cen MT" pitchFamily="34" charset="0"/>
              </a:rPr>
              <a:t>red</a:t>
            </a:r>
            <a:r>
              <a:rPr lang="en-US" altLang="en-US" sz="2400">
                <a:latin typeface="Tw Cen MT" pitchFamily="34" charset="0"/>
              </a:rPr>
              <a:t>, then 		 </a:t>
            </a:r>
            <a:r>
              <a:rPr lang="en-US" altLang="en-US" sz="2400" u="sng">
                <a:latin typeface="Tw Cen MT" pitchFamily="34" charset="0"/>
              </a:rPr>
              <a:t>white</a:t>
            </a:r>
            <a:r>
              <a:rPr lang="en-US" altLang="en-US" sz="2400">
                <a:latin typeface="Tw Cen MT" pitchFamily="34" charset="0"/>
              </a:rPr>
              <a:t>.</a:t>
            </a:r>
          </a:p>
          <a:p>
            <a:pPr lvl="0" eaLnBrk="1" latinLnBrk="1" hangingPunct="1"/>
            <a:endParaRPr lang="en-US" altLang="en-US" sz="2400">
              <a:latin typeface="Tw Cen MT" pitchFamily="34" charset="0"/>
            </a:endParaRPr>
          </a:p>
          <a:p>
            <a:pPr lvl="0" eaLnBrk="1" latinLnBrk="1" hangingPunct="1"/>
            <a:r>
              <a:rPr lang="en-US" altLang="en-US" sz="2400">
                <a:solidFill>
                  <a:srgbClr val="002060"/>
                </a:solidFill>
                <a:latin typeface="Tw Cen MT" pitchFamily="34" charset="0"/>
              </a:rPr>
              <a:t>Conclusion</a:t>
            </a:r>
            <a:r>
              <a:rPr lang="en-US" altLang="en-US" sz="2400">
                <a:latin typeface="Tw Cen MT" pitchFamily="34" charset="0"/>
              </a:rPr>
              <a:t>	: </a:t>
            </a:r>
            <a:r>
              <a:rPr lang="en-US" altLang="en-US" sz="2400" u="sng">
                <a:solidFill>
                  <a:srgbClr val="00B050"/>
                </a:solidFill>
                <a:latin typeface="Tw Cen MT" pitchFamily="34" charset="0"/>
              </a:rPr>
              <a:t>Chlorine</a:t>
            </a:r>
            <a:r>
              <a:rPr lang="en-US" altLang="en-US" sz="2400" u="sng">
                <a:latin typeface="Tw Cen MT" pitchFamily="34" charset="0"/>
              </a:rPr>
              <a:t> gas</a:t>
            </a:r>
            <a:r>
              <a:rPr lang="en-US" altLang="en-US" sz="2400">
                <a:latin typeface="Tw Cen MT" pitchFamily="34" charset="0"/>
              </a:rPr>
              <a:t> is </a:t>
            </a:r>
            <a:r>
              <a:rPr lang="en-US" altLang="en-US" sz="2400">
                <a:solidFill>
                  <a:srgbClr val="FF0000"/>
                </a:solidFill>
                <a:latin typeface="Tw Cen MT" pitchFamily="34" charset="0"/>
              </a:rPr>
              <a:t>acidic</a:t>
            </a:r>
            <a:r>
              <a:rPr lang="en-SG" altLang="en-US" sz="2400">
                <a:latin typeface="Tw Cen MT" pitchFamily="34" charset="0"/>
              </a:rPr>
              <a:t> and a bleach.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Rectangle 1048886"/>
          <p:cNvSpPr/>
          <p:nvPr/>
        </p:nvSpPr>
        <p:spPr>
          <a:xfrm>
            <a:off x="685800" y="1427479"/>
            <a:ext cx="7772400" cy="18694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1100">
                <a:latin typeface="Arial Unicode MS" pitchFamily="34" charset="-128"/>
                <a:ea typeface="Arial Unicode MS" pitchFamily="34" charset="-128"/>
              </a:rPr>
              <a:t> </a:t>
            </a:r>
            <a:r>
              <a:rPr lang="en-US" altLang="en-US" sz="2400">
                <a:latin typeface="Arial Unicode MS" pitchFamily="34" charset="-128"/>
                <a:ea typeface="Arial Unicode MS" pitchFamily="34" charset="-128"/>
              </a:rPr>
              <a:t>(2) Is green-yellow in colour.</a:t>
            </a:r>
          </a:p>
          <a:p>
            <a:pPr lvl="0" eaLnBrk="1" latinLnBrk="1" hangingPunct="1"/>
            <a:endParaRPr lang="en-US" altLang="en-US" sz="2400">
              <a:latin typeface="Arial Unicode MS" pitchFamily="34" charset="-128"/>
              <a:ea typeface="Arial Unicode MS" pitchFamily="34" charset="-128"/>
            </a:endParaRPr>
          </a:p>
          <a:p>
            <a:pPr lvl="0"/>
            <a:r>
              <a:rPr lang="en-US" altLang="en-US" sz="2400">
                <a:latin typeface="Arial Unicode MS" pitchFamily="34" charset="-128"/>
                <a:ea typeface="Arial Unicode MS" pitchFamily="34" charset="-128"/>
              </a:rPr>
              <a:t>(3) Has a pungent choking smell and is poisonous. It is twice as dense as air.</a:t>
            </a:r>
          </a:p>
          <a:p>
            <a:pPr lvl="0"/>
            <a:r>
              <a:rPr lang="en-US" altLang="en-US" sz="2400">
                <a:latin typeface="Arial Unicode MS" pitchFamily="34" charset="-128"/>
                <a:ea typeface="Arial Unicode MS" pitchFamily="34" charset="-128"/>
              </a:rPr>
              <a:t>(4) Will put out a lit splint.</a:t>
            </a:r>
          </a:p>
        </p:txBody>
      </p:sp>
      <p:sp>
        <p:nvSpPr>
          <p:cNvPr id="1048888" name="Rectangle 1048887"/>
          <p:cNvSpPr/>
          <p:nvPr/>
        </p:nvSpPr>
        <p:spPr>
          <a:xfrm>
            <a:off x="1981200" y="0"/>
            <a:ext cx="4876800" cy="962025"/>
          </a:xfrm>
          <a:prstGeom prst="rect">
            <a:avLst/>
          </a:prstGeom>
          <a:noFill/>
          <a:ln>
            <a:noFill/>
          </a:ln>
        </p:spPr>
        <p:txBody>
          <a:bodyPr vert="horz"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3200" b="1">
                <a:solidFill>
                  <a:srgbClr val="000000"/>
                </a:solidFill>
                <a:latin typeface="Arial Unicode MS" pitchFamily="34" charset="-128"/>
                <a:ea typeface="Arial Unicode MS" pitchFamily="34" charset="-128"/>
              </a:rPr>
              <a:t>Properties of chlorine</a:t>
            </a:r>
          </a:p>
          <a:p>
            <a:pPr lvl="0"/>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9" name="Title 1048888"/>
          <p:cNvSpPr>
            <a:spLocks noGrp="1"/>
          </p:cNvSpPr>
          <p:nvPr>
            <p:ph type="title"/>
          </p:nvPr>
        </p:nvSpPr>
        <p:spPr>
          <a:xfrm>
            <a:off x="457200" y="228600"/>
            <a:ext cx="8229600" cy="1143000"/>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latin typeface="Arial Unicode MS" pitchFamily="34" charset="-128"/>
                <a:ea typeface="Arial Unicode MS" pitchFamily="34" charset="-128"/>
              </a:rPr>
              <a:t>Reactions</a:t>
            </a:r>
            <a:r>
              <a:t/>
            </a:r>
            <a:br/>
            <a:endParaRPr lang="en-US" altLang="en-US" sz="4000" b="1" i="1">
              <a:latin typeface="Arial Unicode MS" pitchFamily="34" charset="-128"/>
              <a:ea typeface="Arial Unicode MS" pitchFamily="34" charset="-128"/>
            </a:endParaRPr>
          </a:p>
        </p:txBody>
      </p:sp>
      <p:sp>
        <p:nvSpPr>
          <p:cNvPr id="1048890" name="Rectangle 1048889"/>
          <p:cNvSpPr/>
          <p:nvPr/>
        </p:nvSpPr>
        <p:spPr>
          <a:xfrm>
            <a:off x="457200" y="1052829"/>
            <a:ext cx="8382000" cy="32918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solidFill>
                  <a:srgbClr val="000000"/>
                </a:solidFill>
                <a:latin typeface="Arial Unicode MS" pitchFamily="34" charset="-128"/>
                <a:ea typeface="Arial Unicode MS" pitchFamily="34" charset="-128"/>
              </a:rPr>
              <a:t>1. </a:t>
            </a:r>
            <a:r>
              <a:rPr lang="en-US" altLang="en-US" sz="2400">
                <a:solidFill>
                  <a:srgbClr val="FFFF00"/>
                </a:solidFill>
                <a:latin typeface="Arial Unicode MS" pitchFamily="34" charset="-128"/>
                <a:ea typeface="Arial Unicode MS" pitchFamily="34" charset="-128"/>
              </a:rPr>
              <a:t>Chlorine</a:t>
            </a:r>
            <a:r>
              <a:rPr lang="en-US" altLang="en-US" sz="2400">
                <a:solidFill>
                  <a:srgbClr val="000000"/>
                </a:solidFill>
                <a:latin typeface="Arial Unicode MS" pitchFamily="34" charset="-128"/>
                <a:ea typeface="Arial Unicode MS" pitchFamily="34" charset="-128"/>
              </a:rPr>
              <a:t> is a highly reactive element, and undergoes reaction with a wide variety of other elements and compounds. </a:t>
            </a:r>
          </a:p>
          <a:p>
            <a:pPr lvl="0"/>
            <a:r>
              <a:rPr lang="en-US" altLang="en-US" sz="2400">
                <a:latin typeface="Arial Unicode MS" pitchFamily="34" charset="-128"/>
                <a:ea typeface="Arial Unicode MS" pitchFamily="34" charset="-128"/>
              </a:rPr>
              <a:t>2. Chlorine is a good </a:t>
            </a:r>
            <a:r>
              <a:rPr lang="en-US" altLang="en-US" sz="2400">
                <a:solidFill>
                  <a:srgbClr val="7030A0"/>
                </a:solidFill>
                <a:latin typeface="Arial Unicode MS" pitchFamily="34" charset="-128"/>
                <a:ea typeface="Arial Unicode MS" pitchFamily="34" charset="-128"/>
              </a:rPr>
              <a:t>bleaching agent</a:t>
            </a:r>
            <a:r>
              <a:rPr lang="en-US" altLang="en-US" sz="2400">
                <a:latin typeface="Arial Unicode MS" pitchFamily="34" charset="-128"/>
                <a:ea typeface="Arial Unicode MS" pitchFamily="34" charset="-128"/>
              </a:rPr>
              <a:t>, due to its </a:t>
            </a:r>
            <a:r>
              <a:rPr lang="en-US" altLang="en-US" sz="2400">
                <a:solidFill>
                  <a:srgbClr val="FF0000"/>
                </a:solidFill>
                <a:latin typeface="Arial Unicode MS" pitchFamily="34" charset="-128"/>
                <a:ea typeface="Arial Unicode MS" pitchFamily="34" charset="-128"/>
              </a:rPr>
              <a:t>oxidising properties. </a:t>
            </a:r>
          </a:p>
          <a:p>
            <a:pPr lvl="0"/>
            <a:r>
              <a:rPr lang="en-US" altLang="en-US" sz="2400">
                <a:latin typeface="Arial Unicode MS" pitchFamily="34" charset="-128"/>
                <a:ea typeface="Arial Unicode MS" pitchFamily="34" charset="-128"/>
              </a:rPr>
              <a:t>3. Chlorine is </a:t>
            </a:r>
            <a:r>
              <a:rPr lang="en-US" altLang="en-US" sz="2400">
                <a:solidFill>
                  <a:srgbClr val="0070C0"/>
                </a:solidFill>
                <a:latin typeface="Arial Unicode MS" pitchFamily="34" charset="-128"/>
                <a:ea typeface="Arial Unicode MS" pitchFamily="34" charset="-128"/>
              </a:rPr>
              <a:t>soluble in water </a:t>
            </a:r>
            <a:r>
              <a:rPr lang="en-US" altLang="en-US" sz="2400">
                <a:latin typeface="Arial Unicode MS" pitchFamily="34" charset="-128"/>
                <a:ea typeface="Arial Unicode MS" pitchFamily="34" charset="-128"/>
              </a:rPr>
              <a:t>(which solution is called </a:t>
            </a:r>
            <a:r>
              <a:rPr lang="en-US" altLang="en-US" sz="2400">
                <a:solidFill>
                  <a:srgbClr val="0070C0"/>
                </a:solidFill>
                <a:latin typeface="Arial Unicode MS" pitchFamily="34" charset="-128"/>
                <a:ea typeface="Arial Unicode MS" pitchFamily="34" charset="-128"/>
              </a:rPr>
              <a:t>Chlorine Water</a:t>
            </a:r>
            <a:r>
              <a:rPr lang="en-US" altLang="en-US" sz="2400">
                <a:latin typeface="Arial Unicode MS" pitchFamily="34" charset="-128"/>
                <a:ea typeface="Arial Unicode MS" pitchFamily="34" charset="-128"/>
              </a:rPr>
              <a:t>) and this loses its </a:t>
            </a:r>
            <a:r>
              <a:rPr lang="en-US" altLang="en-US" sz="2400">
                <a:solidFill>
                  <a:srgbClr val="FFFF00"/>
                </a:solidFill>
                <a:latin typeface="Arial Unicode MS" pitchFamily="34" charset="-128"/>
                <a:ea typeface="Arial Unicode MS" pitchFamily="34" charset="-128"/>
              </a:rPr>
              <a:t>yellow colour </a:t>
            </a:r>
            <a:r>
              <a:rPr lang="en-US" altLang="en-US" sz="2400">
                <a:latin typeface="Arial Unicode MS" pitchFamily="34" charset="-128"/>
                <a:ea typeface="Arial Unicode MS" pitchFamily="34" charset="-128"/>
              </a:rPr>
              <a:t>on standing in </a:t>
            </a:r>
            <a:r>
              <a:rPr lang="en-US" altLang="en-US" sz="2400">
                <a:solidFill>
                  <a:srgbClr val="FF0000"/>
                </a:solidFill>
                <a:latin typeface="Arial Unicode MS" pitchFamily="34" charset="-128"/>
                <a:ea typeface="Arial Unicode MS" pitchFamily="34" charset="-128"/>
              </a:rPr>
              <a:t>sunlight</a:t>
            </a:r>
            <a:r>
              <a:rPr lang="en-US" altLang="en-US" sz="2400">
                <a:latin typeface="Arial Unicode MS" pitchFamily="34" charset="-128"/>
                <a:ea typeface="Arial Unicode MS" pitchFamily="34" charset="-128"/>
              </a:rPr>
              <a:t>, due to the formation of a mixture of </a:t>
            </a:r>
            <a:r>
              <a:rPr lang="en-US" altLang="en-US" sz="2400">
                <a:solidFill>
                  <a:srgbClr val="C00000"/>
                </a:solidFill>
                <a:latin typeface="Arial Unicode MS" pitchFamily="34" charset="-128"/>
                <a:ea typeface="Arial Unicode MS" pitchFamily="34" charset="-128"/>
              </a:rPr>
              <a:t>Hypochlorous Acid </a:t>
            </a:r>
            <a:r>
              <a:rPr lang="en-US" altLang="en-US" sz="2400">
                <a:latin typeface="Arial Unicode MS" pitchFamily="34" charset="-128"/>
                <a:ea typeface="Arial Unicode MS" pitchFamily="34" charset="-128"/>
              </a:rPr>
              <a:t>and </a:t>
            </a:r>
            <a:r>
              <a:rPr lang="en-US" altLang="en-US" sz="2400">
                <a:solidFill>
                  <a:srgbClr val="FF0000"/>
                </a:solidFill>
                <a:latin typeface="Arial Unicode MS" pitchFamily="34" charset="-128"/>
                <a:ea typeface="Arial Unicode MS" pitchFamily="34" charset="-128"/>
              </a:rPr>
              <a:t>Hydrochloric Acid</a:t>
            </a:r>
            <a:r>
              <a:rPr lang="en-US" altLang="en-US" sz="2400">
                <a:latin typeface="Arial Unicode MS" pitchFamily="34" charset="-128"/>
                <a:ea typeface="Arial Unicode MS" pitchFamily="34" charset="-128"/>
              </a:rPr>
              <a:t>. </a:t>
            </a:r>
          </a:p>
        </p:txBody>
      </p:sp>
      <p:pic>
        <p:nvPicPr>
          <p:cNvPr id="2097159" name="Picture 2097158"/>
          <p:cNvPicPr>
            <a:picLocks/>
          </p:cNvPicPr>
          <p:nvPr/>
        </p:nvPicPr>
        <p:blipFill>
          <a:blip r:embed="rId2"/>
          <a:srcRect/>
          <a:stretch>
            <a:fillRect/>
          </a:stretch>
        </p:blipFill>
        <p:spPr>
          <a:xfrm>
            <a:off x="1920875" y="4572000"/>
            <a:ext cx="4860925" cy="563562"/>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1" name="Rectangle 1048890"/>
          <p:cNvSpPr/>
          <p:nvPr/>
        </p:nvSpPr>
        <p:spPr>
          <a:xfrm>
            <a:off x="152400" y="859155"/>
            <a:ext cx="8763000" cy="115824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latin typeface="Book Antiqua" pitchFamily="18" charset="0"/>
                <a:ea typeface="Times New Roman" charset="0"/>
              </a:rPr>
              <a:t>4.</a:t>
            </a:r>
            <a:r>
              <a:rPr lang="en-US" altLang="en-US" sz="2400">
                <a:solidFill>
                  <a:srgbClr val="FFFF00"/>
                </a:solidFill>
                <a:latin typeface="Book Antiqua" pitchFamily="18" charset="0"/>
                <a:ea typeface="Times New Roman" charset="0"/>
              </a:rPr>
              <a:t>Chlorine</a:t>
            </a:r>
            <a:r>
              <a:rPr lang="en-US" altLang="en-US" sz="2400">
                <a:latin typeface="Book Antiqua" pitchFamily="18" charset="0"/>
                <a:ea typeface="Times New Roman" charset="0"/>
              </a:rPr>
              <a:t> gas supports the vigorous </a:t>
            </a:r>
            <a:r>
              <a:rPr lang="en-US" altLang="en-US" sz="2400">
                <a:solidFill>
                  <a:srgbClr val="FF0000"/>
                </a:solidFill>
                <a:latin typeface="Book Antiqua" pitchFamily="18" charset="0"/>
                <a:ea typeface="Times New Roman" charset="0"/>
              </a:rPr>
              <a:t>combustion</a:t>
            </a:r>
            <a:r>
              <a:rPr lang="en-US" altLang="en-US" sz="2400">
                <a:latin typeface="Book Antiqua" pitchFamily="18" charset="0"/>
                <a:ea typeface="Times New Roman" charset="0"/>
              </a:rPr>
              <a:t> of many elements to form their </a:t>
            </a:r>
            <a:r>
              <a:rPr lang="en-US" altLang="en-US" sz="2400">
                <a:solidFill>
                  <a:srgbClr val="002060"/>
                </a:solidFill>
                <a:latin typeface="Book Antiqua" pitchFamily="18" charset="0"/>
                <a:ea typeface="Times New Roman" charset="0"/>
              </a:rPr>
              <a:t>chlorides</a:t>
            </a:r>
            <a:r>
              <a:rPr lang="en-US" altLang="en-US" sz="2400">
                <a:latin typeface="Book Antiqua" pitchFamily="18" charset="0"/>
                <a:ea typeface="Times New Roman" charset="0"/>
              </a:rPr>
              <a:t>. For example, </a:t>
            </a:r>
            <a:r>
              <a:rPr lang="en-US" altLang="en-US" sz="2400">
                <a:solidFill>
                  <a:srgbClr val="FF0000"/>
                </a:solidFill>
                <a:latin typeface="Book Antiqua" pitchFamily="18" charset="0"/>
                <a:ea typeface="Times New Roman" charset="0"/>
              </a:rPr>
              <a:t>Sulphu</a:t>
            </a:r>
            <a:r>
              <a:rPr lang="en-US" altLang="en-US" sz="2400">
                <a:latin typeface="Book Antiqua" pitchFamily="18" charset="0"/>
                <a:ea typeface="Times New Roman" charset="0"/>
              </a:rPr>
              <a:t>r and </a:t>
            </a:r>
            <a:r>
              <a:rPr lang="en-US" altLang="en-US" sz="2400">
                <a:solidFill>
                  <a:srgbClr val="C00000"/>
                </a:solidFill>
                <a:latin typeface="Book Antiqua" pitchFamily="18" charset="0"/>
                <a:ea typeface="Times New Roman" charset="0"/>
              </a:rPr>
              <a:t>Phosphorus</a:t>
            </a:r>
            <a:r>
              <a:rPr lang="en-US" altLang="en-US" sz="2400">
                <a:latin typeface="Book Antiqua" pitchFamily="18" charset="0"/>
                <a:ea typeface="Times New Roman" charset="0"/>
              </a:rPr>
              <a:t> burn in the gas. </a:t>
            </a:r>
          </a:p>
        </p:txBody>
      </p:sp>
      <p:pic>
        <p:nvPicPr>
          <p:cNvPr id="2097160" name="Picture 2097159"/>
          <p:cNvPicPr>
            <a:picLocks/>
          </p:cNvPicPr>
          <p:nvPr/>
        </p:nvPicPr>
        <p:blipFill>
          <a:blip r:embed="rId2"/>
          <a:srcRect/>
          <a:stretch>
            <a:fillRect/>
          </a:stretch>
        </p:blipFill>
        <p:spPr>
          <a:xfrm>
            <a:off x="2209800" y="2438400"/>
            <a:ext cx="4267200" cy="132556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Title 1048891"/>
          <p:cNvSpPr>
            <a:spLocks noGrp="1"/>
          </p:cNvSpPr>
          <p:nvPr>
            <p:ph type="title"/>
          </p:nvPr>
        </p:nvSpPr>
        <p:spPr>
          <a:xfrm>
            <a:off x="457200" y="304800"/>
            <a:ext cx="8229600" cy="1143000"/>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Bleaching Action</a:t>
            </a:r>
            <a:r>
              <a:t/>
            </a:r>
            <a:br/>
            <a:endParaRPr lang="en-US" altLang="en-US" sz="4000" b="1" u="sng"/>
          </a:p>
        </p:txBody>
      </p:sp>
      <p:sp>
        <p:nvSpPr>
          <p:cNvPr id="1048893" name="Rectangle 1048892"/>
          <p:cNvSpPr/>
          <p:nvPr/>
        </p:nvSpPr>
        <p:spPr>
          <a:xfrm>
            <a:off x="0" y="1080610"/>
            <a:ext cx="8915400" cy="8026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latin typeface="Book Antiqua" pitchFamily="18" charset="0"/>
                <a:ea typeface="Times New Roman" charset="0"/>
              </a:rPr>
              <a:t>If chlorine is passed through water, it forms two acids, hydrochloric acid</a:t>
            </a:r>
            <a:r>
              <a:rPr lang="en-US" altLang="en-US" sz="1100">
                <a:latin typeface="Book Antiqua" pitchFamily="18" charset="0"/>
                <a:ea typeface="Times New Roman" charset="0"/>
              </a:rPr>
              <a:t>.</a:t>
            </a:r>
          </a:p>
        </p:txBody>
      </p:sp>
      <p:pic>
        <p:nvPicPr>
          <p:cNvPr id="2097161" name="Picture 2097160"/>
          <p:cNvPicPr>
            <a:picLocks/>
          </p:cNvPicPr>
          <p:nvPr/>
        </p:nvPicPr>
        <p:blipFill>
          <a:blip r:embed="rId2"/>
          <a:srcRect/>
          <a:stretch>
            <a:fillRect/>
          </a:stretch>
        </p:blipFill>
        <p:spPr>
          <a:xfrm>
            <a:off x="1981200" y="1981200"/>
            <a:ext cx="4860925" cy="563562"/>
          </a:xfrm>
          <a:prstGeom prst="rect">
            <a:avLst/>
          </a:prstGeom>
          <a:noFill/>
          <a:ln>
            <a:noFill/>
          </a:ln>
        </p:spPr>
      </p:pic>
      <p:sp>
        <p:nvSpPr>
          <p:cNvPr id="1048894" name="Rectangle 1048893"/>
          <p:cNvSpPr/>
          <p:nvPr/>
        </p:nvSpPr>
        <p:spPr>
          <a:xfrm>
            <a:off x="0" y="2909411"/>
            <a:ext cx="7848600" cy="80264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latin typeface="Book Antiqua" pitchFamily="18" charset="0"/>
                <a:ea typeface="Times New Roman" charset="0"/>
              </a:rPr>
              <a:t>Hypochlorous acid (the second acid) is the source of oxygen and is responsible for the bleaching of chlorine.</a:t>
            </a:r>
          </a:p>
        </p:txBody>
      </p:sp>
      <p:pic>
        <p:nvPicPr>
          <p:cNvPr id="2097162" name="Picture 2097161"/>
          <p:cNvPicPr>
            <a:picLocks/>
          </p:cNvPicPr>
          <p:nvPr/>
        </p:nvPicPr>
        <p:blipFill>
          <a:blip r:embed="rId3"/>
          <a:srcRect/>
          <a:stretch>
            <a:fillRect/>
          </a:stretch>
        </p:blipFill>
        <p:spPr>
          <a:xfrm>
            <a:off x="1981200" y="4038600"/>
            <a:ext cx="5083175" cy="685800"/>
          </a:xfrm>
          <a:prstGeom prst="rect">
            <a:avLst/>
          </a:prstGeom>
          <a:noFill/>
          <a:ln>
            <a:noFill/>
          </a:ln>
        </p:spPr>
      </p:pic>
      <p:sp>
        <p:nvSpPr>
          <p:cNvPr id="1048895" name="Rectangle 1048894"/>
          <p:cNvSpPr/>
          <p:nvPr/>
        </p:nvSpPr>
        <p:spPr>
          <a:xfrm>
            <a:off x="152400" y="5195411"/>
            <a:ext cx="8686800" cy="80264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latin typeface="Book Antiqua" pitchFamily="18" charset="0"/>
                <a:ea typeface="Arial Unicode MS" pitchFamily="34" charset="-128"/>
              </a:rPr>
              <a:t>It is important to wash bleached clothes thoroughly to remove hydrochloric acid formed after the process.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Title 1048895"/>
          <p:cNvSpPr>
            <a:spLocks noGrp="1"/>
          </p:cNvSpPr>
          <p:nvPr>
            <p:ph type="title"/>
          </p:nvPr>
        </p:nvSpPr>
        <p:spPr>
          <a:xfrm>
            <a:off x="152400" y="618519"/>
            <a:ext cx="8306270" cy="276831"/>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dirty="0"/>
              <a:t>Reaction of Chlorine with Hydrogen</a:t>
            </a:r>
            <a:r>
              <a:rPr dirty="0"/>
              <a:t/>
            </a:r>
            <a:br>
              <a:rPr dirty="0"/>
            </a:br>
            <a:endParaRPr lang="en-US" altLang="en-US" sz="4000" b="1" dirty="0"/>
          </a:p>
        </p:txBody>
      </p:sp>
      <p:sp>
        <p:nvSpPr>
          <p:cNvPr id="1048897" name="Rectangle 1048896"/>
          <p:cNvSpPr/>
          <p:nvPr/>
        </p:nvSpPr>
        <p:spPr>
          <a:xfrm>
            <a:off x="0" y="990600"/>
            <a:ext cx="8915400" cy="1938337"/>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r>
              <a:rPr lang="en-US" altLang="en-US" sz="2000" dirty="0">
                <a:solidFill>
                  <a:srgbClr val="000000"/>
                </a:solidFill>
                <a:latin typeface="Book Antiqua" pitchFamily="18" charset="0"/>
                <a:ea typeface="Arial Unicode MS" pitchFamily="34" charset="-128"/>
              </a:rPr>
              <a:t>A mixture of Chlorine and Hydrogen explodes when exposed to sunlight to give Hydrogen Chloride. In the dark, no reaction occurs, so activation of the reaction by light energy is required. </a:t>
            </a:r>
          </a:p>
          <a:p>
            <a:pPr lvl="0" algn="just"/>
            <a:r>
              <a:rPr lang="en-US" altLang="en-US" sz="2000" dirty="0">
                <a:latin typeface="Book Antiqua" pitchFamily="18" charset="0"/>
                <a:ea typeface="Arial Unicode MS" pitchFamily="34" charset="-128"/>
              </a:rPr>
              <a:t>Hydrogen and chlorine gas also combine directly in presence of sunlight. A jar of hydrogen is inverted and placed on a jar containing chlorine in the sun. Soon hydrogen chloride is formed </a:t>
            </a:r>
          </a:p>
        </p:txBody>
      </p:sp>
      <p:pic>
        <p:nvPicPr>
          <p:cNvPr id="2097163" name="Picture 2097162"/>
          <p:cNvPicPr>
            <a:picLocks/>
          </p:cNvPicPr>
          <p:nvPr/>
        </p:nvPicPr>
        <p:blipFill>
          <a:blip r:embed="rId2"/>
          <a:srcRect/>
          <a:stretch>
            <a:fillRect/>
          </a:stretch>
        </p:blipFill>
        <p:spPr>
          <a:xfrm>
            <a:off x="2971800" y="3024187"/>
            <a:ext cx="3886200" cy="350837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Rectangle 1048897"/>
          <p:cNvSpPr/>
          <p:nvPr/>
        </p:nvSpPr>
        <p:spPr>
          <a:xfrm>
            <a:off x="0" y="12223"/>
            <a:ext cx="8895080" cy="929641"/>
          </a:xfrm>
          <a:prstGeom prst="rect">
            <a:avLst/>
          </a:prstGeom>
          <a:noFill/>
          <a:ln>
            <a:noFill/>
          </a:ln>
        </p:spPr>
        <p:txBody>
          <a:bodyPr vert="horz" wrap="none"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r>
              <a:rPr lang="en-US" altLang="en-US" sz="2800">
                <a:latin typeface="Arial Unicode MS" pitchFamily="34" charset="-128"/>
                <a:ea typeface="Arial Unicode MS" pitchFamily="34" charset="-128"/>
              </a:rPr>
              <a:t>In diffused sunlight, the reaction slows down, and in the </a:t>
            </a:r>
          </a:p>
          <a:p>
            <a:pPr lvl="0" algn="just" eaLnBrk="1" latinLnBrk="1" hangingPunct="1"/>
            <a:r>
              <a:rPr lang="en-US" altLang="en-US" sz="2800">
                <a:latin typeface="Arial Unicode MS" pitchFamily="34" charset="-128"/>
                <a:ea typeface="Arial Unicode MS" pitchFamily="34" charset="-128"/>
              </a:rPr>
              <a:t>dark it is very slow.</a:t>
            </a:r>
          </a:p>
        </p:txBody>
      </p:sp>
      <p:pic>
        <p:nvPicPr>
          <p:cNvPr id="2097164" name="Picture 2097163"/>
          <p:cNvPicPr>
            <a:picLocks/>
          </p:cNvPicPr>
          <p:nvPr/>
        </p:nvPicPr>
        <p:blipFill>
          <a:blip r:embed="rId2"/>
          <a:srcRect/>
          <a:stretch>
            <a:fillRect/>
          </a:stretch>
        </p:blipFill>
        <p:spPr>
          <a:xfrm>
            <a:off x="3352800" y="1219200"/>
            <a:ext cx="3151187" cy="457200"/>
          </a:xfrm>
          <a:prstGeom prst="rect">
            <a:avLst/>
          </a:prstGeom>
          <a:noFill/>
          <a:ln>
            <a:noFill/>
          </a:ln>
        </p:spPr>
      </p:pic>
      <p:sp>
        <p:nvSpPr>
          <p:cNvPr id="1048899" name="Rectangle 1048898"/>
          <p:cNvSpPr/>
          <p:nvPr/>
        </p:nvSpPr>
        <p:spPr>
          <a:xfrm>
            <a:off x="381000" y="2286000"/>
            <a:ext cx="8763000" cy="1284287"/>
          </a:xfrm>
          <a:prstGeom prst="rect">
            <a:avLst/>
          </a:prstGeom>
          <a:noFill/>
          <a:ln>
            <a:noFill/>
          </a:ln>
        </p:spPr>
        <p:txBody>
          <a:bodyPr vert="horz" wrap="square"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dirty="0">
                <a:solidFill>
                  <a:srgbClr val="000000"/>
                </a:solidFill>
                <a:latin typeface="Arial Unicode MS" pitchFamily="34" charset="-128"/>
                <a:ea typeface="Arial Unicode MS" pitchFamily="34" charset="-128"/>
              </a:rPr>
              <a:t>Hydrogen chloride is highly soluble in water. It dissolves to form hydrochloric acid.</a:t>
            </a:r>
            <a:r>
              <a:rPr lang="en-US" altLang="en-US" sz="2000" dirty="0">
                <a:latin typeface="Arial Unicode MS" pitchFamily="34" charset="-128"/>
                <a:ea typeface="Arial Unicode MS" pitchFamily="34" charset="-128"/>
              </a:rPr>
              <a:t> This reaction can be used to produce hydrochloric when the hydrogen chloride gas produced is dissolved in water as shown.</a:t>
            </a:r>
          </a:p>
          <a:p>
            <a:pPr lvl="0"/>
            <a:r>
              <a:rPr lang="en-US" altLang="en-US" sz="1100" dirty="0">
                <a:latin typeface="Arial Unicode MS" pitchFamily="34" charset="-128"/>
                <a:ea typeface="Arial Unicode MS" pitchFamily="34" charset="-128"/>
              </a:rPr>
              <a:t> </a:t>
            </a:r>
            <a:r>
              <a:rPr lang="en-US" altLang="en-US" sz="800" dirty="0"/>
              <a:t> </a:t>
            </a:r>
          </a:p>
        </p:txBody>
      </p:sp>
      <p:pic>
        <p:nvPicPr>
          <p:cNvPr id="2097165" name="Picture 2097164" descr="fig_3"/>
          <p:cNvPicPr>
            <a:picLocks/>
          </p:cNvPicPr>
          <p:nvPr/>
        </p:nvPicPr>
        <p:blipFill>
          <a:blip r:embed="rId3"/>
          <a:srcRect/>
          <a:stretch>
            <a:fillRect/>
          </a:stretch>
        </p:blipFill>
        <p:spPr>
          <a:xfrm>
            <a:off x="381000" y="3657600"/>
            <a:ext cx="8450262" cy="27432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0" name="Rectangle 1048899"/>
          <p:cNvSpPr/>
          <p:nvPr/>
        </p:nvSpPr>
        <p:spPr>
          <a:xfrm>
            <a:off x="457200" y="457200"/>
            <a:ext cx="8458200" cy="2038350"/>
          </a:xfrm>
          <a:prstGeom prst="rect">
            <a:avLst/>
          </a:prstGeom>
          <a:noFill/>
          <a:ln>
            <a:noFill/>
          </a:ln>
        </p:spPr>
        <p:txBody>
          <a:bodyPr vert="horz"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b="1">
                <a:solidFill>
                  <a:srgbClr val="000000"/>
                </a:solidFill>
                <a:latin typeface="Arial Unicode MS" pitchFamily="34" charset="-128"/>
                <a:ea typeface="Arial Unicode MS" pitchFamily="34" charset="-128"/>
              </a:rPr>
              <a:t>2. Reaction of Chlorine with Non-Metals</a:t>
            </a:r>
          </a:p>
          <a:p>
            <a:pPr lvl="0"/>
            <a:r>
              <a:rPr lang="en-US" altLang="en-US" sz="2000">
                <a:solidFill>
                  <a:srgbClr val="000000"/>
                </a:solidFill>
                <a:latin typeface="Arial Unicode MS" pitchFamily="34" charset="-128"/>
                <a:ea typeface="Arial Unicode MS" pitchFamily="34" charset="-128"/>
              </a:rPr>
              <a:t>Chlorine combines directly with most non-metals (except with Nitrogen, Oxygen and Carbon, C). </a:t>
            </a:r>
          </a:p>
          <a:p>
            <a:pPr lvl="0"/>
            <a:r>
              <a:rPr lang="en-US" altLang="en-US" sz="2000" b="1">
                <a:solidFill>
                  <a:srgbClr val="000000"/>
                </a:solidFill>
                <a:latin typeface="Arial Unicode MS" pitchFamily="34" charset="-128"/>
                <a:ea typeface="Arial Unicode MS" pitchFamily="34" charset="-128"/>
              </a:rPr>
              <a:t>3. Reaction of Chlorine with Metals</a:t>
            </a:r>
          </a:p>
          <a:p>
            <a:pPr lvl="0"/>
            <a:r>
              <a:rPr lang="en-US" altLang="en-US" sz="2000">
                <a:latin typeface="Arial Unicode MS" pitchFamily="34" charset="-128"/>
                <a:ea typeface="Arial Unicode MS" pitchFamily="34" charset="-128"/>
              </a:rPr>
              <a:t>Thin foils of metals like sodium, copper, etc. when plunged into a jar of chlorine gas catch fire spontaneously to form their respective chlorides.</a:t>
            </a:r>
          </a:p>
        </p:txBody>
      </p:sp>
      <p:pic>
        <p:nvPicPr>
          <p:cNvPr id="2097166" name="Picture 2097165" descr="img64"/>
          <p:cNvPicPr>
            <a:picLocks/>
          </p:cNvPicPr>
          <p:nvPr/>
        </p:nvPicPr>
        <p:blipFill>
          <a:blip r:embed="rId2"/>
          <a:srcRect/>
          <a:stretch>
            <a:fillRect/>
          </a:stretch>
        </p:blipFill>
        <p:spPr>
          <a:xfrm>
            <a:off x="1138237" y="2895600"/>
            <a:ext cx="4033837" cy="609600"/>
          </a:xfrm>
          <a:prstGeom prst="rect">
            <a:avLst/>
          </a:prstGeom>
          <a:noFill/>
          <a:ln>
            <a:noFill/>
          </a:ln>
        </p:spPr>
      </p:pic>
      <p:pic>
        <p:nvPicPr>
          <p:cNvPr id="2097167" name="Picture 2097166"/>
          <p:cNvPicPr>
            <a:picLocks/>
          </p:cNvPicPr>
          <p:nvPr/>
        </p:nvPicPr>
        <p:blipFill>
          <a:blip r:embed="rId3"/>
          <a:srcRect/>
          <a:stretch>
            <a:fillRect/>
          </a:stretch>
        </p:blipFill>
        <p:spPr>
          <a:xfrm>
            <a:off x="5867400" y="3810000"/>
            <a:ext cx="2971800" cy="2667000"/>
          </a:xfrm>
          <a:prstGeom prst="rect">
            <a:avLst/>
          </a:prstGeom>
          <a:noFill/>
          <a:ln>
            <a:noFill/>
          </a:ln>
        </p:spPr>
      </p:pic>
      <p:pic>
        <p:nvPicPr>
          <p:cNvPr id="2097168" name="Picture 2097167"/>
          <p:cNvPicPr>
            <a:picLocks/>
          </p:cNvPicPr>
          <p:nvPr/>
        </p:nvPicPr>
        <p:blipFill>
          <a:blip r:embed="rId4"/>
          <a:srcRect/>
          <a:stretch>
            <a:fillRect/>
          </a:stretch>
        </p:blipFill>
        <p:spPr>
          <a:xfrm>
            <a:off x="609600" y="4724400"/>
            <a:ext cx="3962400" cy="609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Title 1048900"/>
          <p:cNvSpPr>
            <a:spLocks noGrp="1"/>
          </p:cNvSpPr>
          <p:nvPr>
            <p:ph type="title"/>
          </p:nvPr>
        </p:nvSpPr>
        <p:spPr>
          <a:prstGeom prst="rect">
            <a:avLst/>
          </a:prstGeom>
          <a:noFill/>
          <a:ln>
            <a:noFill/>
          </a:ln>
        </p:spPr>
        <p:txBody>
          <a:bodyPr vert="horz" lIns="91440" tIns="45720" rIns="91440" bIns="45720" anchor="ctr">
            <a:normAutofit/>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With yellow phosphorous</a:t>
            </a:r>
            <a:r>
              <a:t/>
            </a:r>
            <a:br/>
            <a:endParaRPr lang="en-US" altLang="en-US" sz="4000"/>
          </a:p>
        </p:txBody>
      </p:sp>
      <p:sp>
        <p:nvSpPr>
          <p:cNvPr id="1048902" name="Rectangle 1048901"/>
          <p:cNvSpPr/>
          <p:nvPr/>
        </p:nvSpPr>
        <p:spPr>
          <a:xfrm>
            <a:off x="0" y="1219200"/>
            <a:ext cx="8915400" cy="101600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r>
              <a:rPr lang="en-US" altLang="en-US" sz="2000">
                <a:latin typeface="Arial Unicode MS" pitchFamily="34" charset="-128"/>
                <a:ea typeface="Arial Unicode MS" pitchFamily="34" charset="-128"/>
              </a:rPr>
              <a:t>Yellow phosphorus first melts and then catches fire spontaneously when introduced into a jar of chlorine gas. It forms thick white fumes of phosphorus (III) chloride and phosphorus (V) chloride</a:t>
            </a:r>
          </a:p>
        </p:txBody>
      </p:sp>
      <p:pic>
        <p:nvPicPr>
          <p:cNvPr id="2097169" name="Picture 2097168"/>
          <p:cNvPicPr>
            <a:picLocks/>
          </p:cNvPicPr>
          <p:nvPr/>
        </p:nvPicPr>
        <p:blipFill>
          <a:blip r:embed="rId2"/>
          <a:srcRect/>
          <a:stretch>
            <a:fillRect/>
          </a:stretch>
        </p:blipFill>
        <p:spPr>
          <a:xfrm>
            <a:off x="4724400" y="2362200"/>
            <a:ext cx="3455987" cy="22955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50825" y="1774825"/>
            <a:ext cx="8751888" cy="4349750"/>
            <a:chOff x="158" y="1118"/>
            <a:chExt cx="5513" cy="2740"/>
          </a:xfrm>
        </p:grpSpPr>
        <p:grpSp>
          <p:nvGrpSpPr>
            <p:cNvPr id="48" name="Group 47"/>
            <p:cNvGrpSpPr/>
            <p:nvPr/>
          </p:nvGrpSpPr>
          <p:grpSpPr>
            <a:xfrm>
              <a:off x="158" y="1118"/>
              <a:ext cx="293" cy="376"/>
              <a:chOff x="752" y="3163"/>
              <a:chExt cx="293" cy="376"/>
            </a:xfrm>
          </p:grpSpPr>
          <p:sp>
            <p:nvSpPr>
              <p:cNvPr id="1048585" name="Rounded Rectangle 104858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86" name="TextBox 104858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H</a:t>
                </a:r>
              </a:p>
            </p:txBody>
          </p:sp>
        </p:grpSp>
        <p:grpSp>
          <p:nvGrpSpPr>
            <p:cNvPr id="49" name="Group 48"/>
            <p:cNvGrpSpPr/>
            <p:nvPr/>
          </p:nvGrpSpPr>
          <p:grpSpPr>
            <a:xfrm>
              <a:off x="5378" y="1118"/>
              <a:ext cx="293" cy="376"/>
              <a:chOff x="5378" y="1118"/>
              <a:chExt cx="293" cy="376"/>
            </a:xfrm>
          </p:grpSpPr>
          <p:sp>
            <p:nvSpPr>
              <p:cNvPr id="1048587" name="Rounded Rectangle 1048586"/>
              <p:cNvSpPr/>
              <p:nvPr/>
            </p:nvSpPr>
            <p:spPr>
              <a:xfrm>
                <a:off x="5379" y="1118"/>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88" name="TextBox 1048587"/>
              <p:cNvSpPr txBox="1"/>
              <p:nvPr/>
            </p:nvSpPr>
            <p:spPr>
              <a:xfrm>
                <a:off x="5378" y="1191"/>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He</a:t>
                </a:r>
              </a:p>
            </p:txBody>
          </p:sp>
        </p:grpSp>
        <p:grpSp>
          <p:nvGrpSpPr>
            <p:cNvPr id="50" name="Group 49"/>
            <p:cNvGrpSpPr/>
            <p:nvPr/>
          </p:nvGrpSpPr>
          <p:grpSpPr>
            <a:xfrm>
              <a:off x="158" y="1512"/>
              <a:ext cx="5513" cy="2346"/>
              <a:chOff x="158" y="1512"/>
              <a:chExt cx="5513" cy="2346"/>
            </a:xfrm>
          </p:grpSpPr>
          <p:grpSp>
            <p:nvGrpSpPr>
              <p:cNvPr id="51" name="Group 50"/>
              <p:cNvGrpSpPr/>
              <p:nvPr/>
            </p:nvGrpSpPr>
            <p:grpSpPr>
              <a:xfrm>
                <a:off x="5378" y="3090"/>
                <a:ext cx="293" cy="376"/>
                <a:chOff x="5378" y="3090"/>
                <a:chExt cx="293" cy="376"/>
              </a:xfrm>
            </p:grpSpPr>
            <p:sp>
              <p:nvSpPr>
                <p:cNvPr id="1048589" name="Rounded Rectangle 1048588"/>
                <p:cNvSpPr/>
                <p:nvPr/>
              </p:nvSpPr>
              <p:spPr>
                <a:xfrm>
                  <a:off x="5379" y="3090"/>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90" name="TextBox 1048589"/>
                <p:cNvSpPr txBox="1"/>
                <p:nvPr/>
              </p:nvSpPr>
              <p:spPr>
                <a:xfrm>
                  <a:off x="5378" y="3163"/>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Rn</a:t>
                  </a:r>
                </a:p>
              </p:txBody>
            </p:sp>
          </p:grpSp>
          <p:grpSp>
            <p:nvGrpSpPr>
              <p:cNvPr id="52" name="Group 51"/>
              <p:cNvGrpSpPr/>
              <p:nvPr/>
            </p:nvGrpSpPr>
            <p:grpSpPr>
              <a:xfrm>
                <a:off x="5378" y="2694"/>
                <a:ext cx="293" cy="376"/>
                <a:chOff x="5378" y="2694"/>
                <a:chExt cx="293" cy="376"/>
              </a:xfrm>
            </p:grpSpPr>
            <p:sp>
              <p:nvSpPr>
                <p:cNvPr id="1048591" name="Rounded Rectangle 1048590"/>
                <p:cNvSpPr/>
                <p:nvPr/>
              </p:nvSpPr>
              <p:spPr>
                <a:xfrm>
                  <a:off x="5379" y="2694"/>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92" name="TextBox 1048591"/>
                <p:cNvSpPr txBox="1"/>
                <p:nvPr/>
              </p:nvSpPr>
              <p:spPr>
                <a:xfrm>
                  <a:off x="5378" y="2767"/>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Xe</a:t>
                  </a:r>
                </a:p>
              </p:txBody>
            </p:sp>
          </p:grpSp>
          <p:grpSp>
            <p:nvGrpSpPr>
              <p:cNvPr id="53" name="Group 52"/>
              <p:cNvGrpSpPr/>
              <p:nvPr/>
            </p:nvGrpSpPr>
            <p:grpSpPr>
              <a:xfrm>
                <a:off x="5378" y="2298"/>
                <a:ext cx="293" cy="376"/>
                <a:chOff x="5378" y="2298"/>
                <a:chExt cx="293" cy="376"/>
              </a:xfrm>
            </p:grpSpPr>
            <p:sp>
              <p:nvSpPr>
                <p:cNvPr id="1048593" name="Rounded Rectangle 1048592"/>
                <p:cNvSpPr/>
                <p:nvPr/>
              </p:nvSpPr>
              <p:spPr>
                <a:xfrm>
                  <a:off x="5379" y="2298"/>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94" name="TextBox 1048593"/>
                <p:cNvSpPr txBox="1"/>
                <p:nvPr/>
              </p:nvSpPr>
              <p:spPr>
                <a:xfrm>
                  <a:off x="5378" y="2371"/>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Kr</a:t>
                  </a:r>
                </a:p>
              </p:txBody>
            </p:sp>
          </p:grpSp>
          <p:grpSp>
            <p:nvGrpSpPr>
              <p:cNvPr id="54" name="Group 53"/>
              <p:cNvGrpSpPr/>
              <p:nvPr/>
            </p:nvGrpSpPr>
            <p:grpSpPr>
              <a:xfrm>
                <a:off x="5378" y="1904"/>
                <a:ext cx="293" cy="376"/>
                <a:chOff x="5378" y="1904"/>
                <a:chExt cx="293" cy="376"/>
              </a:xfrm>
            </p:grpSpPr>
            <p:sp>
              <p:nvSpPr>
                <p:cNvPr id="1048595" name="Rounded Rectangle 1048594"/>
                <p:cNvSpPr/>
                <p:nvPr/>
              </p:nvSpPr>
              <p:spPr>
                <a:xfrm>
                  <a:off x="5379" y="1904"/>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96" name="TextBox 1048595"/>
                <p:cNvSpPr txBox="1"/>
                <p:nvPr/>
              </p:nvSpPr>
              <p:spPr>
                <a:xfrm>
                  <a:off x="5378" y="1977"/>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Ar</a:t>
                  </a:r>
                </a:p>
              </p:txBody>
            </p:sp>
          </p:grpSp>
          <p:grpSp>
            <p:nvGrpSpPr>
              <p:cNvPr id="55" name="Group 54"/>
              <p:cNvGrpSpPr/>
              <p:nvPr/>
            </p:nvGrpSpPr>
            <p:grpSpPr>
              <a:xfrm>
                <a:off x="5378" y="1512"/>
                <a:ext cx="293" cy="376"/>
                <a:chOff x="5378" y="1512"/>
                <a:chExt cx="293" cy="376"/>
              </a:xfrm>
            </p:grpSpPr>
            <p:sp>
              <p:nvSpPr>
                <p:cNvPr id="1048597" name="Rounded Rectangle 1048596"/>
                <p:cNvSpPr/>
                <p:nvPr/>
              </p:nvSpPr>
              <p:spPr>
                <a:xfrm>
                  <a:off x="5379" y="1512"/>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598" name="TextBox 1048597"/>
                <p:cNvSpPr txBox="1"/>
                <p:nvPr/>
              </p:nvSpPr>
              <p:spPr>
                <a:xfrm>
                  <a:off x="5378" y="1585"/>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Ne</a:t>
                  </a:r>
                </a:p>
              </p:txBody>
            </p:sp>
          </p:grpSp>
          <p:grpSp>
            <p:nvGrpSpPr>
              <p:cNvPr id="56" name="Group 55"/>
              <p:cNvGrpSpPr/>
              <p:nvPr/>
            </p:nvGrpSpPr>
            <p:grpSpPr>
              <a:xfrm>
                <a:off x="459" y="3482"/>
                <a:ext cx="293" cy="376"/>
                <a:chOff x="752" y="3163"/>
                <a:chExt cx="293" cy="376"/>
              </a:xfrm>
            </p:grpSpPr>
            <p:sp>
              <p:nvSpPr>
                <p:cNvPr id="1048599" name="Rounded Rectangle 104859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00" name="TextBox 104859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Ra</a:t>
                  </a:r>
                </a:p>
              </p:txBody>
            </p:sp>
          </p:grpSp>
          <p:grpSp>
            <p:nvGrpSpPr>
              <p:cNvPr id="57" name="Group 56"/>
              <p:cNvGrpSpPr/>
              <p:nvPr/>
            </p:nvGrpSpPr>
            <p:grpSpPr>
              <a:xfrm>
                <a:off x="766" y="3482"/>
                <a:ext cx="293" cy="376"/>
                <a:chOff x="752" y="3163"/>
                <a:chExt cx="293" cy="376"/>
              </a:xfrm>
            </p:grpSpPr>
            <p:sp>
              <p:nvSpPr>
                <p:cNvPr id="1048601" name="Rounded Rectangle 104860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02" name="TextBox 104860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Ac</a:t>
                  </a:r>
                </a:p>
              </p:txBody>
            </p:sp>
          </p:grpSp>
          <p:grpSp>
            <p:nvGrpSpPr>
              <p:cNvPr id="58" name="Group 57"/>
              <p:cNvGrpSpPr/>
              <p:nvPr/>
            </p:nvGrpSpPr>
            <p:grpSpPr>
              <a:xfrm>
                <a:off x="1073" y="3482"/>
                <a:ext cx="293" cy="376"/>
                <a:chOff x="752" y="3163"/>
                <a:chExt cx="293" cy="376"/>
              </a:xfrm>
            </p:grpSpPr>
            <p:sp>
              <p:nvSpPr>
                <p:cNvPr id="1048603" name="Rounded Rectangle 104860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04" name="TextBox 104860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Rf</a:t>
                  </a:r>
                </a:p>
              </p:txBody>
            </p:sp>
          </p:grpSp>
          <p:grpSp>
            <p:nvGrpSpPr>
              <p:cNvPr id="59" name="Group 58"/>
              <p:cNvGrpSpPr/>
              <p:nvPr/>
            </p:nvGrpSpPr>
            <p:grpSpPr>
              <a:xfrm>
                <a:off x="1380" y="3482"/>
                <a:ext cx="293" cy="376"/>
                <a:chOff x="752" y="3163"/>
                <a:chExt cx="293" cy="376"/>
              </a:xfrm>
            </p:grpSpPr>
            <p:sp>
              <p:nvSpPr>
                <p:cNvPr id="1048605" name="Rounded Rectangle 104860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06" name="TextBox 104860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Db</a:t>
                  </a:r>
                </a:p>
              </p:txBody>
            </p:sp>
          </p:grpSp>
          <p:grpSp>
            <p:nvGrpSpPr>
              <p:cNvPr id="60" name="Group 59"/>
              <p:cNvGrpSpPr/>
              <p:nvPr/>
            </p:nvGrpSpPr>
            <p:grpSpPr>
              <a:xfrm>
                <a:off x="1687" y="3482"/>
                <a:ext cx="293" cy="376"/>
                <a:chOff x="752" y="3163"/>
                <a:chExt cx="293" cy="376"/>
              </a:xfrm>
            </p:grpSpPr>
            <p:sp>
              <p:nvSpPr>
                <p:cNvPr id="1048607" name="Rounded Rectangle 104860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08" name="TextBox 104860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Sg</a:t>
                  </a:r>
                </a:p>
              </p:txBody>
            </p:sp>
          </p:grpSp>
          <p:grpSp>
            <p:nvGrpSpPr>
              <p:cNvPr id="61" name="Group 60"/>
              <p:cNvGrpSpPr/>
              <p:nvPr/>
            </p:nvGrpSpPr>
            <p:grpSpPr>
              <a:xfrm>
                <a:off x="1994" y="3482"/>
                <a:ext cx="293" cy="376"/>
                <a:chOff x="752" y="3163"/>
                <a:chExt cx="293" cy="376"/>
              </a:xfrm>
            </p:grpSpPr>
            <p:sp>
              <p:nvSpPr>
                <p:cNvPr id="1048609" name="Rounded Rectangle 104860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10" name="TextBox 104860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Bh</a:t>
                  </a:r>
                </a:p>
              </p:txBody>
            </p:sp>
          </p:grpSp>
          <p:grpSp>
            <p:nvGrpSpPr>
              <p:cNvPr id="62" name="Group 61"/>
              <p:cNvGrpSpPr/>
              <p:nvPr/>
            </p:nvGrpSpPr>
            <p:grpSpPr>
              <a:xfrm>
                <a:off x="2301" y="3482"/>
                <a:ext cx="293" cy="376"/>
                <a:chOff x="752" y="3163"/>
                <a:chExt cx="293" cy="376"/>
              </a:xfrm>
            </p:grpSpPr>
            <p:sp>
              <p:nvSpPr>
                <p:cNvPr id="1048611" name="Rounded Rectangle 104861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12" name="TextBox 104861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Hs</a:t>
                  </a:r>
                </a:p>
              </p:txBody>
            </p:sp>
          </p:grpSp>
          <p:grpSp>
            <p:nvGrpSpPr>
              <p:cNvPr id="63" name="Group 62"/>
              <p:cNvGrpSpPr/>
              <p:nvPr/>
            </p:nvGrpSpPr>
            <p:grpSpPr>
              <a:xfrm>
                <a:off x="2608" y="3482"/>
                <a:ext cx="293" cy="376"/>
                <a:chOff x="752" y="3163"/>
                <a:chExt cx="293" cy="376"/>
              </a:xfrm>
            </p:grpSpPr>
            <p:sp>
              <p:nvSpPr>
                <p:cNvPr id="1048613" name="Rounded Rectangle 104861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14" name="TextBox 104861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Mt</a:t>
                  </a:r>
                </a:p>
              </p:txBody>
            </p:sp>
          </p:grpSp>
          <p:grpSp>
            <p:nvGrpSpPr>
              <p:cNvPr id="64" name="Group 63"/>
              <p:cNvGrpSpPr/>
              <p:nvPr/>
            </p:nvGrpSpPr>
            <p:grpSpPr>
              <a:xfrm>
                <a:off x="2915" y="3482"/>
                <a:ext cx="293" cy="376"/>
                <a:chOff x="752" y="3163"/>
                <a:chExt cx="293" cy="376"/>
              </a:xfrm>
            </p:grpSpPr>
            <p:sp>
              <p:nvSpPr>
                <p:cNvPr id="1048615" name="Rounded Rectangle 104861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16" name="TextBox 104861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Ds</a:t>
                  </a:r>
                </a:p>
              </p:txBody>
            </p:sp>
          </p:grpSp>
          <p:grpSp>
            <p:nvGrpSpPr>
              <p:cNvPr id="65" name="Group 64"/>
              <p:cNvGrpSpPr/>
              <p:nvPr/>
            </p:nvGrpSpPr>
            <p:grpSpPr>
              <a:xfrm>
                <a:off x="3222" y="3482"/>
                <a:ext cx="293" cy="376"/>
                <a:chOff x="752" y="3163"/>
                <a:chExt cx="293" cy="376"/>
              </a:xfrm>
            </p:grpSpPr>
            <p:sp>
              <p:nvSpPr>
                <p:cNvPr id="1048617" name="Rounded Rectangle 104861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18" name="TextBox 104861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Rg</a:t>
                  </a:r>
                </a:p>
              </p:txBody>
            </p:sp>
          </p:grpSp>
          <p:grpSp>
            <p:nvGrpSpPr>
              <p:cNvPr id="66" name="Group 65"/>
              <p:cNvGrpSpPr/>
              <p:nvPr/>
            </p:nvGrpSpPr>
            <p:grpSpPr>
              <a:xfrm>
                <a:off x="3529" y="3482"/>
                <a:ext cx="293" cy="376"/>
                <a:chOff x="752" y="3163"/>
                <a:chExt cx="293" cy="376"/>
              </a:xfrm>
            </p:grpSpPr>
            <p:sp>
              <p:nvSpPr>
                <p:cNvPr id="1048619" name="Rounded Rectangle 104861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20" name="TextBox 104861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67" name="Group 66"/>
              <p:cNvGrpSpPr/>
              <p:nvPr/>
            </p:nvGrpSpPr>
            <p:grpSpPr>
              <a:xfrm>
                <a:off x="3836" y="3482"/>
                <a:ext cx="293" cy="376"/>
                <a:chOff x="752" y="3163"/>
                <a:chExt cx="293" cy="376"/>
              </a:xfrm>
            </p:grpSpPr>
            <p:sp>
              <p:nvSpPr>
                <p:cNvPr id="1048621" name="Rounded Rectangle 104862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22" name="TextBox 104862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68" name="Group 67"/>
              <p:cNvGrpSpPr/>
              <p:nvPr/>
            </p:nvGrpSpPr>
            <p:grpSpPr>
              <a:xfrm>
                <a:off x="4143" y="3482"/>
                <a:ext cx="293" cy="376"/>
                <a:chOff x="752" y="3163"/>
                <a:chExt cx="293" cy="376"/>
              </a:xfrm>
            </p:grpSpPr>
            <p:sp>
              <p:nvSpPr>
                <p:cNvPr id="1048623" name="Rounded Rectangle 104862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24" name="TextBox 104862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69" name="Group 68"/>
              <p:cNvGrpSpPr/>
              <p:nvPr/>
            </p:nvGrpSpPr>
            <p:grpSpPr>
              <a:xfrm>
                <a:off x="4450" y="3482"/>
                <a:ext cx="293" cy="376"/>
                <a:chOff x="752" y="3163"/>
                <a:chExt cx="293" cy="376"/>
              </a:xfrm>
            </p:grpSpPr>
            <p:sp>
              <p:nvSpPr>
                <p:cNvPr id="1048625" name="Rounded Rectangle 104862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26" name="TextBox 104862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70" name="Group 69"/>
              <p:cNvGrpSpPr/>
              <p:nvPr/>
            </p:nvGrpSpPr>
            <p:grpSpPr>
              <a:xfrm>
                <a:off x="4757" y="3482"/>
                <a:ext cx="293" cy="376"/>
                <a:chOff x="752" y="3163"/>
                <a:chExt cx="293" cy="376"/>
              </a:xfrm>
            </p:grpSpPr>
            <p:sp>
              <p:nvSpPr>
                <p:cNvPr id="1048627" name="Rounded Rectangle 104862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28" name="TextBox 104862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71" name="Group 70"/>
              <p:cNvGrpSpPr/>
              <p:nvPr/>
            </p:nvGrpSpPr>
            <p:grpSpPr>
              <a:xfrm>
                <a:off x="5064" y="3482"/>
                <a:ext cx="293" cy="376"/>
                <a:chOff x="752" y="3163"/>
                <a:chExt cx="293" cy="376"/>
              </a:xfrm>
            </p:grpSpPr>
            <p:sp>
              <p:nvSpPr>
                <p:cNvPr id="1048629" name="Rounded Rectangle 104862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30" name="TextBox 104862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72" name="Group 71"/>
              <p:cNvGrpSpPr/>
              <p:nvPr/>
            </p:nvGrpSpPr>
            <p:grpSpPr>
              <a:xfrm>
                <a:off x="5372" y="3482"/>
                <a:ext cx="293" cy="376"/>
                <a:chOff x="752" y="3163"/>
                <a:chExt cx="293" cy="376"/>
              </a:xfrm>
            </p:grpSpPr>
            <p:sp>
              <p:nvSpPr>
                <p:cNvPr id="1048631" name="Rounded Rectangle 104863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32" name="TextBox 104863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
                  </a:r>
                </a:p>
              </p:txBody>
            </p:sp>
          </p:grpSp>
          <p:grpSp>
            <p:nvGrpSpPr>
              <p:cNvPr id="73" name="Group 72"/>
              <p:cNvGrpSpPr/>
              <p:nvPr/>
            </p:nvGrpSpPr>
            <p:grpSpPr>
              <a:xfrm>
                <a:off x="465" y="3090"/>
                <a:ext cx="293" cy="376"/>
                <a:chOff x="752" y="3163"/>
                <a:chExt cx="293" cy="376"/>
              </a:xfrm>
            </p:grpSpPr>
            <p:sp>
              <p:nvSpPr>
                <p:cNvPr id="1048633" name="Rounded Rectangle 104863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34" name="TextBox 104863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Ba</a:t>
                  </a:r>
                </a:p>
              </p:txBody>
            </p:sp>
          </p:grpSp>
          <p:grpSp>
            <p:nvGrpSpPr>
              <p:cNvPr id="74" name="Group 73"/>
              <p:cNvGrpSpPr/>
              <p:nvPr/>
            </p:nvGrpSpPr>
            <p:grpSpPr>
              <a:xfrm>
                <a:off x="772" y="3090"/>
                <a:ext cx="293" cy="376"/>
                <a:chOff x="752" y="3163"/>
                <a:chExt cx="293" cy="376"/>
              </a:xfrm>
            </p:grpSpPr>
            <p:sp>
              <p:nvSpPr>
                <p:cNvPr id="1048635" name="Rounded Rectangle 104863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36" name="TextBox 104863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La</a:t>
                  </a:r>
                </a:p>
              </p:txBody>
            </p:sp>
          </p:grpSp>
          <p:grpSp>
            <p:nvGrpSpPr>
              <p:cNvPr id="75" name="Group 74"/>
              <p:cNvGrpSpPr/>
              <p:nvPr/>
            </p:nvGrpSpPr>
            <p:grpSpPr>
              <a:xfrm>
                <a:off x="1079" y="3090"/>
                <a:ext cx="293" cy="376"/>
                <a:chOff x="752" y="3163"/>
                <a:chExt cx="293" cy="376"/>
              </a:xfrm>
            </p:grpSpPr>
            <p:sp>
              <p:nvSpPr>
                <p:cNvPr id="1048637" name="Rounded Rectangle 104863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38" name="TextBox 104863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Hf</a:t>
                  </a:r>
                </a:p>
              </p:txBody>
            </p:sp>
          </p:grpSp>
          <p:grpSp>
            <p:nvGrpSpPr>
              <p:cNvPr id="76" name="Group 75"/>
              <p:cNvGrpSpPr/>
              <p:nvPr/>
            </p:nvGrpSpPr>
            <p:grpSpPr>
              <a:xfrm>
                <a:off x="1386" y="3090"/>
                <a:ext cx="293" cy="376"/>
                <a:chOff x="752" y="3163"/>
                <a:chExt cx="293" cy="376"/>
              </a:xfrm>
            </p:grpSpPr>
            <p:sp>
              <p:nvSpPr>
                <p:cNvPr id="1048639" name="Rounded Rectangle 104863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40" name="TextBox 104863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Ta</a:t>
                  </a:r>
                </a:p>
              </p:txBody>
            </p:sp>
          </p:grpSp>
          <p:grpSp>
            <p:nvGrpSpPr>
              <p:cNvPr id="77" name="Group 76"/>
              <p:cNvGrpSpPr/>
              <p:nvPr/>
            </p:nvGrpSpPr>
            <p:grpSpPr>
              <a:xfrm>
                <a:off x="1693" y="3090"/>
                <a:ext cx="293" cy="376"/>
                <a:chOff x="752" y="3163"/>
                <a:chExt cx="293" cy="376"/>
              </a:xfrm>
            </p:grpSpPr>
            <p:sp>
              <p:nvSpPr>
                <p:cNvPr id="1048641" name="Rounded Rectangle 104864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42" name="TextBox 104864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W</a:t>
                  </a:r>
                </a:p>
              </p:txBody>
            </p:sp>
          </p:grpSp>
          <p:grpSp>
            <p:nvGrpSpPr>
              <p:cNvPr id="78" name="Group 77"/>
              <p:cNvGrpSpPr/>
              <p:nvPr/>
            </p:nvGrpSpPr>
            <p:grpSpPr>
              <a:xfrm>
                <a:off x="2000" y="3090"/>
                <a:ext cx="293" cy="376"/>
                <a:chOff x="752" y="3163"/>
                <a:chExt cx="293" cy="376"/>
              </a:xfrm>
            </p:grpSpPr>
            <p:sp>
              <p:nvSpPr>
                <p:cNvPr id="1048643" name="Rounded Rectangle 104864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44" name="TextBox 104864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Re</a:t>
                  </a:r>
                </a:p>
              </p:txBody>
            </p:sp>
          </p:grpSp>
          <p:grpSp>
            <p:nvGrpSpPr>
              <p:cNvPr id="79" name="Group 78"/>
              <p:cNvGrpSpPr/>
              <p:nvPr/>
            </p:nvGrpSpPr>
            <p:grpSpPr>
              <a:xfrm>
                <a:off x="2307" y="3090"/>
                <a:ext cx="293" cy="376"/>
                <a:chOff x="752" y="3163"/>
                <a:chExt cx="293" cy="376"/>
              </a:xfrm>
            </p:grpSpPr>
            <p:sp>
              <p:nvSpPr>
                <p:cNvPr id="1048645" name="Rounded Rectangle 104864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46" name="TextBox 104864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Os</a:t>
                  </a:r>
                </a:p>
              </p:txBody>
            </p:sp>
          </p:grpSp>
          <p:grpSp>
            <p:nvGrpSpPr>
              <p:cNvPr id="80" name="Group 79"/>
              <p:cNvGrpSpPr/>
              <p:nvPr/>
            </p:nvGrpSpPr>
            <p:grpSpPr>
              <a:xfrm>
                <a:off x="2614" y="3090"/>
                <a:ext cx="293" cy="376"/>
                <a:chOff x="752" y="3163"/>
                <a:chExt cx="293" cy="376"/>
              </a:xfrm>
            </p:grpSpPr>
            <p:sp>
              <p:nvSpPr>
                <p:cNvPr id="1048647" name="Rounded Rectangle 104864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48" name="TextBox 104864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Ir</a:t>
                  </a:r>
                </a:p>
              </p:txBody>
            </p:sp>
          </p:grpSp>
          <p:grpSp>
            <p:nvGrpSpPr>
              <p:cNvPr id="81" name="Group 80"/>
              <p:cNvGrpSpPr/>
              <p:nvPr/>
            </p:nvGrpSpPr>
            <p:grpSpPr>
              <a:xfrm>
                <a:off x="2921" y="3090"/>
                <a:ext cx="293" cy="376"/>
                <a:chOff x="752" y="3163"/>
                <a:chExt cx="293" cy="376"/>
              </a:xfrm>
            </p:grpSpPr>
            <p:sp>
              <p:nvSpPr>
                <p:cNvPr id="1048649" name="Rounded Rectangle 104864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50" name="TextBox 104864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Pt</a:t>
                  </a:r>
                </a:p>
              </p:txBody>
            </p:sp>
          </p:grpSp>
          <p:grpSp>
            <p:nvGrpSpPr>
              <p:cNvPr id="82" name="Group 81"/>
              <p:cNvGrpSpPr/>
              <p:nvPr/>
            </p:nvGrpSpPr>
            <p:grpSpPr>
              <a:xfrm>
                <a:off x="3228" y="3090"/>
                <a:ext cx="293" cy="376"/>
                <a:chOff x="752" y="3163"/>
                <a:chExt cx="293" cy="376"/>
              </a:xfrm>
            </p:grpSpPr>
            <p:sp>
              <p:nvSpPr>
                <p:cNvPr id="1048651" name="Rounded Rectangle 104865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52" name="TextBox 104865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Au</a:t>
                  </a:r>
                </a:p>
              </p:txBody>
            </p:sp>
          </p:grpSp>
          <p:grpSp>
            <p:nvGrpSpPr>
              <p:cNvPr id="83" name="Group 82"/>
              <p:cNvGrpSpPr/>
              <p:nvPr/>
            </p:nvGrpSpPr>
            <p:grpSpPr>
              <a:xfrm>
                <a:off x="3535" y="3090"/>
                <a:ext cx="293" cy="376"/>
                <a:chOff x="752" y="3163"/>
                <a:chExt cx="293" cy="376"/>
              </a:xfrm>
            </p:grpSpPr>
            <p:sp>
              <p:nvSpPr>
                <p:cNvPr id="1048653" name="Rounded Rectangle 104865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54" name="TextBox 104865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Hg</a:t>
                  </a:r>
                </a:p>
              </p:txBody>
            </p:sp>
          </p:grpSp>
          <p:grpSp>
            <p:nvGrpSpPr>
              <p:cNvPr id="84" name="Group 83"/>
              <p:cNvGrpSpPr/>
              <p:nvPr/>
            </p:nvGrpSpPr>
            <p:grpSpPr>
              <a:xfrm>
                <a:off x="3842" y="3090"/>
                <a:ext cx="293" cy="376"/>
                <a:chOff x="752" y="3163"/>
                <a:chExt cx="293" cy="376"/>
              </a:xfrm>
            </p:grpSpPr>
            <p:sp>
              <p:nvSpPr>
                <p:cNvPr id="1048655" name="Rounded Rectangle 104865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56" name="TextBox 104865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Tl</a:t>
                  </a:r>
                </a:p>
              </p:txBody>
            </p:sp>
          </p:grpSp>
          <p:grpSp>
            <p:nvGrpSpPr>
              <p:cNvPr id="85" name="Group 84"/>
              <p:cNvGrpSpPr/>
              <p:nvPr/>
            </p:nvGrpSpPr>
            <p:grpSpPr>
              <a:xfrm>
                <a:off x="4149" y="3090"/>
                <a:ext cx="293" cy="376"/>
                <a:chOff x="752" y="3163"/>
                <a:chExt cx="293" cy="376"/>
              </a:xfrm>
            </p:grpSpPr>
            <p:sp>
              <p:nvSpPr>
                <p:cNvPr id="1048657" name="Rounded Rectangle 104865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58" name="TextBox 104865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Pb</a:t>
                  </a:r>
                </a:p>
              </p:txBody>
            </p:sp>
          </p:grpSp>
          <p:grpSp>
            <p:nvGrpSpPr>
              <p:cNvPr id="86" name="Group 85"/>
              <p:cNvGrpSpPr/>
              <p:nvPr/>
            </p:nvGrpSpPr>
            <p:grpSpPr>
              <a:xfrm>
                <a:off x="4456" y="3090"/>
                <a:ext cx="293" cy="376"/>
                <a:chOff x="752" y="3163"/>
                <a:chExt cx="293" cy="376"/>
              </a:xfrm>
            </p:grpSpPr>
            <p:sp>
              <p:nvSpPr>
                <p:cNvPr id="1048659" name="Rounded Rectangle 104865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60" name="TextBox 104865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Bi</a:t>
                  </a:r>
                </a:p>
              </p:txBody>
            </p:sp>
          </p:grpSp>
          <p:grpSp>
            <p:nvGrpSpPr>
              <p:cNvPr id="87" name="Group 86"/>
              <p:cNvGrpSpPr/>
              <p:nvPr/>
            </p:nvGrpSpPr>
            <p:grpSpPr>
              <a:xfrm>
                <a:off x="4763" y="3090"/>
                <a:ext cx="293" cy="376"/>
                <a:chOff x="752" y="3163"/>
                <a:chExt cx="293" cy="376"/>
              </a:xfrm>
            </p:grpSpPr>
            <p:sp>
              <p:nvSpPr>
                <p:cNvPr id="1048661" name="Rounded Rectangle 104866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62" name="TextBox 104866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Po</a:t>
                  </a:r>
                </a:p>
              </p:txBody>
            </p:sp>
          </p:grpSp>
          <p:grpSp>
            <p:nvGrpSpPr>
              <p:cNvPr id="88" name="Group 87"/>
              <p:cNvGrpSpPr/>
              <p:nvPr/>
            </p:nvGrpSpPr>
            <p:grpSpPr>
              <a:xfrm>
                <a:off x="5070" y="3090"/>
                <a:ext cx="293" cy="376"/>
                <a:chOff x="752" y="3163"/>
                <a:chExt cx="293" cy="376"/>
              </a:xfrm>
            </p:grpSpPr>
            <p:sp>
              <p:nvSpPr>
                <p:cNvPr id="1048663" name="Rounded Rectangle 104866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64" name="TextBox 104866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At</a:t>
                  </a:r>
                </a:p>
              </p:txBody>
            </p:sp>
          </p:grpSp>
          <p:grpSp>
            <p:nvGrpSpPr>
              <p:cNvPr id="89" name="Group 88"/>
              <p:cNvGrpSpPr/>
              <p:nvPr/>
            </p:nvGrpSpPr>
            <p:grpSpPr>
              <a:xfrm>
                <a:off x="465" y="2694"/>
                <a:ext cx="293" cy="376"/>
                <a:chOff x="752" y="3163"/>
                <a:chExt cx="293" cy="376"/>
              </a:xfrm>
            </p:grpSpPr>
            <p:sp>
              <p:nvSpPr>
                <p:cNvPr id="1048665" name="Rounded Rectangle 104866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66" name="TextBox 104866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Sr</a:t>
                  </a:r>
                </a:p>
              </p:txBody>
            </p:sp>
          </p:grpSp>
          <p:grpSp>
            <p:nvGrpSpPr>
              <p:cNvPr id="90" name="Group 89"/>
              <p:cNvGrpSpPr/>
              <p:nvPr/>
            </p:nvGrpSpPr>
            <p:grpSpPr>
              <a:xfrm>
                <a:off x="772" y="2694"/>
                <a:ext cx="293" cy="376"/>
                <a:chOff x="752" y="3163"/>
                <a:chExt cx="293" cy="376"/>
              </a:xfrm>
            </p:grpSpPr>
            <p:sp>
              <p:nvSpPr>
                <p:cNvPr id="1048667" name="Rounded Rectangle 104866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68" name="TextBox 104866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Y</a:t>
                  </a:r>
                </a:p>
              </p:txBody>
            </p:sp>
          </p:grpSp>
          <p:grpSp>
            <p:nvGrpSpPr>
              <p:cNvPr id="91" name="Group 90"/>
              <p:cNvGrpSpPr/>
              <p:nvPr/>
            </p:nvGrpSpPr>
            <p:grpSpPr>
              <a:xfrm>
                <a:off x="1079" y="2694"/>
                <a:ext cx="293" cy="376"/>
                <a:chOff x="752" y="3163"/>
                <a:chExt cx="293" cy="376"/>
              </a:xfrm>
            </p:grpSpPr>
            <p:sp>
              <p:nvSpPr>
                <p:cNvPr id="1048669" name="Rounded Rectangle 104866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70" name="TextBox 104866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Zr</a:t>
                  </a:r>
                </a:p>
              </p:txBody>
            </p:sp>
          </p:grpSp>
          <p:grpSp>
            <p:nvGrpSpPr>
              <p:cNvPr id="92" name="Group 91"/>
              <p:cNvGrpSpPr/>
              <p:nvPr/>
            </p:nvGrpSpPr>
            <p:grpSpPr>
              <a:xfrm>
                <a:off x="1386" y="2694"/>
                <a:ext cx="293" cy="376"/>
                <a:chOff x="752" y="3163"/>
                <a:chExt cx="293" cy="376"/>
              </a:xfrm>
            </p:grpSpPr>
            <p:sp>
              <p:nvSpPr>
                <p:cNvPr id="1048671" name="Rounded Rectangle 104867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72" name="TextBox 104867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Nb</a:t>
                  </a:r>
                </a:p>
              </p:txBody>
            </p:sp>
          </p:grpSp>
          <p:grpSp>
            <p:nvGrpSpPr>
              <p:cNvPr id="93" name="Group 92"/>
              <p:cNvGrpSpPr/>
              <p:nvPr/>
            </p:nvGrpSpPr>
            <p:grpSpPr>
              <a:xfrm>
                <a:off x="1693" y="2694"/>
                <a:ext cx="293" cy="376"/>
                <a:chOff x="752" y="3163"/>
                <a:chExt cx="293" cy="376"/>
              </a:xfrm>
            </p:grpSpPr>
            <p:sp>
              <p:nvSpPr>
                <p:cNvPr id="1048673" name="Rounded Rectangle 104867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74" name="TextBox 104867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Mo</a:t>
                  </a:r>
                </a:p>
              </p:txBody>
            </p:sp>
          </p:grpSp>
          <p:grpSp>
            <p:nvGrpSpPr>
              <p:cNvPr id="94" name="Group 93"/>
              <p:cNvGrpSpPr/>
              <p:nvPr/>
            </p:nvGrpSpPr>
            <p:grpSpPr>
              <a:xfrm>
                <a:off x="2000" y="2694"/>
                <a:ext cx="293" cy="376"/>
                <a:chOff x="752" y="3163"/>
                <a:chExt cx="293" cy="376"/>
              </a:xfrm>
            </p:grpSpPr>
            <p:sp>
              <p:nvSpPr>
                <p:cNvPr id="1048675" name="Rounded Rectangle 104867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76" name="TextBox 104867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Tc</a:t>
                  </a:r>
                </a:p>
              </p:txBody>
            </p:sp>
          </p:grpSp>
          <p:grpSp>
            <p:nvGrpSpPr>
              <p:cNvPr id="95" name="Group 94"/>
              <p:cNvGrpSpPr/>
              <p:nvPr/>
            </p:nvGrpSpPr>
            <p:grpSpPr>
              <a:xfrm>
                <a:off x="2307" y="2694"/>
                <a:ext cx="293" cy="376"/>
                <a:chOff x="752" y="3163"/>
                <a:chExt cx="293" cy="376"/>
              </a:xfrm>
            </p:grpSpPr>
            <p:sp>
              <p:nvSpPr>
                <p:cNvPr id="1048677" name="Rounded Rectangle 104867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78" name="TextBox 104867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Ru</a:t>
                  </a:r>
                </a:p>
              </p:txBody>
            </p:sp>
          </p:grpSp>
          <p:grpSp>
            <p:nvGrpSpPr>
              <p:cNvPr id="96" name="Group 95"/>
              <p:cNvGrpSpPr/>
              <p:nvPr/>
            </p:nvGrpSpPr>
            <p:grpSpPr>
              <a:xfrm>
                <a:off x="2614" y="2694"/>
                <a:ext cx="293" cy="376"/>
                <a:chOff x="752" y="3163"/>
                <a:chExt cx="293" cy="376"/>
              </a:xfrm>
            </p:grpSpPr>
            <p:sp>
              <p:nvSpPr>
                <p:cNvPr id="1048679" name="Rounded Rectangle 104867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80" name="TextBox 104867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Rh</a:t>
                  </a:r>
                </a:p>
              </p:txBody>
            </p:sp>
          </p:grpSp>
          <p:grpSp>
            <p:nvGrpSpPr>
              <p:cNvPr id="97" name="Group 96"/>
              <p:cNvGrpSpPr/>
              <p:nvPr/>
            </p:nvGrpSpPr>
            <p:grpSpPr>
              <a:xfrm>
                <a:off x="2921" y="2694"/>
                <a:ext cx="293" cy="376"/>
                <a:chOff x="752" y="3163"/>
                <a:chExt cx="293" cy="376"/>
              </a:xfrm>
            </p:grpSpPr>
            <p:sp>
              <p:nvSpPr>
                <p:cNvPr id="1048681" name="Rounded Rectangle 104868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82" name="TextBox 104868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Pd</a:t>
                  </a:r>
                </a:p>
              </p:txBody>
            </p:sp>
          </p:grpSp>
          <p:grpSp>
            <p:nvGrpSpPr>
              <p:cNvPr id="98" name="Group 97"/>
              <p:cNvGrpSpPr/>
              <p:nvPr/>
            </p:nvGrpSpPr>
            <p:grpSpPr>
              <a:xfrm>
                <a:off x="3228" y="2694"/>
                <a:ext cx="293" cy="376"/>
                <a:chOff x="752" y="3163"/>
                <a:chExt cx="293" cy="376"/>
              </a:xfrm>
            </p:grpSpPr>
            <p:sp>
              <p:nvSpPr>
                <p:cNvPr id="1048683" name="Rounded Rectangle 104868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84" name="TextBox 104868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Ag</a:t>
                  </a:r>
                </a:p>
              </p:txBody>
            </p:sp>
          </p:grpSp>
          <p:grpSp>
            <p:nvGrpSpPr>
              <p:cNvPr id="99" name="Group 98"/>
              <p:cNvGrpSpPr/>
              <p:nvPr/>
            </p:nvGrpSpPr>
            <p:grpSpPr>
              <a:xfrm>
                <a:off x="3535" y="2694"/>
                <a:ext cx="293" cy="376"/>
                <a:chOff x="752" y="3163"/>
                <a:chExt cx="293" cy="376"/>
              </a:xfrm>
            </p:grpSpPr>
            <p:sp>
              <p:nvSpPr>
                <p:cNvPr id="1048685" name="Rounded Rectangle 104868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86" name="TextBox 104868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Cd</a:t>
                  </a:r>
                </a:p>
              </p:txBody>
            </p:sp>
          </p:grpSp>
          <p:grpSp>
            <p:nvGrpSpPr>
              <p:cNvPr id="100" name="Group 99"/>
              <p:cNvGrpSpPr/>
              <p:nvPr/>
            </p:nvGrpSpPr>
            <p:grpSpPr>
              <a:xfrm>
                <a:off x="3842" y="2694"/>
                <a:ext cx="293" cy="376"/>
                <a:chOff x="752" y="3163"/>
                <a:chExt cx="293" cy="376"/>
              </a:xfrm>
            </p:grpSpPr>
            <p:sp>
              <p:nvSpPr>
                <p:cNvPr id="1048687" name="Rounded Rectangle 104868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88" name="TextBox 104868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In</a:t>
                  </a:r>
                </a:p>
              </p:txBody>
            </p:sp>
          </p:grpSp>
          <p:grpSp>
            <p:nvGrpSpPr>
              <p:cNvPr id="101" name="Group 100"/>
              <p:cNvGrpSpPr/>
              <p:nvPr/>
            </p:nvGrpSpPr>
            <p:grpSpPr>
              <a:xfrm>
                <a:off x="4149" y="2694"/>
                <a:ext cx="293" cy="376"/>
                <a:chOff x="752" y="3163"/>
                <a:chExt cx="293" cy="376"/>
              </a:xfrm>
            </p:grpSpPr>
            <p:sp>
              <p:nvSpPr>
                <p:cNvPr id="1048689" name="Rounded Rectangle 104868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90" name="TextBox 104868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Sn</a:t>
                  </a:r>
                </a:p>
              </p:txBody>
            </p:sp>
          </p:grpSp>
          <p:grpSp>
            <p:nvGrpSpPr>
              <p:cNvPr id="102" name="Group 101"/>
              <p:cNvGrpSpPr/>
              <p:nvPr/>
            </p:nvGrpSpPr>
            <p:grpSpPr>
              <a:xfrm>
                <a:off x="4456" y="2694"/>
                <a:ext cx="293" cy="376"/>
                <a:chOff x="752" y="3163"/>
                <a:chExt cx="293" cy="376"/>
              </a:xfrm>
            </p:grpSpPr>
            <p:sp>
              <p:nvSpPr>
                <p:cNvPr id="1048691" name="Rounded Rectangle 104869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92" name="TextBox 104869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Sb</a:t>
                  </a:r>
                </a:p>
              </p:txBody>
            </p:sp>
          </p:grpSp>
          <p:grpSp>
            <p:nvGrpSpPr>
              <p:cNvPr id="103" name="Group 102"/>
              <p:cNvGrpSpPr/>
              <p:nvPr/>
            </p:nvGrpSpPr>
            <p:grpSpPr>
              <a:xfrm>
                <a:off x="4763" y="2694"/>
                <a:ext cx="293" cy="376"/>
                <a:chOff x="752" y="3163"/>
                <a:chExt cx="293" cy="376"/>
              </a:xfrm>
            </p:grpSpPr>
            <p:sp>
              <p:nvSpPr>
                <p:cNvPr id="1048693" name="Rounded Rectangle 104869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94" name="TextBox 104869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Te</a:t>
                  </a:r>
                </a:p>
              </p:txBody>
            </p:sp>
          </p:grpSp>
          <p:grpSp>
            <p:nvGrpSpPr>
              <p:cNvPr id="104" name="Group 103"/>
              <p:cNvGrpSpPr/>
              <p:nvPr/>
            </p:nvGrpSpPr>
            <p:grpSpPr>
              <a:xfrm>
                <a:off x="5070" y="2694"/>
                <a:ext cx="293" cy="376"/>
                <a:chOff x="752" y="3163"/>
                <a:chExt cx="293" cy="376"/>
              </a:xfrm>
            </p:grpSpPr>
            <p:sp>
              <p:nvSpPr>
                <p:cNvPr id="1048695" name="Rounded Rectangle 104869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96" name="TextBox 104869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I</a:t>
                  </a:r>
                </a:p>
              </p:txBody>
            </p:sp>
          </p:grpSp>
          <p:grpSp>
            <p:nvGrpSpPr>
              <p:cNvPr id="105" name="Group 104"/>
              <p:cNvGrpSpPr/>
              <p:nvPr/>
            </p:nvGrpSpPr>
            <p:grpSpPr>
              <a:xfrm>
                <a:off x="465" y="2298"/>
                <a:ext cx="293" cy="376"/>
                <a:chOff x="752" y="3163"/>
                <a:chExt cx="293" cy="376"/>
              </a:xfrm>
            </p:grpSpPr>
            <p:sp>
              <p:nvSpPr>
                <p:cNvPr id="1048697" name="Rounded Rectangle 104869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698" name="TextBox 104869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Ca</a:t>
                  </a:r>
                </a:p>
              </p:txBody>
            </p:sp>
          </p:grpSp>
          <p:grpSp>
            <p:nvGrpSpPr>
              <p:cNvPr id="106" name="Group 105"/>
              <p:cNvGrpSpPr/>
              <p:nvPr/>
            </p:nvGrpSpPr>
            <p:grpSpPr>
              <a:xfrm>
                <a:off x="772" y="2298"/>
                <a:ext cx="293" cy="376"/>
                <a:chOff x="752" y="3163"/>
                <a:chExt cx="293" cy="376"/>
              </a:xfrm>
            </p:grpSpPr>
            <p:sp>
              <p:nvSpPr>
                <p:cNvPr id="1048699" name="Rounded Rectangle 104869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00" name="TextBox 104869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Sc</a:t>
                  </a:r>
                </a:p>
              </p:txBody>
            </p:sp>
          </p:grpSp>
          <p:grpSp>
            <p:nvGrpSpPr>
              <p:cNvPr id="107" name="Group 106"/>
              <p:cNvGrpSpPr/>
              <p:nvPr/>
            </p:nvGrpSpPr>
            <p:grpSpPr>
              <a:xfrm>
                <a:off x="1079" y="2298"/>
                <a:ext cx="293" cy="376"/>
                <a:chOff x="752" y="3163"/>
                <a:chExt cx="293" cy="376"/>
              </a:xfrm>
            </p:grpSpPr>
            <p:sp>
              <p:nvSpPr>
                <p:cNvPr id="1048701" name="Rounded Rectangle 104870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02" name="TextBox 104870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Ti</a:t>
                  </a:r>
                </a:p>
              </p:txBody>
            </p:sp>
          </p:grpSp>
          <p:grpSp>
            <p:nvGrpSpPr>
              <p:cNvPr id="108" name="Group 107"/>
              <p:cNvGrpSpPr/>
              <p:nvPr/>
            </p:nvGrpSpPr>
            <p:grpSpPr>
              <a:xfrm>
                <a:off x="1386" y="2298"/>
                <a:ext cx="293" cy="376"/>
                <a:chOff x="752" y="3163"/>
                <a:chExt cx="293" cy="376"/>
              </a:xfrm>
            </p:grpSpPr>
            <p:sp>
              <p:nvSpPr>
                <p:cNvPr id="1048703" name="Rounded Rectangle 104870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04" name="TextBox 104870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V</a:t>
                  </a:r>
                </a:p>
              </p:txBody>
            </p:sp>
          </p:grpSp>
          <p:grpSp>
            <p:nvGrpSpPr>
              <p:cNvPr id="109" name="Group 108"/>
              <p:cNvGrpSpPr/>
              <p:nvPr/>
            </p:nvGrpSpPr>
            <p:grpSpPr>
              <a:xfrm>
                <a:off x="1693" y="2298"/>
                <a:ext cx="293" cy="376"/>
                <a:chOff x="752" y="3163"/>
                <a:chExt cx="293" cy="376"/>
              </a:xfrm>
            </p:grpSpPr>
            <p:sp>
              <p:nvSpPr>
                <p:cNvPr id="1048705" name="Rounded Rectangle 104870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06" name="TextBox 104870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Cr</a:t>
                  </a:r>
                </a:p>
              </p:txBody>
            </p:sp>
          </p:grpSp>
          <p:grpSp>
            <p:nvGrpSpPr>
              <p:cNvPr id="110" name="Group 109"/>
              <p:cNvGrpSpPr/>
              <p:nvPr/>
            </p:nvGrpSpPr>
            <p:grpSpPr>
              <a:xfrm>
                <a:off x="2000" y="2298"/>
                <a:ext cx="293" cy="376"/>
                <a:chOff x="752" y="3163"/>
                <a:chExt cx="293" cy="376"/>
              </a:xfrm>
            </p:grpSpPr>
            <p:sp>
              <p:nvSpPr>
                <p:cNvPr id="1048707" name="Rounded Rectangle 104870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08" name="TextBox 104870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Mn</a:t>
                  </a:r>
                </a:p>
              </p:txBody>
            </p:sp>
          </p:grpSp>
          <p:grpSp>
            <p:nvGrpSpPr>
              <p:cNvPr id="111" name="Group 110"/>
              <p:cNvGrpSpPr/>
              <p:nvPr/>
            </p:nvGrpSpPr>
            <p:grpSpPr>
              <a:xfrm>
                <a:off x="2307" y="2298"/>
                <a:ext cx="293" cy="376"/>
                <a:chOff x="752" y="3163"/>
                <a:chExt cx="293" cy="376"/>
              </a:xfrm>
            </p:grpSpPr>
            <p:sp>
              <p:nvSpPr>
                <p:cNvPr id="1048709" name="Rounded Rectangle 104870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10" name="TextBox 104870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Fe</a:t>
                  </a:r>
                </a:p>
              </p:txBody>
            </p:sp>
          </p:grpSp>
          <p:grpSp>
            <p:nvGrpSpPr>
              <p:cNvPr id="112" name="Group 111"/>
              <p:cNvGrpSpPr/>
              <p:nvPr/>
            </p:nvGrpSpPr>
            <p:grpSpPr>
              <a:xfrm>
                <a:off x="2614" y="2298"/>
                <a:ext cx="293" cy="376"/>
                <a:chOff x="752" y="3163"/>
                <a:chExt cx="293" cy="376"/>
              </a:xfrm>
            </p:grpSpPr>
            <p:sp>
              <p:nvSpPr>
                <p:cNvPr id="1048711" name="Rounded Rectangle 104871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12" name="TextBox 104871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Co</a:t>
                  </a:r>
                </a:p>
              </p:txBody>
            </p:sp>
          </p:grpSp>
          <p:grpSp>
            <p:nvGrpSpPr>
              <p:cNvPr id="113" name="Group 112"/>
              <p:cNvGrpSpPr/>
              <p:nvPr/>
            </p:nvGrpSpPr>
            <p:grpSpPr>
              <a:xfrm>
                <a:off x="2921" y="2298"/>
                <a:ext cx="293" cy="376"/>
                <a:chOff x="752" y="3163"/>
                <a:chExt cx="293" cy="376"/>
              </a:xfrm>
            </p:grpSpPr>
            <p:sp>
              <p:nvSpPr>
                <p:cNvPr id="1048713" name="Rounded Rectangle 104871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14" name="TextBox 104871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Ni</a:t>
                  </a:r>
                </a:p>
              </p:txBody>
            </p:sp>
          </p:grpSp>
          <p:grpSp>
            <p:nvGrpSpPr>
              <p:cNvPr id="114" name="Group 113"/>
              <p:cNvGrpSpPr/>
              <p:nvPr/>
            </p:nvGrpSpPr>
            <p:grpSpPr>
              <a:xfrm>
                <a:off x="3228" y="2298"/>
                <a:ext cx="293" cy="376"/>
                <a:chOff x="752" y="3163"/>
                <a:chExt cx="293" cy="376"/>
              </a:xfrm>
            </p:grpSpPr>
            <p:sp>
              <p:nvSpPr>
                <p:cNvPr id="1048715" name="Rounded Rectangle 104871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16" name="TextBox 104871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Cu</a:t>
                  </a:r>
                </a:p>
              </p:txBody>
            </p:sp>
          </p:grpSp>
          <p:grpSp>
            <p:nvGrpSpPr>
              <p:cNvPr id="115" name="Group 114"/>
              <p:cNvGrpSpPr/>
              <p:nvPr/>
            </p:nvGrpSpPr>
            <p:grpSpPr>
              <a:xfrm>
                <a:off x="3535" y="2298"/>
                <a:ext cx="293" cy="376"/>
                <a:chOff x="752" y="3163"/>
                <a:chExt cx="293" cy="376"/>
              </a:xfrm>
            </p:grpSpPr>
            <p:sp>
              <p:nvSpPr>
                <p:cNvPr id="1048717" name="Rounded Rectangle 104871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18" name="TextBox 104871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Zn</a:t>
                  </a:r>
                </a:p>
              </p:txBody>
            </p:sp>
          </p:grpSp>
          <p:grpSp>
            <p:nvGrpSpPr>
              <p:cNvPr id="116" name="Group 115"/>
              <p:cNvGrpSpPr/>
              <p:nvPr/>
            </p:nvGrpSpPr>
            <p:grpSpPr>
              <a:xfrm>
                <a:off x="3842" y="2298"/>
                <a:ext cx="293" cy="376"/>
                <a:chOff x="752" y="3163"/>
                <a:chExt cx="293" cy="376"/>
              </a:xfrm>
            </p:grpSpPr>
            <p:sp>
              <p:nvSpPr>
                <p:cNvPr id="1048719" name="Rounded Rectangle 104871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20" name="TextBox 104871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Ga</a:t>
                  </a:r>
                </a:p>
              </p:txBody>
            </p:sp>
          </p:grpSp>
          <p:grpSp>
            <p:nvGrpSpPr>
              <p:cNvPr id="117" name="Group 116"/>
              <p:cNvGrpSpPr/>
              <p:nvPr/>
            </p:nvGrpSpPr>
            <p:grpSpPr>
              <a:xfrm>
                <a:off x="4149" y="2298"/>
                <a:ext cx="293" cy="376"/>
                <a:chOff x="752" y="3163"/>
                <a:chExt cx="293" cy="376"/>
              </a:xfrm>
            </p:grpSpPr>
            <p:sp>
              <p:nvSpPr>
                <p:cNvPr id="1048721" name="Rounded Rectangle 104872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22" name="TextBox 104872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Ge</a:t>
                  </a:r>
                </a:p>
              </p:txBody>
            </p:sp>
          </p:grpSp>
          <p:grpSp>
            <p:nvGrpSpPr>
              <p:cNvPr id="118" name="Group 117"/>
              <p:cNvGrpSpPr/>
              <p:nvPr/>
            </p:nvGrpSpPr>
            <p:grpSpPr>
              <a:xfrm>
                <a:off x="4456" y="2298"/>
                <a:ext cx="293" cy="376"/>
                <a:chOff x="752" y="3163"/>
                <a:chExt cx="293" cy="376"/>
              </a:xfrm>
            </p:grpSpPr>
            <p:sp>
              <p:nvSpPr>
                <p:cNvPr id="1048723" name="Rounded Rectangle 104872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24" name="TextBox 104872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As</a:t>
                  </a:r>
                </a:p>
              </p:txBody>
            </p:sp>
          </p:grpSp>
          <p:grpSp>
            <p:nvGrpSpPr>
              <p:cNvPr id="119" name="Group 118"/>
              <p:cNvGrpSpPr/>
              <p:nvPr/>
            </p:nvGrpSpPr>
            <p:grpSpPr>
              <a:xfrm>
                <a:off x="4763" y="2298"/>
                <a:ext cx="293" cy="376"/>
                <a:chOff x="752" y="3163"/>
                <a:chExt cx="293" cy="376"/>
              </a:xfrm>
            </p:grpSpPr>
            <p:sp>
              <p:nvSpPr>
                <p:cNvPr id="1048725" name="Rounded Rectangle 104872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26" name="TextBox 104872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Se</a:t>
                  </a:r>
                </a:p>
              </p:txBody>
            </p:sp>
          </p:grpSp>
          <p:grpSp>
            <p:nvGrpSpPr>
              <p:cNvPr id="120" name="Group 119"/>
              <p:cNvGrpSpPr/>
              <p:nvPr/>
            </p:nvGrpSpPr>
            <p:grpSpPr>
              <a:xfrm>
                <a:off x="5070" y="2298"/>
                <a:ext cx="293" cy="376"/>
                <a:chOff x="752" y="3163"/>
                <a:chExt cx="293" cy="376"/>
              </a:xfrm>
            </p:grpSpPr>
            <p:sp>
              <p:nvSpPr>
                <p:cNvPr id="1048727" name="Rounded Rectangle 104872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28" name="TextBox 104872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Br</a:t>
                  </a:r>
                </a:p>
              </p:txBody>
            </p:sp>
          </p:grpSp>
          <p:grpSp>
            <p:nvGrpSpPr>
              <p:cNvPr id="121" name="Group 120"/>
              <p:cNvGrpSpPr/>
              <p:nvPr/>
            </p:nvGrpSpPr>
            <p:grpSpPr>
              <a:xfrm>
                <a:off x="465" y="1904"/>
                <a:ext cx="293" cy="376"/>
                <a:chOff x="752" y="3163"/>
                <a:chExt cx="293" cy="376"/>
              </a:xfrm>
            </p:grpSpPr>
            <p:sp>
              <p:nvSpPr>
                <p:cNvPr id="1048729" name="Rounded Rectangle 104872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30" name="TextBox 104872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Mg</a:t>
                  </a:r>
                </a:p>
              </p:txBody>
            </p:sp>
          </p:grpSp>
          <p:grpSp>
            <p:nvGrpSpPr>
              <p:cNvPr id="122" name="Group 121"/>
              <p:cNvGrpSpPr/>
              <p:nvPr/>
            </p:nvGrpSpPr>
            <p:grpSpPr>
              <a:xfrm>
                <a:off x="3842" y="1904"/>
                <a:ext cx="293" cy="376"/>
                <a:chOff x="752" y="3163"/>
                <a:chExt cx="293" cy="376"/>
              </a:xfrm>
            </p:grpSpPr>
            <p:sp>
              <p:nvSpPr>
                <p:cNvPr id="1048731" name="Rounded Rectangle 104873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32" name="TextBox 104873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Al</a:t>
                  </a:r>
                </a:p>
              </p:txBody>
            </p:sp>
          </p:grpSp>
          <p:grpSp>
            <p:nvGrpSpPr>
              <p:cNvPr id="123" name="Group 122"/>
              <p:cNvGrpSpPr/>
              <p:nvPr/>
            </p:nvGrpSpPr>
            <p:grpSpPr>
              <a:xfrm>
                <a:off x="4149" y="1904"/>
                <a:ext cx="293" cy="376"/>
                <a:chOff x="752" y="3163"/>
                <a:chExt cx="293" cy="376"/>
              </a:xfrm>
            </p:grpSpPr>
            <p:sp>
              <p:nvSpPr>
                <p:cNvPr id="1048733" name="Rounded Rectangle 104873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34" name="TextBox 104873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Si</a:t>
                  </a:r>
                </a:p>
              </p:txBody>
            </p:sp>
          </p:grpSp>
          <p:grpSp>
            <p:nvGrpSpPr>
              <p:cNvPr id="124" name="Group 123"/>
              <p:cNvGrpSpPr/>
              <p:nvPr/>
            </p:nvGrpSpPr>
            <p:grpSpPr>
              <a:xfrm>
                <a:off x="4456" y="1904"/>
                <a:ext cx="293" cy="376"/>
                <a:chOff x="752" y="3163"/>
                <a:chExt cx="293" cy="376"/>
              </a:xfrm>
            </p:grpSpPr>
            <p:sp>
              <p:nvSpPr>
                <p:cNvPr id="1048735" name="Rounded Rectangle 104873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36" name="TextBox 104873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P</a:t>
                  </a:r>
                </a:p>
              </p:txBody>
            </p:sp>
          </p:grpSp>
          <p:grpSp>
            <p:nvGrpSpPr>
              <p:cNvPr id="125" name="Group 124"/>
              <p:cNvGrpSpPr/>
              <p:nvPr/>
            </p:nvGrpSpPr>
            <p:grpSpPr>
              <a:xfrm>
                <a:off x="4763" y="1904"/>
                <a:ext cx="293" cy="376"/>
                <a:chOff x="752" y="3163"/>
                <a:chExt cx="293" cy="376"/>
              </a:xfrm>
            </p:grpSpPr>
            <p:sp>
              <p:nvSpPr>
                <p:cNvPr id="1048737" name="Rounded Rectangle 104873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38" name="TextBox 104873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S</a:t>
                  </a:r>
                </a:p>
              </p:txBody>
            </p:sp>
          </p:grpSp>
          <p:grpSp>
            <p:nvGrpSpPr>
              <p:cNvPr id="126" name="Group 125"/>
              <p:cNvGrpSpPr/>
              <p:nvPr/>
            </p:nvGrpSpPr>
            <p:grpSpPr>
              <a:xfrm>
                <a:off x="5070" y="1904"/>
                <a:ext cx="293" cy="376"/>
                <a:chOff x="752" y="3163"/>
                <a:chExt cx="293" cy="376"/>
              </a:xfrm>
            </p:grpSpPr>
            <p:sp>
              <p:nvSpPr>
                <p:cNvPr id="1048739" name="Rounded Rectangle 104873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40" name="TextBox 104873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Cl</a:t>
                  </a:r>
                </a:p>
              </p:txBody>
            </p:sp>
          </p:grpSp>
          <p:grpSp>
            <p:nvGrpSpPr>
              <p:cNvPr id="127" name="Group 126"/>
              <p:cNvGrpSpPr/>
              <p:nvPr/>
            </p:nvGrpSpPr>
            <p:grpSpPr>
              <a:xfrm>
                <a:off x="465" y="1512"/>
                <a:ext cx="293" cy="376"/>
                <a:chOff x="752" y="3163"/>
                <a:chExt cx="293" cy="376"/>
              </a:xfrm>
            </p:grpSpPr>
            <p:sp>
              <p:nvSpPr>
                <p:cNvPr id="1048741" name="Rounded Rectangle 104874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42" name="TextBox 104874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Be</a:t>
                  </a:r>
                </a:p>
              </p:txBody>
            </p:sp>
          </p:grpSp>
          <p:grpSp>
            <p:nvGrpSpPr>
              <p:cNvPr id="128" name="Group 127"/>
              <p:cNvGrpSpPr/>
              <p:nvPr/>
            </p:nvGrpSpPr>
            <p:grpSpPr>
              <a:xfrm>
                <a:off x="3842" y="1512"/>
                <a:ext cx="293" cy="376"/>
                <a:chOff x="752" y="3163"/>
                <a:chExt cx="293" cy="376"/>
              </a:xfrm>
            </p:grpSpPr>
            <p:sp>
              <p:nvSpPr>
                <p:cNvPr id="1048743" name="Rounded Rectangle 1048742"/>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44" name="TextBox 104874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B</a:t>
                  </a:r>
                </a:p>
              </p:txBody>
            </p:sp>
          </p:grpSp>
          <p:grpSp>
            <p:nvGrpSpPr>
              <p:cNvPr id="129" name="Group 128"/>
              <p:cNvGrpSpPr/>
              <p:nvPr/>
            </p:nvGrpSpPr>
            <p:grpSpPr>
              <a:xfrm>
                <a:off x="4149" y="1512"/>
                <a:ext cx="293" cy="376"/>
                <a:chOff x="752" y="3163"/>
                <a:chExt cx="293" cy="376"/>
              </a:xfrm>
            </p:grpSpPr>
            <p:sp>
              <p:nvSpPr>
                <p:cNvPr id="1048745" name="Rounded Rectangle 1048744"/>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46" name="TextBox 104874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C</a:t>
                  </a:r>
                </a:p>
              </p:txBody>
            </p:sp>
          </p:grpSp>
          <p:grpSp>
            <p:nvGrpSpPr>
              <p:cNvPr id="130" name="Group 129"/>
              <p:cNvGrpSpPr/>
              <p:nvPr/>
            </p:nvGrpSpPr>
            <p:grpSpPr>
              <a:xfrm>
                <a:off x="4456" y="1512"/>
                <a:ext cx="293" cy="376"/>
                <a:chOff x="752" y="3163"/>
                <a:chExt cx="293" cy="376"/>
              </a:xfrm>
            </p:grpSpPr>
            <p:sp>
              <p:nvSpPr>
                <p:cNvPr id="1048747" name="Rounded Rectangle 1048746"/>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48" name="TextBox 104874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N</a:t>
                  </a:r>
                </a:p>
              </p:txBody>
            </p:sp>
          </p:grpSp>
          <p:grpSp>
            <p:nvGrpSpPr>
              <p:cNvPr id="131" name="Group 130"/>
              <p:cNvGrpSpPr/>
              <p:nvPr/>
            </p:nvGrpSpPr>
            <p:grpSpPr>
              <a:xfrm>
                <a:off x="4763" y="1512"/>
                <a:ext cx="293" cy="376"/>
                <a:chOff x="752" y="3163"/>
                <a:chExt cx="293" cy="376"/>
              </a:xfrm>
            </p:grpSpPr>
            <p:sp>
              <p:nvSpPr>
                <p:cNvPr id="1048749" name="Rounded Rectangle 1048748"/>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50" name="TextBox 104874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O</a:t>
                  </a:r>
                </a:p>
              </p:txBody>
            </p:sp>
          </p:grpSp>
          <p:grpSp>
            <p:nvGrpSpPr>
              <p:cNvPr id="132" name="Group 131"/>
              <p:cNvGrpSpPr/>
              <p:nvPr/>
            </p:nvGrpSpPr>
            <p:grpSpPr>
              <a:xfrm>
                <a:off x="5070" y="1512"/>
                <a:ext cx="293" cy="376"/>
                <a:chOff x="752" y="3163"/>
                <a:chExt cx="293" cy="376"/>
              </a:xfrm>
            </p:grpSpPr>
            <p:sp>
              <p:nvSpPr>
                <p:cNvPr id="1048751" name="Rounded Rectangle 1048750"/>
                <p:cNvSpPr/>
                <p:nvPr/>
              </p:nvSpPr>
              <p:spPr>
                <a:xfrm>
                  <a:off x="753" y="3163"/>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52" name="TextBox 104875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F</a:t>
                  </a:r>
                </a:p>
              </p:txBody>
            </p:sp>
          </p:grpSp>
          <p:grpSp>
            <p:nvGrpSpPr>
              <p:cNvPr id="133" name="Group 132"/>
              <p:cNvGrpSpPr/>
              <p:nvPr/>
            </p:nvGrpSpPr>
            <p:grpSpPr>
              <a:xfrm>
                <a:off x="158" y="3090"/>
                <a:ext cx="293" cy="376"/>
                <a:chOff x="5378" y="3090"/>
                <a:chExt cx="293" cy="376"/>
              </a:xfrm>
            </p:grpSpPr>
            <p:sp>
              <p:nvSpPr>
                <p:cNvPr id="1048753" name="Rounded Rectangle 1048752"/>
                <p:cNvSpPr/>
                <p:nvPr/>
              </p:nvSpPr>
              <p:spPr>
                <a:xfrm>
                  <a:off x="5379" y="3090"/>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54" name="TextBox 1048753"/>
                <p:cNvSpPr txBox="1"/>
                <p:nvPr/>
              </p:nvSpPr>
              <p:spPr>
                <a:xfrm>
                  <a:off x="5378" y="3163"/>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Cs</a:t>
                  </a:r>
                </a:p>
              </p:txBody>
            </p:sp>
          </p:grpSp>
          <p:grpSp>
            <p:nvGrpSpPr>
              <p:cNvPr id="134" name="Group 133"/>
              <p:cNvGrpSpPr/>
              <p:nvPr/>
            </p:nvGrpSpPr>
            <p:grpSpPr>
              <a:xfrm>
                <a:off x="158" y="2694"/>
                <a:ext cx="293" cy="376"/>
                <a:chOff x="5378" y="2694"/>
                <a:chExt cx="293" cy="376"/>
              </a:xfrm>
            </p:grpSpPr>
            <p:sp>
              <p:nvSpPr>
                <p:cNvPr id="1048755" name="Rounded Rectangle 1048754"/>
                <p:cNvSpPr/>
                <p:nvPr/>
              </p:nvSpPr>
              <p:spPr>
                <a:xfrm>
                  <a:off x="5379" y="2694"/>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56" name="TextBox 1048755"/>
                <p:cNvSpPr txBox="1"/>
                <p:nvPr/>
              </p:nvSpPr>
              <p:spPr>
                <a:xfrm>
                  <a:off x="5378" y="2767"/>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Rb</a:t>
                  </a:r>
                </a:p>
              </p:txBody>
            </p:sp>
          </p:grpSp>
          <p:grpSp>
            <p:nvGrpSpPr>
              <p:cNvPr id="135" name="Group 134"/>
              <p:cNvGrpSpPr/>
              <p:nvPr/>
            </p:nvGrpSpPr>
            <p:grpSpPr>
              <a:xfrm>
                <a:off x="159" y="2298"/>
                <a:ext cx="293" cy="376"/>
                <a:chOff x="5378" y="2298"/>
                <a:chExt cx="293" cy="376"/>
              </a:xfrm>
            </p:grpSpPr>
            <p:sp>
              <p:nvSpPr>
                <p:cNvPr id="1048757" name="Rounded Rectangle 1048756"/>
                <p:cNvSpPr/>
                <p:nvPr/>
              </p:nvSpPr>
              <p:spPr>
                <a:xfrm>
                  <a:off x="5379" y="2298"/>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58" name="TextBox 1048757"/>
                <p:cNvSpPr txBox="1"/>
                <p:nvPr/>
              </p:nvSpPr>
              <p:spPr>
                <a:xfrm>
                  <a:off x="5378" y="2371"/>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K</a:t>
                  </a:r>
                </a:p>
              </p:txBody>
            </p:sp>
          </p:grpSp>
          <p:grpSp>
            <p:nvGrpSpPr>
              <p:cNvPr id="136" name="Group 135"/>
              <p:cNvGrpSpPr/>
              <p:nvPr/>
            </p:nvGrpSpPr>
            <p:grpSpPr>
              <a:xfrm>
                <a:off x="159" y="1904"/>
                <a:ext cx="293" cy="376"/>
                <a:chOff x="5378" y="1904"/>
                <a:chExt cx="293" cy="376"/>
              </a:xfrm>
            </p:grpSpPr>
            <p:sp>
              <p:nvSpPr>
                <p:cNvPr id="1048759" name="Rounded Rectangle 1048758"/>
                <p:cNvSpPr/>
                <p:nvPr/>
              </p:nvSpPr>
              <p:spPr>
                <a:xfrm>
                  <a:off x="5379" y="1904"/>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60" name="TextBox 1048759"/>
                <p:cNvSpPr txBox="1"/>
                <p:nvPr/>
              </p:nvSpPr>
              <p:spPr>
                <a:xfrm>
                  <a:off x="5378" y="1977"/>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Na</a:t>
                  </a:r>
                </a:p>
              </p:txBody>
            </p:sp>
          </p:grpSp>
          <p:grpSp>
            <p:nvGrpSpPr>
              <p:cNvPr id="137" name="Group 136"/>
              <p:cNvGrpSpPr/>
              <p:nvPr/>
            </p:nvGrpSpPr>
            <p:grpSpPr>
              <a:xfrm>
                <a:off x="158" y="1512"/>
                <a:ext cx="293" cy="376"/>
                <a:chOff x="5378" y="1512"/>
                <a:chExt cx="293" cy="376"/>
              </a:xfrm>
            </p:grpSpPr>
            <p:sp>
              <p:nvSpPr>
                <p:cNvPr id="1048761" name="Rounded Rectangle 1048760"/>
                <p:cNvSpPr/>
                <p:nvPr/>
              </p:nvSpPr>
              <p:spPr>
                <a:xfrm>
                  <a:off x="5379" y="1512"/>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62" name="TextBox 1048761"/>
                <p:cNvSpPr txBox="1"/>
                <p:nvPr/>
              </p:nvSpPr>
              <p:spPr>
                <a:xfrm>
                  <a:off x="5378" y="1585"/>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Li</a:t>
                  </a:r>
                </a:p>
              </p:txBody>
            </p:sp>
          </p:grpSp>
          <p:grpSp>
            <p:nvGrpSpPr>
              <p:cNvPr id="138" name="Group 137"/>
              <p:cNvGrpSpPr/>
              <p:nvPr/>
            </p:nvGrpSpPr>
            <p:grpSpPr>
              <a:xfrm>
                <a:off x="158" y="3482"/>
                <a:ext cx="293" cy="376"/>
                <a:chOff x="5378" y="3090"/>
                <a:chExt cx="293" cy="376"/>
              </a:xfrm>
            </p:grpSpPr>
            <p:sp>
              <p:nvSpPr>
                <p:cNvPr id="1048763" name="Rounded Rectangle 1048762"/>
                <p:cNvSpPr/>
                <p:nvPr/>
              </p:nvSpPr>
              <p:spPr>
                <a:xfrm>
                  <a:off x="5379" y="3090"/>
                  <a:ext cx="290" cy="376"/>
                </a:xfrm>
                <a:prstGeom prst="roundRect">
                  <a:avLst/>
                </a:prstGeom>
                <a:solidFill>
                  <a:srgbClr val="E1B7F7"/>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64" name="TextBox 1048763"/>
                <p:cNvSpPr txBox="1"/>
                <p:nvPr/>
              </p:nvSpPr>
              <p:spPr>
                <a:xfrm>
                  <a:off x="5378" y="3163"/>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00066"/>
                      </a:solidFill>
                      <a:latin typeface="Calibri" pitchFamily="34" charset="0"/>
                    </a:rPr>
                    <a:t>Fr</a:t>
                  </a:r>
                </a:p>
              </p:txBody>
            </p:sp>
          </p:grpSp>
        </p:grpSp>
      </p:grpSp>
      <p:grpSp>
        <p:nvGrpSpPr>
          <p:cNvPr id="139" name="Group 138"/>
          <p:cNvGrpSpPr/>
          <p:nvPr/>
        </p:nvGrpSpPr>
        <p:grpSpPr>
          <a:xfrm>
            <a:off x="8048625" y="2400300"/>
            <a:ext cx="465137" cy="3101975"/>
            <a:chOff x="5070" y="1512"/>
            <a:chExt cx="293" cy="1954"/>
          </a:xfrm>
        </p:grpSpPr>
        <p:grpSp>
          <p:nvGrpSpPr>
            <p:cNvPr id="140" name="Group 139"/>
            <p:cNvGrpSpPr/>
            <p:nvPr/>
          </p:nvGrpSpPr>
          <p:grpSpPr>
            <a:xfrm>
              <a:off x="5070" y="3090"/>
              <a:ext cx="293" cy="376"/>
              <a:chOff x="752" y="3163"/>
              <a:chExt cx="293" cy="376"/>
            </a:xfrm>
          </p:grpSpPr>
          <p:sp>
            <p:nvSpPr>
              <p:cNvPr id="1048765" name="Rounded Rectangle 1048764"/>
              <p:cNvSpPr/>
              <p:nvPr/>
            </p:nvSpPr>
            <p:spPr>
              <a:xfrm>
                <a:off x="753" y="3163"/>
                <a:ext cx="290" cy="376"/>
              </a:xfrm>
              <a:prstGeom prst="roundRect">
                <a:avLst/>
              </a:prstGeom>
              <a:solidFill>
                <a:srgbClr val="9900CC"/>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66" name="TextBox 1048765"/>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chemeClr val="lt1"/>
                    </a:solidFill>
                    <a:latin typeface="Calibri" pitchFamily="34" charset="0"/>
                  </a:rPr>
                  <a:t>At</a:t>
                </a:r>
              </a:p>
            </p:txBody>
          </p:sp>
        </p:grpSp>
        <p:grpSp>
          <p:nvGrpSpPr>
            <p:cNvPr id="141" name="Group 140"/>
            <p:cNvGrpSpPr/>
            <p:nvPr/>
          </p:nvGrpSpPr>
          <p:grpSpPr>
            <a:xfrm>
              <a:off x="5070" y="2694"/>
              <a:ext cx="293" cy="376"/>
              <a:chOff x="752" y="3163"/>
              <a:chExt cx="293" cy="376"/>
            </a:xfrm>
          </p:grpSpPr>
          <p:sp>
            <p:nvSpPr>
              <p:cNvPr id="1048767" name="Rounded Rectangle 1048766"/>
              <p:cNvSpPr/>
              <p:nvPr/>
            </p:nvSpPr>
            <p:spPr>
              <a:xfrm>
                <a:off x="753" y="3163"/>
                <a:ext cx="290" cy="376"/>
              </a:xfrm>
              <a:prstGeom prst="roundRect">
                <a:avLst/>
              </a:prstGeom>
              <a:solidFill>
                <a:srgbClr val="9900CC"/>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68" name="TextBox 1048767"/>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chemeClr val="lt1"/>
                    </a:solidFill>
                    <a:latin typeface="Calibri" pitchFamily="34" charset="0"/>
                  </a:rPr>
                  <a:t>I</a:t>
                </a:r>
              </a:p>
            </p:txBody>
          </p:sp>
        </p:grpSp>
        <p:grpSp>
          <p:nvGrpSpPr>
            <p:cNvPr id="142" name="Group 141"/>
            <p:cNvGrpSpPr/>
            <p:nvPr/>
          </p:nvGrpSpPr>
          <p:grpSpPr>
            <a:xfrm>
              <a:off x="5070" y="2298"/>
              <a:ext cx="293" cy="376"/>
              <a:chOff x="752" y="3163"/>
              <a:chExt cx="293" cy="376"/>
            </a:xfrm>
          </p:grpSpPr>
          <p:sp>
            <p:nvSpPr>
              <p:cNvPr id="1048769" name="Rounded Rectangle 1048768"/>
              <p:cNvSpPr/>
              <p:nvPr/>
            </p:nvSpPr>
            <p:spPr>
              <a:xfrm>
                <a:off x="753" y="3163"/>
                <a:ext cx="290" cy="376"/>
              </a:xfrm>
              <a:prstGeom prst="roundRect">
                <a:avLst/>
              </a:prstGeom>
              <a:solidFill>
                <a:srgbClr val="9900CC"/>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70" name="TextBox 1048769"/>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chemeClr val="lt1"/>
                    </a:solidFill>
                    <a:latin typeface="Calibri" pitchFamily="34" charset="0"/>
                  </a:rPr>
                  <a:t>Br</a:t>
                </a:r>
              </a:p>
            </p:txBody>
          </p:sp>
        </p:grpSp>
        <p:grpSp>
          <p:nvGrpSpPr>
            <p:cNvPr id="143" name="Group 142"/>
            <p:cNvGrpSpPr/>
            <p:nvPr/>
          </p:nvGrpSpPr>
          <p:grpSpPr>
            <a:xfrm>
              <a:off x="5070" y="1904"/>
              <a:ext cx="293" cy="376"/>
              <a:chOff x="752" y="3163"/>
              <a:chExt cx="293" cy="376"/>
            </a:xfrm>
          </p:grpSpPr>
          <p:sp>
            <p:nvSpPr>
              <p:cNvPr id="1048771" name="Rounded Rectangle 1048770"/>
              <p:cNvSpPr/>
              <p:nvPr/>
            </p:nvSpPr>
            <p:spPr>
              <a:xfrm>
                <a:off x="753" y="3163"/>
                <a:ext cx="290" cy="376"/>
              </a:xfrm>
              <a:prstGeom prst="roundRect">
                <a:avLst/>
              </a:prstGeom>
              <a:solidFill>
                <a:srgbClr val="9900CC"/>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72" name="TextBox 1048771"/>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chemeClr val="lt1"/>
                    </a:solidFill>
                    <a:latin typeface="Calibri" pitchFamily="34" charset="0"/>
                  </a:rPr>
                  <a:t>Cl</a:t>
                </a:r>
              </a:p>
            </p:txBody>
          </p:sp>
        </p:grpSp>
        <p:grpSp>
          <p:nvGrpSpPr>
            <p:cNvPr id="144" name="Group 143"/>
            <p:cNvGrpSpPr/>
            <p:nvPr/>
          </p:nvGrpSpPr>
          <p:grpSpPr>
            <a:xfrm>
              <a:off x="5070" y="1512"/>
              <a:ext cx="293" cy="376"/>
              <a:chOff x="752" y="3163"/>
              <a:chExt cx="293" cy="376"/>
            </a:xfrm>
          </p:grpSpPr>
          <p:sp>
            <p:nvSpPr>
              <p:cNvPr id="1048773" name="Rounded Rectangle 1048772"/>
              <p:cNvSpPr/>
              <p:nvPr/>
            </p:nvSpPr>
            <p:spPr>
              <a:xfrm>
                <a:off x="753" y="3163"/>
                <a:ext cx="290" cy="376"/>
              </a:xfrm>
              <a:prstGeom prst="roundRect">
                <a:avLst/>
              </a:prstGeom>
              <a:solidFill>
                <a:srgbClr val="9900CC"/>
              </a:solidFill>
              <a:ln w="9525" cap="flat" cmpd="sng">
                <a:solidFill>
                  <a:srgbClr val="9900CC">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74" name="TextBox 1048773"/>
              <p:cNvSpPr txBox="1"/>
              <p:nvPr/>
            </p:nvSpPr>
            <p:spPr>
              <a:xfrm>
                <a:off x="752" y="3236"/>
                <a:ext cx="293" cy="176"/>
              </a:xfrm>
              <a:prstGeom prst="rect">
                <a:avLst/>
              </a:prstGeom>
              <a:noFill/>
              <a:ln>
                <a:noFill/>
              </a:ln>
            </p:spPr>
            <p:txBody>
              <a:bodyPr vert="horz" lIns="0" tIns="0" rIns="0" bIns="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chemeClr val="lt1"/>
                    </a:solidFill>
                    <a:latin typeface="Calibri" pitchFamily="34" charset="0"/>
                  </a:rPr>
                  <a:t>F</a:t>
                </a:r>
              </a:p>
            </p:txBody>
          </p:sp>
        </p:grpSp>
      </p:grpSp>
      <p:sp>
        <p:nvSpPr>
          <p:cNvPr id="1048775" name="Rectangle 1048774"/>
          <p:cNvSpPr/>
          <p:nvPr/>
        </p:nvSpPr>
        <p:spPr>
          <a:xfrm>
            <a:off x="8027987" y="2382837"/>
            <a:ext cx="504825" cy="3143250"/>
          </a:xfrm>
          <a:prstGeom prst="rect">
            <a:avLst/>
          </a:prstGeom>
          <a:noFill/>
          <a:ln w="38100"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76" name="TextBox 1048775"/>
          <p:cNvSpPr txBox="1"/>
          <p:nvPr/>
        </p:nvSpPr>
        <p:spPr>
          <a:xfrm>
            <a:off x="568325" y="701675"/>
            <a:ext cx="8575675" cy="370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FF6600"/>
                </a:solidFill>
                <a:latin typeface="Calibri" pitchFamily="34" charset="0"/>
              </a:rPr>
              <a:t>Halogens</a:t>
            </a:r>
            <a:r>
              <a:rPr lang="en-GB" altLang="en-US">
                <a:solidFill>
                  <a:srgbClr val="010066"/>
                </a:solidFill>
                <a:latin typeface="Calibri" pitchFamily="34" charset="0"/>
              </a:rPr>
              <a:t> are in group 7 of the periodic table, on the right.</a:t>
            </a:r>
          </a:p>
        </p:txBody>
      </p:sp>
      <p:sp>
        <p:nvSpPr>
          <p:cNvPr id="1048777" name="Oval 1048776"/>
          <p:cNvSpPr/>
          <p:nvPr/>
        </p:nvSpPr>
        <p:spPr>
          <a:xfrm>
            <a:off x="241300" y="809625"/>
            <a:ext cx="252412" cy="252412"/>
          </a:xfrm>
          <a:prstGeom prst="ellipse">
            <a:avLst/>
          </a:prstGeom>
          <a:gradFill rotWithShape="1">
            <a:gsLst>
              <a:gs pos="0">
                <a:schemeClr val="lt1">
                  <a:alpha val="100000"/>
                </a:schemeClr>
              </a:gs>
              <a:gs pos="100000">
                <a:srgbClr val="9900CC">
                  <a:alpha val="100000"/>
                </a:srgbClr>
              </a:gs>
            </a:gsLst>
            <a:path path="shape">
              <a:fillToRect l="50000" t="50000" r="50000" b="50000"/>
            </a:path>
          </a:gradFill>
          <a:ln>
            <a:noFill/>
          </a:ln>
          <a:effectLst>
            <a:outerShdw dist="35921" dir="2699999" algn="ctr">
              <a:srgbClr val="B2B2B2">
                <a:alpha val="100000"/>
              </a:srgb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grpSp>
        <p:nvGrpSpPr>
          <p:cNvPr id="145" name="Group 144"/>
          <p:cNvGrpSpPr/>
          <p:nvPr/>
        </p:nvGrpSpPr>
        <p:grpSpPr>
          <a:xfrm>
            <a:off x="8094662" y="1268412"/>
            <a:ext cx="373062" cy="409575"/>
            <a:chOff x="204" y="799"/>
            <a:chExt cx="235" cy="258"/>
          </a:xfrm>
        </p:grpSpPr>
        <p:sp>
          <p:nvSpPr>
            <p:cNvPr id="1048778" name="Rounded Rectangle 1048777"/>
            <p:cNvSpPr/>
            <p:nvPr/>
          </p:nvSpPr>
          <p:spPr>
            <a:xfrm>
              <a:off x="209" y="830"/>
              <a:ext cx="227" cy="227"/>
            </a:xfrm>
            <a:prstGeom prst="roundRect">
              <a:avLst/>
            </a:prstGeom>
            <a:solidFill>
              <a:schemeClr val="lt1"/>
            </a:solidFill>
            <a:ln w="25400" cap="flat" cmpd="sng">
              <a:solidFill>
                <a:srgbClr val="FF66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79" name="TextBox 1048778"/>
            <p:cNvSpPr txBox="1"/>
            <p:nvPr/>
          </p:nvSpPr>
          <p:spPr>
            <a:xfrm>
              <a:off x="204" y="799"/>
              <a:ext cx="235" cy="234"/>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spcBef>
                  <a:spcPct val="50000"/>
                </a:spcBef>
              </a:pPr>
              <a:r>
                <a:rPr lang="en-GB" altLang="en-US">
                  <a:solidFill>
                    <a:srgbClr val="010066"/>
                  </a:solidFill>
                  <a:latin typeface="Calibri" pitchFamily="34"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1000" fill="hold"/>
                                        <p:tgtEl>
                                          <p:spTgt spid="145"/>
                                        </p:tgtEl>
                                        <p:attrNameLst>
                                          <p:attrName>ppt_w</p:attrName>
                                        </p:attrNameLst>
                                      </p:cBhvr>
                                      <p:tavLst>
                                        <p:tav tm="0">
                                          <p:val>
                                            <p:fltVal val="0"/>
                                          </p:val>
                                        </p:tav>
                                        <p:tav tm="100000">
                                          <p:val>
                                            <p:strVal val="#ppt_w"/>
                                          </p:val>
                                        </p:tav>
                                      </p:tavLst>
                                    </p:anim>
                                    <p:anim calcmode="lin" valueType="num">
                                      <p:cBhvr>
                                        <p:cTn id="8" dur="1000" fill="hold"/>
                                        <p:tgtEl>
                                          <p:spTgt spid="145"/>
                                        </p:tgtEl>
                                        <p:attrNameLst>
                                          <p:attrName>ppt_h</p:attrName>
                                        </p:attrNameLst>
                                      </p:cBhvr>
                                      <p:tavLst>
                                        <p:tav tm="0">
                                          <p:val>
                                            <p:fltVal val="0"/>
                                          </p:val>
                                        </p:tav>
                                        <p:tav tm="100000">
                                          <p:val>
                                            <p:strVal val="#ppt_h"/>
                                          </p:val>
                                        </p:tav>
                                      </p:tavLst>
                                    </p:anim>
                                  </p:childTnLst>
                                </p:cTn>
                              </p:par>
                              <p:par>
                                <p:cTn id="9" presetID="22" presetClass="entr" presetSubtype="1" fill="hold" nodeType="with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up)">
                                      <p:cBhvr>
                                        <p:cTn id="11" dur="1000"/>
                                        <p:tgtEl>
                                          <p:spTgt spid="13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48775"/>
                                        </p:tgtEl>
                                        <p:attrNameLst>
                                          <p:attrName>style.visibility</p:attrName>
                                        </p:attrNameLst>
                                      </p:cBhvr>
                                      <p:to>
                                        <p:strVal val="visible"/>
                                      </p:to>
                                    </p:set>
                                    <p:animEffect transition="in" filter="wipe(up)">
                                      <p:cBhvr>
                                        <p:cTn id="15" dur="1000"/>
                                        <p:tgtEl>
                                          <p:spTgt spid="104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3" name="Title 1048902"/>
          <p:cNvSpPr>
            <a:spLocks noGrp="1"/>
          </p:cNvSpPr>
          <p:nvPr>
            <p:ph type="title"/>
          </p:nvPr>
        </p:nvSpPr>
        <p:spPr>
          <a:xfrm>
            <a:off x="685332" y="618518"/>
            <a:ext cx="7773338" cy="372271"/>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Reaction with hydrogen sulphide</a:t>
            </a:r>
            <a:r>
              <a:t/>
            </a:r>
            <a:br/>
            <a:endParaRPr lang="en-US" altLang="en-US" sz="4000"/>
          </a:p>
        </p:txBody>
      </p:sp>
      <p:sp>
        <p:nvSpPr>
          <p:cNvPr id="1048904" name="Rectangle 1048903"/>
          <p:cNvSpPr/>
          <p:nvPr/>
        </p:nvSpPr>
        <p:spPr>
          <a:xfrm>
            <a:off x="-76200" y="1143000"/>
            <a:ext cx="9220200" cy="1569660"/>
          </a:xfrm>
          <a:prstGeom prst="rect">
            <a:avLst/>
          </a:prstGeom>
          <a:noFill/>
          <a:ln>
            <a:noFill/>
          </a:ln>
        </p:spPr>
        <p:txBody>
          <a:bodyPr vert="horz" wrap="square"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r>
              <a:rPr lang="en-US" altLang="en-US" sz="2400" dirty="0">
                <a:latin typeface="Arial Unicode MS" pitchFamily="34" charset="-128"/>
                <a:ea typeface="Arial Unicode MS" pitchFamily="34" charset="-128"/>
              </a:rPr>
              <a:t>On passing chlorine and hydrogen </a:t>
            </a:r>
            <a:r>
              <a:rPr lang="en-US" altLang="en-US" sz="2400" dirty="0" err="1">
                <a:latin typeface="Arial Unicode MS" pitchFamily="34" charset="-128"/>
                <a:ea typeface="Arial Unicode MS" pitchFamily="34" charset="-128"/>
              </a:rPr>
              <a:t>sulphide</a:t>
            </a:r>
            <a:r>
              <a:rPr lang="en-US" altLang="en-US" sz="2400" dirty="0">
                <a:latin typeface="Arial Unicode MS" pitchFamily="34" charset="-128"/>
                <a:ea typeface="Arial Unicode MS" pitchFamily="34" charset="-128"/>
              </a:rPr>
              <a:t> through separate vents in a upright combustion tube hydrogen </a:t>
            </a:r>
            <a:r>
              <a:rPr lang="en-US" altLang="en-US" sz="2400" dirty="0" err="1">
                <a:latin typeface="Arial Unicode MS" pitchFamily="34" charset="-128"/>
                <a:ea typeface="Arial Unicode MS" pitchFamily="34" charset="-128"/>
              </a:rPr>
              <a:t>sulphide</a:t>
            </a:r>
            <a:r>
              <a:rPr lang="en-US" altLang="en-US" sz="2400" dirty="0">
                <a:latin typeface="Arial Unicode MS" pitchFamily="34" charset="-128"/>
                <a:ea typeface="Arial Unicode MS" pitchFamily="34" charset="-128"/>
              </a:rPr>
              <a:t> gets </a:t>
            </a:r>
            <a:r>
              <a:rPr lang="en-US" altLang="en-US" sz="2400" dirty="0" err="1">
                <a:latin typeface="Arial Unicode MS" pitchFamily="34" charset="-128"/>
                <a:ea typeface="Arial Unicode MS" pitchFamily="34" charset="-128"/>
              </a:rPr>
              <a:t>oxidised</a:t>
            </a:r>
            <a:r>
              <a:rPr lang="en-US" altLang="en-US" sz="2400" dirty="0">
                <a:latin typeface="Arial Unicode MS" pitchFamily="34" charset="-128"/>
                <a:ea typeface="Arial Unicode MS" pitchFamily="34" charset="-128"/>
              </a:rPr>
              <a:t> to hydrogen chloride and </a:t>
            </a:r>
            <a:r>
              <a:rPr lang="en-US" altLang="en-US" sz="2400" dirty="0" err="1">
                <a:latin typeface="Arial Unicode MS" pitchFamily="34" charset="-128"/>
                <a:ea typeface="Arial Unicode MS" pitchFamily="34" charset="-128"/>
              </a:rPr>
              <a:t>sulphur</a:t>
            </a:r>
            <a:r>
              <a:rPr lang="en-US" altLang="en-US" sz="2400" dirty="0">
                <a:latin typeface="Arial Unicode MS" pitchFamily="34" charset="-128"/>
                <a:ea typeface="Arial Unicode MS" pitchFamily="34" charset="-128"/>
              </a:rPr>
              <a:t>. Hydrogen chloride comes out through the middle tube.</a:t>
            </a:r>
          </a:p>
        </p:txBody>
      </p:sp>
      <p:pic>
        <p:nvPicPr>
          <p:cNvPr id="2097170" name="Picture 2097169"/>
          <p:cNvPicPr>
            <a:picLocks/>
          </p:cNvPicPr>
          <p:nvPr/>
        </p:nvPicPr>
        <p:blipFill>
          <a:blip r:embed="rId2"/>
          <a:srcRect/>
          <a:stretch>
            <a:fillRect/>
          </a:stretch>
        </p:blipFill>
        <p:spPr>
          <a:xfrm>
            <a:off x="4495800" y="2590800"/>
            <a:ext cx="3810000" cy="2668587"/>
          </a:xfrm>
          <a:prstGeom prst="rect">
            <a:avLst/>
          </a:prstGeom>
          <a:noFill/>
          <a:ln>
            <a:noFill/>
          </a:ln>
        </p:spPr>
      </p:pic>
      <p:pic>
        <p:nvPicPr>
          <p:cNvPr id="2097171" name="Picture 2097170" descr="img76"/>
          <p:cNvPicPr>
            <a:picLocks/>
          </p:cNvPicPr>
          <p:nvPr/>
        </p:nvPicPr>
        <p:blipFill>
          <a:blip r:embed="rId3"/>
          <a:srcRect/>
          <a:stretch>
            <a:fillRect/>
          </a:stretch>
        </p:blipFill>
        <p:spPr>
          <a:xfrm>
            <a:off x="217487" y="5562600"/>
            <a:ext cx="4538662" cy="8382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5" name="Title 1048904"/>
          <p:cNvSpPr>
            <a:spLocks noGrp="1"/>
          </p:cNvSpPr>
          <p:nvPr>
            <p:ph type="title"/>
          </p:nvPr>
        </p:nvSpPr>
        <p:spPr>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t/>
            </a:r>
            <a:br/>
            <a:r>
              <a:rPr lang="en-US" altLang="en-US" sz="3200" b="1">
                <a:latin typeface="Arial Unicode MS" pitchFamily="34" charset="-128"/>
                <a:ea typeface="Arial Unicode MS" pitchFamily="34" charset="-128"/>
              </a:rPr>
              <a:t>Displacement of the Halogens by Chlorine</a:t>
            </a:r>
            <a:r>
              <a:t/>
            </a:r>
            <a:br/>
            <a:endParaRPr lang="en-US" altLang="en-US" sz="3200"/>
          </a:p>
        </p:txBody>
      </p:sp>
      <p:sp>
        <p:nvSpPr>
          <p:cNvPr id="1048906" name="Rectangle 1048905"/>
          <p:cNvSpPr/>
          <p:nvPr/>
        </p:nvSpPr>
        <p:spPr>
          <a:xfrm>
            <a:off x="228600" y="2018823"/>
            <a:ext cx="8686800" cy="3558541"/>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latin typeface="Arial Unicode MS" pitchFamily="34" charset="-128"/>
                <a:ea typeface="Arial Unicode MS" pitchFamily="34" charset="-128"/>
              </a:rPr>
              <a:t>Halogens are the most electronegative elements. Fluorine is the most electronegative, followed by chlorine then bromine and then iodine. The </a:t>
            </a:r>
            <a:r>
              <a:rPr lang="en-US" altLang="en-US" sz="2400">
                <a:solidFill>
                  <a:srgbClr val="0000FF"/>
                </a:solidFill>
                <a:latin typeface="Arial Unicode MS" pitchFamily="34" charset="-128"/>
                <a:ea typeface="Arial Unicode MS" pitchFamily="34" charset="-128"/>
              </a:rPr>
              <a:t>relative reactivity</a:t>
            </a:r>
            <a:r>
              <a:rPr lang="en-US" altLang="en-US" sz="2400">
                <a:latin typeface="Arial Unicode MS" pitchFamily="34" charset="-128"/>
                <a:ea typeface="Arial Unicode MS" pitchFamily="34" charset="-128"/>
              </a:rPr>
              <a:t> of the </a:t>
            </a:r>
            <a:r>
              <a:rPr lang="en-US" altLang="en-US" sz="2400">
                <a:solidFill>
                  <a:srgbClr val="0000FF"/>
                </a:solidFill>
                <a:latin typeface="Arial Unicode MS" pitchFamily="34" charset="-128"/>
                <a:ea typeface="Arial Unicode MS" pitchFamily="34" charset="-128"/>
              </a:rPr>
              <a:t>halogens</a:t>
            </a:r>
            <a:r>
              <a:rPr lang="en-US" altLang="en-US" sz="2400">
                <a:latin typeface="Arial Unicode MS" pitchFamily="34" charset="-128"/>
                <a:ea typeface="Arial Unicode MS" pitchFamily="34" charset="-128"/>
              </a:rPr>
              <a:t>, as described in group trends, can be shown by </a:t>
            </a:r>
            <a:r>
              <a:rPr lang="en-US" altLang="en-US" sz="2400">
                <a:solidFill>
                  <a:srgbClr val="0000FF"/>
                </a:solidFill>
                <a:latin typeface="Arial Unicode MS" pitchFamily="34" charset="-128"/>
                <a:ea typeface="Arial Unicode MS" pitchFamily="34" charset="-128"/>
              </a:rPr>
              <a:t>displacement reactions</a:t>
            </a:r>
            <a:r>
              <a:rPr lang="en-US" altLang="en-US" sz="2400">
                <a:latin typeface="Arial Unicode MS" pitchFamily="34" charset="-128"/>
                <a:ea typeface="Arial Unicode MS" pitchFamily="34" charset="-128"/>
              </a:rPr>
              <a:t>. These are similar to the </a:t>
            </a:r>
            <a:r>
              <a:rPr lang="en-US" altLang="en-US" sz="2400">
                <a:solidFill>
                  <a:srgbClr val="FF0000"/>
                </a:solidFill>
                <a:latin typeface="Arial Unicode MS" pitchFamily="34" charset="-128"/>
                <a:ea typeface="Arial Unicode MS" pitchFamily="34" charset="-128"/>
              </a:rPr>
              <a:t>metal</a:t>
            </a:r>
            <a:r>
              <a:rPr lang="en-US" altLang="en-US" sz="2400">
                <a:solidFill>
                  <a:srgbClr val="0000FF"/>
                </a:solidFill>
                <a:latin typeface="Arial Unicode MS" pitchFamily="34" charset="-128"/>
                <a:ea typeface="Arial Unicode MS" pitchFamily="34" charset="-128"/>
              </a:rPr>
              <a:t> displacement reactions.</a:t>
            </a:r>
          </a:p>
          <a:p>
            <a:pPr lvl="0" eaLnBrk="1" latinLnBrk="1" hangingPunct="1"/>
            <a:r>
              <a:t/>
            </a:r>
            <a:br/>
            <a:r>
              <a:rPr lang="en-US" altLang="en-US" sz="2400">
                <a:latin typeface="Arial Unicode MS" pitchFamily="34" charset="-128"/>
                <a:ea typeface="Arial Unicode MS" pitchFamily="34" charset="-128"/>
              </a:rPr>
              <a:t>For example,</a:t>
            </a:r>
            <a:r>
              <a:rPr lang="en-US" altLang="en-US" sz="2400">
                <a:solidFill>
                  <a:srgbClr val="0000FF"/>
                </a:solidFill>
                <a:latin typeface="Arial Unicode MS" pitchFamily="34" charset="-128"/>
                <a:ea typeface="Arial Unicode MS" pitchFamily="34" charset="-128"/>
              </a:rPr>
              <a:t> Bromine gas</a:t>
            </a:r>
            <a:r>
              <a:rPr lang="en-US" altLang="en-US" sz="2400">
                <a:latin typeface="Arial Unicode MS" pitchFamily="34" charset="-128"/>
                <a:ea typeface="Arial Unicode MS" pitchFamily="34" charset="-128"/>
              </a:rPr>
              <a:t> bubbled through a </a:t>
            </a:r>
            <a:r>
              <a:rPr lang="en-US" altLang="en-US" sz="2400">
                <a:solidFill>
                  <a:srgbClr val="0000FF"/>
                </a:solidFill>
                <a:latin typeface="Arial Unicode MS" pitchFamily="34" charset="-128"/>
                <a:ea typeface="Arial Unicode MS" pitchFamily="34" charset="-128"/>
              </a:rPr>
              <a:t>solution</a:t>
            </a:r>
            <a:r>
              <a:rPr lang="en-US" altLang="en-US" sz="2400">
                <a:latin typeface="Arial Unicode MS" pitchFamily="34" charset="-128"/>
                <a:ea typeface="Arial Unicode MS" pitchFamily="34" charset="-128"/>
              </a:rPr>
              <a:t> of </a:t>
            </a:r>
            <a:r>
              <a:rPr lang="en-US" altLang="en-US" sz="2400">
                <a:solidFill>
                  <a:srgbClr val="FF0000"/>
                </a:solidFill>
                <a:latin typeface="Arial Unicode MS" pitchFamily="34" charset="-128"/>
                <a:ea typeface="Arial Unicode MS" pitchFamily="34" charset="-128"/>
              </a:rPr>
              <a:t>potassium</a:t>
            </a:r>
            <a:r>
              <a:rPr lang="en-US" altLang="en-US" sz="2400">
                <a:latin typeface="Arial Unicode MS" pitchFamily="34" charset="-128"/>
                <a:ea typeface="Arial Unicode MS" pitchFamily="34" charset="-128"/>
              </a:rPr>
              <a:t> </a:t>
            </a:r>
            <a:r>
              <a:rPr lang="en-US" altLang="en-US" sz="2400">
                <a:solidFill>
                  <a:srgbClr val="0000FF"/>
                </a:solidFill>
                <a:latin typeface="Arial Unicode MS" pitchFamily="34" charset="-128"/>
                <a:ea typeface="Arial Unicode MS" pitchFamily="34" charset="-128"/>
              </a:rPr>
              <a:t>iodide</a:t>
            </a:r>
            <a:r>
              <a:rPr lang="en-US" altLang="en-US" sz="2400">
                <a:latin typeface="Arial Unicode MS" pitchFamily="34" charset="-128"/>
                <a:ea typeface="Arial Unicode MS" pitchFamily="34" charset="-128"/>
              </a:rPr>
              <a:t> in </a:t>
            </a:r>
            <a:r>
              <a:rPr lang="en-US" altLang="en-US" sz="2400">
                <a:solidFill>
                  <a:srgbClr val="0000FF"/>
                </a:solidFill>
                <a:latin typeface="Arial Unicode MS" pitchFamily="34" charset="-128"/>
                <a:ea typeface="Arial Unicode MS" pitchFamily="34" charset="-128"/>
              </a:rPr>
              <a:t>water</a:t>
            </a:r>
            <a:r>
              <a:rPr lang="en-US" altLang="en-US" sz="2400">
                <a:latin typeface="Arial Unicode MS" pitchFamily="34" charset="-128"/>
                <a:ea typeface="Arial Unicode MS" pitchFamily="34" charset="-128"/>
              </a:rPr>
              <a:t> will </a:t>
            </a:r>
            <a:r>
              <a:rPr lang="en-US" altLang="en-US" sz="2400">
                <a:solidFill>
                  <a:srgbClr val="0000FF"/>
                </a:solidFill>
                <a:latin typeface="Arial Unicode MS" pitchFamily="34" charset="-128"/>
                <a:ea typeface="Arial Unicode MS" pitchFamily="34" charset="-128"/>
              </a:rPr>
              <a:t>displace</a:t>
            </a:r>
            <a:r>
              <a:rPr lang="en-US" altLang="en-US" sz="2400">
                <a:latin typeface="Arial Unicode MS" pitchFamily="34" charset="-128"/>
                <a:ea typeface="Arial Unicode MS" pitchFamily="34" charset="-128"/>
              </a:rPr>
              <a:t> (take the </a:t>
            </a:r>
            <a:r>
              <a:rPr lang="en-US" altLang="en-US" sz="2400">
                <a:solidFill>
                  <a:srgbClr val="0000FF"/>
                </a:solidFill>
                <a:latin typeface="Arial Unicode MS" pitchFamily="34" charset="-128"/>
                <a:ea typeface="Arial Unicode MS" pitchFamily="34" charset="-128"/>
              </a:rPr>
              <a:t>place</a:t>
            </a:r>
            <a:r>
              <a:rPr lang="en-US" altLang="en-US" sz="2400">
                <a:latin typeface="Arial Unicode MS" pitchFamily="34" charset="-128"/>
                <a:ea typeface="Arial Unicode MS" pitchFamily="34" charset="-128"/>
              </a:rPr>
              <a:t> of) the </a:t>
            </a:r>
            <a:r>
              <a:rPr lang="en-US" altLang="en-US" sz="2400">
                <a:solidFill>
                  <a:srgbClr val="0000FF"/>
                </a:solidFill>
                <a:latin typeface="Arial Unicode MS" pitchFamily="34" charset="-128"/>
                <a:ea typeface="Arial Unicode MS" pitchFamily="34" charset="-128"/>
              </a:rPr>
              <a:t>less reactive</a:t>
            </a:r>
            <a:r>
              <a:rPr lang="en-US" altLang="en-US" sz="2400">
                <a:latin typeface="Arial Unicode MS" pitchFamily="34" charset="-128"/>
                <a:ea typeface="Arial Unicode MS" pitchFamily="34" charset="-128"/>
              </a:rPr>
              <a:t> </a:t>
            </a:r>
            <a:r>
              <a:rPr lang="en-US" altLang="en-US" sz="2400">
                <a:solidFill>
                  <a:srgbClr val="0000FF"/>
                </a:solidFill>
                <a:latin typeface="Arial Unicode MS" pitchFamily="34" charset="-128"/>
                <a:ea typeface="Arial Unicode MS" pitchFamily="34" charset="-128"/>
              </a:rPr>
              <a:t>iodine</a:t>
            </a:r>
            <a:r>
              <a:rPr lang="en-US" altLang="en-US" sz="2400">
                <a:latin typeface="Arial Unicode MS" pitchFamily="34" charset="-128"/>
                <a:ea typeface="Arial Unicode MS" pitchFamily="34" charset="-128"/>
              </a:rPr>
              <a:t>, forming </a:t>
            </a:r>
            <a:r>
              <a:rPr lang="en-US" altLang="en-US" sz="2400">
                <a:solidFill>
                  <a:srgbClr val="0000FF"/>
                </a:solidFill>
                <a:latin typeface="Arial Unicode MS" pitchFamily="34" charset="-128"/>
                <a:ea typeface="Arial Unicode MS" pitchFamily="34" charset="-128"/>
              </a:rPr>
              <a:t>iodine</a:t>
            </a:r>
            <a:r>
              <a:rPr lang="en-US" altLang="en-US" sz="2400">
                <a:latin typeface="Arial Unicode MS" pitchFamily="34" charset="-128"/>
                <a:ea typeface="Arial Unicode MS" pitchFamily="34" charset="-128"/>
              </a:rPr>
              <a:t> and </a:t>
            </a:r>
            <a:r>
              <a:rPr lang="en-US" altLang="en-US" sz="2400">
                <a:solidFill>
                  <a:srgbClr val="FF0000"/>
                </a:solidFill>
                <a:latin typeface="Arial Unicode MS" pitchFamily="34" charset="-128"/>
                <a:ea typeface="Arial Unicode MS" pitchFamily="34" charset="-128"/>
              </a:rPr>
              <a:t>potassium</a:t>
            </a:r>
            <a:r>
              <a:rPr lang="en-US" altLang="en-US" sz="2400">
                <a:latin typeface="Arial Unicode MS" pitchFamily="34" charset="-128"/>
                <a:ea typeface="Arial Unicode MS" pitchFamily="34" charset="-128"/>
              </a:rPr>
              <a:t> </a:t>
            </a:r>
            <a:r>
              <a:rPr lang="en-US" altLang="en-US" sz="2400">
                <a:solidFill>
                  <a:srgbClr val="0000FF"/>
                </a:solidFill>
                <a:latin typeface="Arial Unicode MS" pitchFamily="34" charset="-128"/>
                <a:ea typeface="Arial Unicode MS" pitchFamily="34" charset="-128"/>
              </a:rPr>
              <a:t>bromide</a:t>
            </a:r>
            <a:r>
              <a:rPr lang="en-US" altLang="en-US" sz="2400">
                <a:latin typeface="Arial Unicode MS" pitchFamily="34" charset="-128"/>
                <a:ea typeface="Arial Unicode MS" pitchFamily="34" charset="-128"/>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097171"/>
          <p:cNvPicPr>
            <a:picLocks/>
          </p:cNvPicPr>
          <p:nvPr/>
        </p:nvPicPr>
        <p:blipFill>
          <a:blip r:embed="rId2"/>
          <a:srcRect/>
          <a:stretch>
            <a:fillRect/>
          </a:stretch>
        </p:blipFill>
        <p:spPr>
          <a:xfrm>
            <a:off x="533400" y="762000"/>
            <a:ext cx="7510462" cy="2133600"/>
          </a:xfrm>
          <a:prstGeom prst="rect">
            <a:avLst/>
          </a:prstGeom>
          <a:noFill/>
          <a:ln>
            <a:noFill/>
          </a:ln>
        </p:spPr>
      </p:pic>
      <p:pic>
        <p:nvPicPr>
          <p:cNvPr id="2097173" name="Picture 2097172" descr="img116"/>
          <p:cNvPicPr>
            <a:picLocks/>
          </p:cNvPicPr>
          <p:nvPr/>
        </p:nvPicPr>
        <p:blipFill>
          <a:blip r:embed="rId3"/>
          <a:srcRect/>
          <a:stretch>
            <a:fillRect/>
          </a:stretch>
        </p:blipFill>
        <p:spPr>
          <a:xfrm>
            <a:off x="622300" y="3352800"/>
            <a:ext cx="5778500" cy="546100"/>
          </a:xfrm>
          <a:prstGeom prst="rect">
            <a:avLst/>
          </a:prstGeom>
          <a:noFill/>
          <a:ln>
            <a:noFill/>
          </a:ln>
        </p:spPr>
      </p:pic>
      <p:pic>
        <p:nvPicPr>
          <p:cNvPr id="2097174" name="Picture 2097173" descr="img117"/>
          <p:cNvPicPr>
            <a:picLocks/>
          </p:cNvPicPr>
          <p:nvPr/>
        </p:nvPicPr>
        <p:blipFill>
          <a:blip r:embed="rId4"/>
          <a:srcRect/>
          <a:stretch>
            <a:fillRect/>
          </a:stretch>
        </p:blipFill>
        <p:spPr>
          <a:xfrm>
            <a:off x="762000" y="4191000"/>
            <a:ext cx="5781675" cy="533400"/>
          </a:xfrm>
          <a:prstGeom prst="rect">
            <a:avLst/>
          </a:prstGeom>
          <a:noFill/>
          <a:ln>
            <a:noFill/>
          </a:ln>
        </p:spPr>
      </p:pic>
      <p:pic>
        <p:nvPicPr>
          <p:cNvPr id="2097175" name="Picture 2097174" descr="img118"/>
          <p:cNvPicPr>
            <a:picLocks/>
          </p:cNvPicPr>
          <p:nvPr/>
        </p:nvPicPr>
        <p:blipFill>
          <a:blip r:embed="rId5"/>
          <a:srcRect/>
          <a:stretch>
            <a:fillRect/>
          </a:stretch>
        </p:blipFill>
        <p:spPr>
          <a:xfrm>
            <a:off x="698500" y="5029200"/>
            <a:ext cx="4911725" cy="4572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7" name="Title 1048906"/>
          <p:cNvSpPr>
            <a:spLocks noGrp="1"/>
          </p:cNvSpPr>
          <p:nvPr>
            <p:ph type="title"/>
          </p:nvPr>
        </p:nvSpPr>
        <p:spPr>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t/>
            </a:r>
            <a:br/>
            <a:r>
              <a:rPr lang="en-US" altLang="en-US" sz="3200" b="1"/>
              <a:t>SUMMARY OF DISPLACEMENT REACTIONS</a:t>
            </a:r>
            <a:r>
              <a:t/>
            </a:r>
            <a:br/>
            <a:endParaRPr lang="en-US" altLang="en-US" sz="4000"/>
          </a:p>
        </p:txBody>
      </p:sp>
      <p:pic>
        <p:nvPicPr>
          <p:cNvPr id="2097176" name="Picture 2097175" descr="fig_10"/>
          <p:cNvPicPr>
            <a:picLocks/>
          </p:cNvPicPr>
          <p:nvPr/>
        </p:nvPicPr>
        <p:blipFill>
          <a:blip r:embed="rId2"/>
          <a:srcRect/>
          <a:stretch>
            <a:fillRect/>
          </a:stretch>
        </p:blipFill>
        <p:spPr>
          <a:xfrm>
            <a:off x="2209800" y="1143000"/>
            <a:ext cx="4191000" cy="53467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8" name="Title 1048907"/>
          <p:cNvSpPr>
            <a:spLocks noGrp="1"/>
          </p:cNvSpPr>
          <p:nvPr>
            <p:ph type="title"/>
          </p:nvPr>
        </p:nvSpPr>
        <p:spPr>
          <a:xfrm>
            <a:off x="685332" y="618519"/>
            <a:ext cx="7544268" cy="1210282"/>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dirty="0"/>
              <a:t>Oxidizing Reaction of Chlorine</a:t>
            </a:r>
            <a:r>
              <a:rPr dirty="0"/>
              <a:t/>
            </a:r>
            <a:br>
              <a:rPr dirty="0"/>
            </a:br>
            <a:endParaRPr lang="en-US" altLang="en-US" sz="4000" b="1" dirty="0"/>
          </a:p>
        </p:txBody>
      </p:sp>
      <p:sp>
        <p:nvSpPr>
          <p:cNvPr id="1048909" name="Rectangle 1048908"/>
          <p:cNvSpPr/>
          <p:nvPr/>
        </p:nvSpPr>
        <p:spPr>
          <a:xfrm>
            <a:off x="228600" y="1539789"/>
            <a:ext cx="8458200" cy="1015663"/>
          </a:xfrm>
          <a:prstGeom prst="rect">
            <a:avLst/>
          </a:prstGeom>
          <a:noFill/>
          <a:ln>
            <a:noFill/>
          </a:ln>
        </p:spPr>
        <p:txBody>
          <a:bodyPr vert="horz" wrap="square"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b="1" dirty="0">
                <a:solidFill>
                  <a:srgbClr val="000000"/>
                </a:solidFill>
                <a:latin typeface="Arial Unicode MS" pitchFamily="34" charset="-128"/>
                <a:ea typeface="Arial Unicode MS" pitchFamily="34" charset="-128"/>
              </a:rPr>
              <a:t>Chlorine is a strong </a:t>
            </a:r>
            <a:r>
              <a:rPr lang="en-US" altLang="en-US" sz="2000" b="1" dirty="0" err="1">
                <a:solidFill>
                  <a:srgbClr val="000000"/>
                </a:solidFill>
                <a:latin typeface="Arial Unicode MS" pitchFamily="34" charset="-128"/>
                <a:ea typeface="Arial Unicode MS" pitchFamily="34" charset="-128"/>
              </a:rPr>
              <a:t>oxidising</a:t>
            </a:r>
            <a:r>
              <a:rPr lang="en-US" altLang="en-US" sz="2000" b="1" dirty="0">
                <a:solidFill>
                  <a:srgbClr val="000000"/>
                </a:solidFill>
                <a:latin typeface="Arial Unicode MS" pitchFamily="34" charset="-128"/>
                <a:ea typeface="Arial Unicode MS" pitchFamily="34" charset="-128"/>
              </a:rPr>
              <a:t> agent. Chlorine </a:t>
            </a:r>
            <a:r>
              <a:rPr lang="en-US" altLang="en-US" sz="2000" b="1" dirty="0" err="1">
                <a:solidFill>
                  <a:srgbClr val="000000"/>
                </a:solidFill>
                <a:latin typeface="Arial Unicode MS" pitchFamily="34" charset="-128"/>
                <a:ea typeface="Arial Unicode MS" pitchFamily="34" charset="-128"/>
              </a:rPr>
              <a:t>oxidises</a:t>
            </a:r>
            <a:r>
              <a:rPr lang="en-US" altLang="en-US" sz="2000" b="1" dirty="0">
                <a:solidFill>
                  <a:srgbClr val="000000"/>
                </a:solidFill>
                <a:latin typeface="Arial Unicode MS" pitchFamily="34" charset="-128"/>
                <a:ea typeface="Arial Unicode MS" pitchFamily="34" charset="-128"/>
              </a:rPr>
              <a:t> Iron (II) Chloride, FeCl</a:t>
            </a:r>
            <a:r>
              <a:rPr lang="en-US" altLang="en-US" sz="2000" b="1" baseline="-30000" dirty="0">
                <a:solidFill>
                  <a:srgbClr val="000000"/>
                </a:solidFill>
                <a:latin typeface="Arial Unicode MS" pitchFamily="34" charset="-128"/>
                <a:ea typeface="Arial Unicode MS" pitchFamily="34" charset="-128"/>
              </a:rPr>
              <a:t>2</a:t>
            </a:r>
            <a:r>
              <a:rPr lang="en-US" altLang="en-US" sz="2000" b="1" dirty="0">
                <a:solidFill>
                  <a:srgbClr val="000000"/>
                </a:solidFill>
                <a:latin typeface="Arial Unicode MS" pitchFamily="34" charset="-128"/>
                <a:ea typeface="Arial Unicode MS" pitchFamily="34" charset="-128"/>
              </a:rPr>
              <a:t>, to the salt containing Iron in the higher oxidation state Iron (III) Chloride, FeCl</a:t>
            </a:r>
            <a:r>
              <a:rPr lang="en-US" altLang="en-US" sz="2000" b="1" baseline="-30000" dirty="0">
                <a:solidFill>
                  <a:srgbClr val="000000"/>
                </a:solidFill>
                <a:latin typeface="Arial Unicode MS" pitchFamily="34" charset="-128"/>
                <a:ea typeface="Arial Unicode MS" pitchFamily="34" charset="-128"/>
              </a:rPr>
              <a:t>3</a:t>
            </a:r>
            <a:r>
              <a:rPr lang="en-US" altLang="en-US" sz="2000" b="1" dirty="0">
                <a:solidFill>
                  <a:srgbClr val="000000"/>
                </a:solidFill>
                <a:latin typeface="Arial Unicode MS" pitchFamily="34" charset="-128"/>
                <a:ea typeface="Arial Unicode MS" pitchFamily="34" charset="-128"/>
              </a:rPr>
              <a:t>. This is possible because Iron has a variable </a:t>
            </a:r>
            <a:r>
              <a:rPr lang="en-US" altLang="en-US" sz="2000" b="1" dirty="0" err="1">
                <a:solidFill>
                  <a:srgbClr val="000000"/>
                </a:solidFill>
                <a:latin typeface="Arial Unicode MS" pitchFamily="34" charset="-128"/>
                <a:ea typeface="Arial Unicode MS" pitchFamily="34" charset="-128"/>
              </a:rPr>
              <a:t>valency</a:t>
            </a:r>
            <a:r>
              <a:rPr lang="en-US" altLang="en-US" sz="1100" dirty="0">
                <a:solidFill>
                  <a:srgbClr val="000000"/>
                </a:solidFill>
                <a:latin typeface="Book Antiqua" pitchFamily="18" charset="0"/>
                <a:ea typeface="Times New Roman" charset="0"/>
              </a:rPr>
              <a:t>. </a:t>
            </a:r>
          </a:p>
        </p:txBody>
      </p:sp>
      <p:pic>
        <p:nvPicPr>
          <p:cNvPr id="2097177" name="Picture 2097176" descr="fig_13"/>
          <p:cNvPicPr>
            <a:picLocks/>
          </p:cNvPicPr>
          <p:nvPr/>
        </p:nvPicPr>
        <p:blipFill>
          <a:blip r:embed="rId2"/>
          <a:srcRect/>
          <a:stretch>
            <a:fillRect/>
          </a:stretch>
        </p:blipFill>
        <p:spPr>
          <a:xfrm>
            <a:off x="623887" y="2971800"/>
            <a:ext cx="6677025" cy="35814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0" name="Title 1048909"/>
          <p:cNvSpPr>
            <a:spLocks noGrp="1"/>
          </p:cNvSpPr>
          <p:nvPr>
            <p:ph type="title"/>
          </p:nvPr>
        </p:nvSpPr>
        <p:spPr>
          <a:prstGeom prst="rect">
            <a:avLst/>
          </a:prstGeom>
          <a:noFill/>
          <a:ln>
            <a:noFill/>
          </a:ln>
        </p:spPr>
        <p:txBody>
          <a:bodyPr vert="horz" lIns="91440" tIns="45720" rIns="91440" bIns="45720" anchor="ctr">
            <a:normAutofit/>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With alkalis</a:t>
            </a:r>
            <a:r>
              <a:t/>
            </a:r>
            <a:br/>
            <a:endParaRPr lang="en-US" altLang="en-US" sz="4000"/>
          </a:p>
        </p:txBody>
      </p:sp>
      <p:sp>
        <p:nvSpPr>
          <p:cNvPr id="1048911" name="Rectangle 1048910"/>
          <p:cNvSpPr/>
          <p:nvPr/>
        </p:nvSpPr>
        <p:spPr>
          <a:xfrm>
            <a:off x="0" y="1281429"/>
            <a:ext cx="8915400" cy="32918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just" eaLnBrk="1" latinLnBrk="1" hangingPunct="1"/>
            <a:r>
              <a:rPr lang="en-US" altLang="en-US" sz="2400">
                <a:latin typeface="Arial Unicode MS" pitchFamily="34" charset="-128"/>
                <a:ea typeface="Arial Unicode MS" pitchFamily="34" charset="-128"/>
              </a:rPr>
              <a:t>Alkalis, at different temperatures and at different levels of concentration, behave differently with chlorine.</a:t>
            </a:r>
          </a:p>
          <a:p>
            <a:pPr lvl="0" algn="just"/>
            <a:r>
              <a:rPr lang="en-US" altLang="en-US" sz="2400">
                <a:latin typeface="Arial Unicode MS" pitchFamily="34" charset="-128"/>
                <a:ea typeface="Arial Unicode MS" pitchFamily="34" charset="-128"/>
              </a:rPr>
              <a:t> </a:t>
            </a:r>
          </a:p>
          <a:p>
            <a:pPr lvl="0" algn="just"/>
            <a:r>
              <a:rPr lang="en-US" altLang="en-US" sz="2400">
                <a:latin typeface="Arial Unicode MS" pitchFamily="34" charset="-128"/>
                <a:ea typeface="Arial Unicode MS" pitchFamily="34" charset="-128"/>
              </a:rPr>
              <a:t>(i) With cold dilute alkalis</a:t>
            </a:r>
          </a:p>
          <a:p>
            <a:pPr lvl="0" algn="just"/>
            <a:r>
              <a:rPr lang="en-US" altLang="en-US" sz="2400">
                <a:latin typeface="Arial Unicode MS" pitchFamily="34" charset="-128"/>
                <a:ea typeface="Arial Unicode MS" pitchFamily="34" charset="-128"/>
              </a:rPr>
              <a:t> </a:t>
            </a:r>
          </a:p>
          <a:p>
            <a:pPr lvl="0" algn="just"/>
            <a:r>
              <a:rPr lang="en-US" altLang="en-US" sz="2400">
                <a:latin typeface="Arial Unicode MS" pitchFamily="34" charset="-128"/>
                <a:ea typeface="Arial Unicode MS" pitchFamily="34" charset="-128"/>
              </a:rPr>
              <a:t>Chlorine reacts with cold dilute alkalis to form their respective chlorides, hypochlorites and water.</a:t>
            </a:r>
          </a:p>
          <a:p>
            <a:pPr lvl="0" algn="just"/>
            <a:endParaRPr lang="en-US" altLang="en-US" sz="2400">
              <a:latin typeface="Arial Unicode MS" pitchFamily="34" charset="-128"/>
              <a:ea typeface="Arial Unicode MS" pitchFamily="34" charset="-128"/>
            </a:endParaRPr>
          </a:p>
          <a:p>
            <a:pPr lvl="0" algn="just"/>
            <a:endParaRPr lang="en-US" altLang="en-US" sz="2400">
              <a:latin typeface="Arial Unicode MS" pitchFamily="34" charset="-128"/>
              <a:ea typeface="Arial Unicode MS" pitchFamily="34" charset="-128"/>
            </a:endParaRPr>
          </a:p>
        </p:txBody>
      </p:sp>
      <p:pic>
        <p:nvPicPr>
          <p:cNvPr id="2097178" name="Picture 2097177" descr="img105"/>
          <p:cNvPicPr>
            <a:picLocks/>
          </p:cNvPicPr>
          <p:nvPr/>
        </p:nvPicPr>
        <p:blipFill>
          <a:blip r:embed="rId2"/>
          <a:srcRect/>
          <a:stretch>
            <a:fillRect/>
          </a:stretch>
        </p:blipFill>
        <p:spPr>
          <a:xfrm>
            <a:off x="1219200" y="3886200"/>
            <a:ext cx="7261225" cy="885825"/>
          </a:xfrm>
          <a:prstGeom prst="rect">
            <a:avLst/>
          </a:prstGeom>
          <a:noFill/>
          <a:ln>
            <a:noFill/>
          </a:ln>
        </p:spPr>
      </p:pic>
      <p:pic>
        <p:nvPicPr>
          <p:cNvPr id="2097179" name="Picture 2097178" descr="img106"/>
          <p:cNvPicPr>
            <a:picLocks/>
          </p:cNvPicPr>
          <p:nvPr/>
        </p:nvPicPr>
        <p:blipFill>
          <a:blip r:embed="rId3"/>
          <a:srcRect/>
          <a:stretch>
            <a:fillRect/>
          </a:stretch>
        </p:blipFill>
        <p:spPr>
          <a:xfrm>
            <a:off x="1524000" y="5181600"/>
            <a:ext cx="6831012" cy="8667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2" name="Rectangle 1048911"/>
          <p:cNvSpPr/>
          <p:nvPr/>
        </p:nvSpPr>
        <p:spPr>
          <a:xfrm>
            <a:off x="0" y="24129"/>
            <a:ext cx="8915400" cy="17678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800">
                <a:latin typeface="Arial Unicode MS" pitchFamily="34" charset="-128"/>
                <a:ea typeface="Arial Unicode MS" pitchFamily="34" charset="-128"/>
              </a:rPr>
              <a:t>(ii) With hot concentrated alkalis</a:t>
            </a:r>
          </a:p>
          <a:p>
            <a:pPr lvl="0"/>
            <a:r>
              <a:rPr lang="en-US" altLang="en-US" sz="2800">
                <a:latin typeface="Arial Unicode MS" pitchFamily="34" charset="-128"/>
                <a:ea typeface="Arial Unicode MS" pitchFamily="34" charset="-128"/>
              </a:rPr>
              <a:t> </a:t>
            </a:r>
          </a:p>
          <a:p>
            <a:pPr lvl="0"/>
            <a:r>
              <a:rPr lang="en-US" altLang="en-US" sz="2800">
                <a:latin typeface="Arial Unicode MS" pitchFamily="34" charset="-128"/>
                <a:ea typeface="Arial Unicode MS" pitchFamily="34" charset="-128"/>
              </a:rPr>
              <a:t>Chlorine reacts with hot concentrated alkalis to form their respective chlorides, chlorates and water. </a:t>
            </a:r>
          </a:p>
        </p:txBody>
      </p:sp>
      <p:pic>
        <p:nvPicPr>
          <p:cNvPr id="2097180" name="Picture 2097179" descr="img107"/>
          <p:cNvPicPr>
            <a:picLocks/>
          </p:cNvPicPr>
          <p:nvPr/>
        </p:nvPicPr>
        <p:blipFill>
          <a:blip r:embed="rId2"/>
          <a:srcRect/>
          <a:stretch>
            <a:fillRect/>
          </a:stretch>
        </p:blipFill>
        <p:spPr>
          <a:xfrm>
            <a:off x="1447800" y="2286000"/>
            <a:ext cx="6659562" cy="790575"/>
          </a:xfrm>
          <a:prstGeom prst="rect">
            <a:avLst/>
          </a:prstGeom>
          <a:noFill/>
          <a:ln>
            <a:noFill/>
          </a:ln>
        </p:spPr>
      </p:pic>
      <p:pic>
        <p:nvPicPr>
          <p:cNvPr id="2097181" name="Picture 2097180" descr="img108"/>
          <p:cNvPicPr>
            <a:picLocks/>
          </p:cNvPicPr>
          <p:nvPr/>
        </p:nvPicPr>
        <p:blipFill>
          <a:blip r:embed="rId3"/>
          <a:srcRect/>
          <a:stretch>
            <a:fillRect/>
          </a:stretch>
        </p:blipFill>
        <p:spPr>
          <a:xfrm>
            <a:off x="1447800" y="3654425"/>
            <a:ext cx="6629400" cy="8032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3" name="Title 1048912"/>
          <p:cNvSpPr>
            <a:spLocks noGrp="1"/>
          </p:cNvSpPr>
          <p:nvPr>
            <p:ph type="title"/>
          </p:nvPr>
        </p:nvSpPr>
        <p:spPr>
          <a:prstGeom prst="rect">
            <a:avLst/>
          </a:prstGeom>
          <a:noFill/>
          <a:ln>
            <a:noFill/>
          </a:ln>
        </p:spPr>
        <p:txBody>
          <a:bodyPr vert="horz"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b="1"/>
              <a:t>Uses Of Chlorine</a:t>
            </a:r>
          </a:p>
        </p:txBody>
      </p:sp>
      <p:sp>
        <p:nvSpPr>
          <p:cNvPr id="1048914" name="Rectangle 1048913"/>
          <p:cNvSpPr/>
          <p:nvPr/>
        </p:nvSpPr>
        <p:spPr>
          <a:xfrm>
            <a:off x="838200" y="1629092"/>
            <a:ext cx="7772400" cy="3977641"/>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p>
          <a:p>
            <a:pPr lvl="0">
              <a:buFontTx/>
              <a:buChar char="•"/>
            </a:pPr>
            <a:r>
              <a:rPr lang="en-US" altLang="en-US" sz="2000">
                <a:solidFill>
                  <a:srgbClr val="000000"/>
                </a:solidFill>
                <a:latin typeface="Arial Unicode MS" pitchFamily="34" charset="-128"/>
                <a:ea typeface="Arial Unicode MS" pitchFamily="34" charset="-128"/>
              </a:rPr>
              <a:t>For the manufacture of bleaching powder and liquid bleaches, </a:t>
            </a:r>
          </a:p>
          <a:p>
            <a:pPr lvl="0">
              <a:buFontTx/>
              <a:buChar char="•"/>
            </a:pPr>
            <a:r>
              <a:rPr lang="en-US" altLang="en-US" sz="2000">
                <a:solidFill>
                  <a:srgbClr val="000000"/>
                </a:solidFill>
                <a:latin typeface="Arial Unicode MS" pitchFamily="34" charset="-128"/>
                <a:ea typeface="Arial Unicode MS" pitchFamily="34" charset="-128"/>
              </a:rPr>
              <a:t>To bleach fabrics (e.g. linen and cotton), wood pulp and paper, </a:t>
            </a:r>
          </a:p>
          <a:p>
            <a:pPr lvl="0">
              <a:buFontTx/>
              <a:buChar char="•"/>
            </a:pPr>
            <a:r>
              <a:rPr lang="en-US" altLang="en-US" sz="2000">
                <a:solidFill>
                  <a:srgbClr val="000000"/>
                </a:solidFill>
                <a:latin typeface="Arial Unicode MS" pitchFamily="34" charset="-128"/>
                <a:ea typeface="Arial Unicode MS" pitchFamily="34" charset="-128"/>
              </a:rPr>
              <a:t>For the direct manufacture of Hydrochloric Acid by the direct combination of its elements, </a:t>
            </a:r>
          </a:p>
          <a:p>
            <a:pPr lvl="0">
              <a:buFontTx/>
              <a:buChar char="•"/>
            </a:pPr>
            <a:r>
              <a:rPr lang="en-US" altLang="en-US" sz="2000">
                <a:solidFill>
                  <a:srgbClr val="000000"/>
                </a:solidFill>
                <a:latin typeface="Arial Unicode MS" pitchFamily="34" charset="-128"/>
                <a:ea typeface="Arial Unicode MS" pitchFamily="34" charset="-128"/>
              </a:rPr>
              <a:t>In the manufacture Sodium Hypochlorite (i.e. domestic bleach), disinfectants, insecticides, plastics and Hydrochloric Acid, </a:t>
            </a:r>
          </a:p>
          <a:p>
            <a:pPr lvl="0">
              <a:buFontTx/>
              <a:buChar char="•"/>
            </a:pPr>
            <a:r>
              <a:rPr lang="en-US" altLang="en-US" sz="2000">
                <a:solidFill>
                  <a:srgbClr val="000000"/>
                </a:solidFill>
                <a:latin typeface="Arial Unicode MS" pitchFamily="34" charset="-128"/>
                <a:ea typeface="Arial Unicode MS" pitchFamily="34" charset="-128"/>
              </a:rPr>
              <a:t>As a disinfectant used to kill bacteria in the preparation of drinking water. </a:t>
            </a:r>
          </a:p>
          <a:p>
            <a:pPr lvl="0">
              <a:buFontTx/>
              <a:buChar char="•"/>
            </a:pPr>
            <a:r>
              <a:rPr lang="en-US" altLang="en-US" sz="2000">
                <a:solidFill>
                  <a:srgbClr val="000000"/>
                </a:solidFill>
                <a:latin typeface="Arial Unicode MS" pitchFamily="34" charset="-128"/>
                <a:ea typeface="Arial Unicode MS" pitchFamily="34" charset="-128"/>
              </a:rPr>
              <a:t>Chlorine is also important in the manufacture of paints, aerosol propellants and plastics.</a:t>
            </a:r>
          </a:p>
          <a:p>
            <a:pPr lvl="0">
              <a:buFontTx/>
              <a:buChar char="•"/>
            </a:pPr>
            <a:r>
              <a:rPr lang="en-US" altLang="en-US" sz="2000">
                <a:solidFill>
                  <a:srgbClr val="000000"/>
                </a:solidFill>
                <a:latin typeface="Arial Unicode MS" pitchFamily="34" charset="-128"/>
                <a:ea typeface="Arial Unicode MS" pitchFamily="34" charset="-128"/>
              </a:rPr>
              <a:t> </a:t>
            </a:r>
            <a:r>
              <a:rPr lang="en-GB" altLang="en-US" sz="2000">
                <a:latin typeface="Arial Unicode MS" pitchFamily="34" charset="-128"/>
                <a:ea typeface="Arial Unicode MS" pitchFamily="34" charset="-128"/>
              </a:rPr>
              <a:t>Also used to make some explosives, poison gases and pesticides.</a:t>
            </a:r>
            <a:r>
              <a:rPr lang="en-US" altLang="en-US" sz="2000">
                <a:latin typeface="Arial Unicode MS" pitchFamily="34" charset="-128"/>
                <a:ea typeface="Arial Unicode MS" pitchFamily="34" charset="-128"/>
              </a:rPr>
              <a:t> </a:t>
            </a:r>
          </a:p>
          <a:p>
            <a:pPr lvl="0"/>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5" name="Title 1048914"/>
          <p:cNvSpPr>
            <a:spLocks noGrp="1"/>
          </p:cNvSpPr>
          <p:nvPr>
            <p:ph type="title"/>
          </p:nvPr>
        </p:nvSpPr>
        <p:spPr>
          <a:prstGeom prst="rect">
            <a:avLst/>
          </a:prstGeom>
          <a:noFill/>
          <a:ln>
            <a:noFill/>
          </a:ln>
        </p:spPr>
        <p:txBody>
          <a:bodyPr vert="horz" lIns="91440" tIns="45720" rIns="91440" bIns="45720" anchor="ctr">
            <a:normAutofit/>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HYDROGEN CHLORIDE</a:t>
            </a:r>
            <a:r>
              <a:t/>
            </a:r>
            <a:br/>
            <a:endParaRPr lang="en-US" altLang="en-US" sz="4000" b="1" i="1"/>
          </a:p>
        </p:txBody>
      </p:sp>
      <p:sp>
        <p:nvSpPr>
          <p:cNvPr id="1048916" name="Rectangle 1048915"/>
          <p:cNvSpPr/>
          <p:nvPr/>
        </p:nvSpPr>
        <p:spPr>
          <a:xfrm>
            <a:off x="228600" y="1891490"/>
            <a:ext cx="8686800" cy="3916396"/>
          </a:xfrm>
          <a:prstGeom prst="rect">
            <a:avLst/>
          </a:prstGeom>
          <a:noFill/>
          <a:ln>
            <a:noFill/>
          </a:ln>
        </p:spPr>
        <p:txBody>
          <a:bodyPr vert="horz" wrap="square"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800" dirty="0">
                <a:solidFill>
                  <a:srgbClr val="000000"/>
                </a:solidFill>
                <a:latin typeface="Arial Unicode MS" pitchFamily="34" charset="-128"/>
                <a:ea typeface="Arial Unicode MS" pitchFamily="34" charset="-128"/>
              </a:rPr>
              <a:t>Hydrogen chloride is an hydrogen compound of Chlorine. Chlorine is a highly reactive element and is mainly found in combined state. Its most important source is sodium chloride which is mainly found in large underground deposits, sea and lake such as lake </a:t>
            </a:r>
            <a:r>
              <a:rPr lang="en-US" altLang="en-US" sz="2800" dirty="0" err="1">
                <a:solidFill>
                  <a:srgbClr val="000000"/>
                </a:solidFill>
                <a:latin typeface="Arial Unicode MS" pitchFamily="34" charset="-128"/>
                <a:ea typeface="Arial Unicode MS" pitchFamily="34" charset="-128"/>
              </a:rPr>
              <a:t>Magadi</a:t>
            </a:r>
            <a:r>
              <a:rPr lang="en-US" altLang="en-US" sz="2800" dirty="0">
                <a:solidFill>
                  <a:srgbClr val="000000"/>
                </a:solidFill>
                <a:latin typeface="Arial Unicode MS" pitchFamily="34" charset="-128"/>
                <a:ea typeface="Arial Unicode MS" pitchFamily="34" charset="-128"/>
              </a:rPr>
              <a:t>. </a:t>
            </a:r>
          </a:p>
          <a:p>
            <a:pPr lvl="0" eaLnBrk="1" latinLnBrk="1" hangingPunct="1"/>
            <a:endParaRPr lang="en-US" altLang="en-US" sz="2800" dirty="0">
              <a:solidFill>
                <a:srgbClr val="000000"/>
              </a:solidFill>
              <a:latin typeface="Arial Unicode MS" pitchFamily="34" charset="-128"/>
              <a:ea typeface="Arial Unicode MS" pitchFamily="34" charset="-128"/>
            </a:endParaRPr>
          </a:p>
          <a:p>
            <a:pPr lvl="0" eaLnBrk="1" latinLnBrk="1" hangingPunct="1"/>
            <a:r>
              <a:rPr lang="en-US" altLang="en-US" sz="2800" dirty="0">
                <a:solidFill>
                  <a:srgbClr val="000000"/>
                </a:solidFill>
                <a:latin typeface="Arial Unicode MS" pitchFamily="34" charset="-128"/>
                <a:ea typeface="Arial Unicode MS" pitchFamily="34" charset="-128"/>
              </a:rPr>
              <a:t>Sodium chloride is the main source of chlorine which is used to make hydrogen chloride.</a:t>
            </a:r>
          </a:p>
          <a:p>
            <a:pPr lvl="0"/>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7" name="Title 1048916"/>
          <p:cNvSpPr>
            <a:spLocks noGrp="1"/>
          </p:cNvSpPr>
          <p:nvPr>
            <p:ph type="title"/>
          </p:nvPr>
        </p:nvSpPr>
        <p:spPr>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Preparation of hydrogen chloride   </a:t>
            </a:r>
            <a:r>
              <a:t/>
            </a:r>
            <a:br/>
            <a:endParaRPr lang="en-US" altLang="en-US" sz="4000" b="1" i="1"/>
          </a:p>
        </p:txBody>
      </p:sp>
      <p:sp>
        <p:nvSpPr>
          <p:cNvPr id="1048918" name="Rectangle 1048917"/>
          <p:cNvSpPr/>
          <p:nvPr/>
        </p:nvSpPr>
        <p:spPr>
          <a:xfrm>
            <a:off x="0" y="1070292"/>
            <a:ext cx="8971280" cy="701041"/>
          </a:xfrm>
          <a:prstGeom prst="rect">
            <a:avLst/>
          </a:prstGeom>
          <a:noFill/>
          <a:ln>
            <a:noFill/>
          </a:ln>
        </p:spPr>
        <p:txBody>
          <a:bodyPr vert="horz" wrap="none"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a:solidFill>
                  <a:srgbClr val="000000"/>
                </a:solidFill>
                <a:latin typeface="Arial Unicode MS" pitchFamily="34" charset="-128"/>
                <a:ea typeface="Arial Unicode MS" pitchFamily="34" charset="-128"/>
              </a:rPr>
              <a:t>Hydrogen Chloride may be prepared in the laboratory by heating Concentrated </a:t>
            </a:r>
          </a:p>
          <a:p>
            <a:pPr lvl="0" eaLnBrk="1" latinLnBrk="1" hangingPunct="1"/>
            <a:r>
              <a:rPr lang="en-US" altLang="en-US" sz="2000">
                <a:solidFill>
                  <a:srgbClr val="000000"/>
                </a:solidFill>
                <a:latin typeface="Arial Unicode MS" pitchFamily="34" charset="-128"/>
                <a:ea typeface="Arial Unicode MS" pitchFamily="34" charset="-128"/>
              </a:rPr>
              <a:t>Sulphuric Acid, with Sodium Chloride. </a:t>
            </a:r>
          </a:p>
        </p:txBody>
      </p:sp>
      <p:pic>
        <p:nvPicPr>
          <p:cNvPr id="2097182" name="Picture 2097181" descr="fig_7"/>
          <p:cNvPicPr>
            <a:picLocks/>
          </p:cNvPicPr>
          <p:nvPr/>
        </p:nvPicPr>
        <p:blipFill>
          <a:blip r:embed="rId2"/>
          <a:srcRect/>
          <a:stretch>
            <a:fillRect/>
          </a:stretch>
        </p:blipFill>
        <p:spPr>
          <a:xfrm>
            <a:off x="304800" y="2133600"/>
            <a:ext cx="7467600" cy="3552825"/>
          </a:xfrm>
          <a:prstGeom prst="rect">
            <a:avLst/>
          </a:prstGeom>
          <a:noFill/>
          <a:ln>
            <a:noFill/>
          </a:ln>
        </p:spPr>
      </p:pic>
      <p:pic>
        <p:nvPicPr>
          <p:cNvPr id="2097183" name="Picture 2097182"/>
          <p:cNvPicPr>
            <a:picLocks/>
          </p:cNvPicPr>
          <p:nvPr/>
        </p:nvPicPr>
        <p:blipFill>
          <a:blip r:embed="rId3"/>
          <a:srcRect/>
          <a:stretch>
            <a:fillRect/>
          </a:stretch>
        </p:blipFill>
        <p:spPr>
          <a:xfrm>
            <a:off x="3733800" y="6096000"/>
            <a:ext cx="4060825" cy="3238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TextBox 1048784"/>
          <p:cNvSpPr txBox="1"/>
          <p:nvPr/>
        </p:nvSpPr>
        <p:spPr>
          <a:xfrm>
            <a:off x="568325" y="701675"/>
            <a:ext cx="7023100" cy="370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010066"/>
                </a:solidFill>
                <a:latin typeface="Calibri" pitchFamily="34" charset="0"/>
              </a:rPr>
              <a:t>All halogens have 7 electrons in their outer shell.</a:t>
            </a:r>
          </a:p>
        </p:txBody>
      </p:sp>
      <p:sp>
        <p:nvSpPr>
          <p:cNvPr id="1048786" name="Oval 1048785"/>
          <p:cNvSpPr/>
          <p:nvPr/>
        </p:nvSpPr>
        <p:spPr>
          <a:xfrm>
            <a:off x="241300" y="809625"/>
            <a:ext cx="252412" cy="252412"/>
          </a:xfrm>
          <a:prstGeom prst="ellipse">
            <a:avLst/>
          </a:prstGeom>
          <a:gradFill rotWithShape="1">
            <a:gsLst>
              <a:gs pos="0">
                <a:schemeClr val="lt1">
                  <a:alpha val="100000"/>
                </a:schemeClr>
              </a:gs>
              <a:gs pos="100000">
                <a:srgbClr val="9900CC">
                  <a:alpha val="100000"/>
                </a:srgbClr>
              </a:gs>
            </a:gsLst>
            <a:path path="shape">
              <a:fillToRect l="50000" t="50000" r="50000" b="50000"/>
            </a:path>
          </a:gradFill>
          <a:ln>
            <a:noFill/>
          </a:ln>
          <a:effectLst>
            <a:outerShdw dist="35921" dir="2699999" algn="ctr">
              <a:srgbClr val="B2B2B2">
                <a:alpha val="100000"/>
              </a:srgbClr>
            </a:outerShdw>
          </a:effectLst>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87" name="Title 1048786"/>
          <p:cNvSpPr>
            <a:spLocks noGrp="1"/>
          </p:cNvSpPr>
          <p:nvPr>
            <p:ph type="title"/>
          </p:nvPr>
        </p:nvSpPr>
        <p:spPr>
          <a:xfrm>
            <a:off x="457200" y="0"/>
            <a:ext cx="8229600" cy="1143000"/>
          </a:xfrm>
          <a:prstGeom prst="rect">
            <a:avLst/>
          </a:prstGeom>
          <a:noFill/>
          <a:ln>
            <a:noFill/>
          </a:ln>
        </p:spPr>
        <p:txBody>
          <a:bodyPr vert="horz" lIns="91440" tIns="45720" rIns="91440" bIns="45720" anchor="ct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GB" altLang="en-US"/>
              <a:t>      Electron structure</a:t>
            </a:r>
          </a:p>
        </p:txBody>
      </p:sp>
      <p:sp>
        <p:nvSpPr>
          <p:cNvPr id="1048788" name="TextBox 1048787"/>
          <p:cNvSpPr txBox="1"/>
          <p:nvPr/>
        </p:nvSpPr>
        <p:spPr>
          <a:xfrm>
            <a:off x="2628900" y="1679575"/>
            <a:ext cx="1377950" cy="650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010066"/>
                </a:solidFill>
                <a:latin typeface="Calibri" pitchFamily="34" charset="0"/>
              </a:rPr>
              <a:t>fluorine</a:t>
            </a:r>
          </a:p>
          <a:p>
            <a:pPr lvl="0" eaLnBrk="1" latinLnBrk="1" hangingPunct="1"/>
            <a:r>
              <a:rPr lang="en-GB" altLang="en-US">
                <a:solidFill>
                  <a:srgbClr val="010066"/>
                </a:solidFill>
                <a:latin typeface="Calibri" pitchFamily="34" charset="0"/>
              </a:rPr>
              <a:t>2,7</a:t>
            </a:r>
          </a:p>
        </p:txBody>
      </p:sp>
      <p:sp>
        <p:nvSpPr>
          <p:cNvPr id="1048789" name="TextBox 1048788"/>
          <p:cNvSpPr txBox="1"/>
          <p:nvPr/>
        </p:nvSpPr>
        <p:spPr>
          <a:xfrm>
            <a:off x="2628900" y="3179762"/>
            <a:ext cx="1433512" cy="650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010066"/>
                </a:solidFill>
                <a:latin typeface="Calibri" pitchFamily="34" charset="0"/>
              </a:rPr>
              <a:t>chlorine</a:t>
            </a:r>
          </a:p>
          <a:p>
            <a:pPr lvl="0" eaLnBrk="1" latinLnBrk="1" hangingPunct="1"/>
            <a:r>
              <a:rPr lang="en-GB" altLang="en-US">
                <a:solidFill>
                  <a:srgbClr val="010066"/>
                </a:solidFill>
                <a:latin typeface="Calibri" pitchFamily="34" charset="0"/>
              </a:rPr>
              <a:t>2,8,7</a:t>
            </a:r>
          </a:p>
        </p:txBody>
      </p:sp>
      <p:sp>
        <p:nvSpPr>
          <p:cNvPr id="1048790" name="TextBox 1048789"/>
          <p:cNvSpPr txBox="1"/>
          <p:nvPr/>
        </p:nvSpPr>
        <p:spPr>
          <a:xfrm>
            <a:off x="2628900" y="5110162"/>
            <a:ext cx="1476375" cy="650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010066"/>
                </a:solidFill>
                <a:latin typeface="Calibri" pitchFamily="34" charset="0"/>
              </a:rPr>
              <a:t>bromine</a:t>
            </a:r>
          </a:p>
          <a:p>
            <a:pPr lvl="0" eaLnBrk="1" latinLnBrk="1" hangingPunct="1"/>
            <a:r>
              <a:rPr lang="en-GB" altLang="en-US">
                <a:solidFill>
                  <a:srgbClr val="010066"/>
                </a:solidFill>
                <a:latin typeface="Calibri" pitchFamily="34" charset="0"/>
              </a:rPr>
              <a:t>2,8,8,7</a:t>
            </a:r>
          </a:p>
        </p:txBody>
      </p:sp>
      <p:sp>
        <p:nvSpPr>
          <p:cNvPr id="1048791" name="Rectangle 1048790"/>
          <p:cNvSpPr/>
          <p:nvPr/>
        </p:nvSpPr>
        <p:spPr>
          <a:xfrm>
            <a:off x="4137025" y="1879600"/>
            <a:ext cx="5006975" cy="650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marL="360362" lvl="0" indent="-360362" eaLnBrk="1" latinLnBrk="1" hangingPunct="1">
              <a:spcBef>
                <a:spcPct val="50000"/>
              </a:spcBef>
              <a:buFont typeface="Wingdings" pitchFamily="2" charset="2"/>
              <a:buChar char="l"/>
            </a:pPr>
            <a:r>
              <a:rPr lang="en-GB" altLang="en-US">
                <a:solidFill>
                  <a:srgbClr val="010066"/>
                </a:solidFill>
                <a:latin typeface="Calibri" pitchFamily="34" charset="0"/>
              </a:rPr>
              <a:t>They can easily obtain a full outer shell by gaining 1 electron.</a:t>
            </a:r>
          </a:p>
        </p:txBody>
      </p:sp>
      <p:sp>
        <p:nvSpPr>
          <p:cNvPr id="1048792" name="TextBox 1048791"/>
          <p:cNvSpPr txBox="1"/>
          <p:nvPr/>
        </p:nvSpPr>
        <p:spPr>
          <a:xfrm>
            <a:off x="4137025" y="4906962"/>
            <a:ext cx="4756150" cy="3708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marL="360362" lvl="0" indent="-360362" eaLnBrk="1" latinLnBrk="1" hangingPunct="1">
              <a:spcBef>
                <a:spcPct val="50000"/>
              </a:spcBef>
              <a:buFont typeface="Wingdings" pitchFamily="2" charset="2"/>
              <a:buChar char="l"/>
            </a:pPr>
            <a:r>
              <a:rPr lang="en-GB" altLang="en-US">
                <a:solidFill>
                  <a:srgbClr val="010066"/>
                </a:solidFill>
                <a:latin typeface="Calibri" pitchFamily="34" charset="0"/>
              </a:rPr>
              <a:t>They have similar chemical properties.</a:t>
            </a:r>
          </a:p>
        </p:txBody>
      </p:sp>
      <p:sp>
        <p:nvSpPr>
          <p:cNvPr id="1048793" name="TextBox 1048792"/>
          <p:cNvSpPr txBox="1"/>
          <p:nvPr/>
        </p:nvSpPr>
        <p:spPr>
          <a:xfrm>
            <a:off x="4137025" y="3284537"/>
            <a:ext cx="5032375" cy="6502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marL="360362" lvl="0" indent="-360362" eaLnBrk="1" latinLnBrk="1" hangingPunct="1">
              <a:spcBef>
                <a:spcPct val="50000"/>
              </a:spcBef>
              <a:buFont typeface="Wingdings" pitchFamily="2" charset="2"/>
              <a:buChar char="l"/>
            </a:pPr>
            <a:r>
              <a:rPr lang="en-GB" altLang="en-US">
                <a:solidFill>
                  <a:srgbClr val="010066"/>
                </a:solidFill>
                <a:latin typeface="Calibri" pitchFamily="34" charset="0"/>
              </a:rPr>
              <a:t>They all gain an electron in reactions to form negative ions with a -1 charge.</a:t>
            </a:r>
          </a:p>
        </p:txBody>
      </p:sp>
      <p:grpSp>
        <p:nvGrpSpPr>
          <p:cNvPr id="150" name="Group 149"/>
          <p:cNvGrpSpPr/>
          <p:nvPr/>
        </p:nvGrpSpPr>
        <p:grpSpPr>
          <a:xfrm>
            <a:off x="685800" y="2824162"/>
            <a:ext cx="1598612" cy="1601787"/>
            <a:chOff x="324" y="1845"/>
            <a:chExt cx="1007" cy="1009"/>
          </a:xfrm>
        </p:grpSpPr>
        <p:sp>
          <p:nvSpPr>
            <p:cNvPr id="1048794" name="Oval 1048793"/>
            <p:cNvSpPr/>
            <p:nvPr/>
          </p:nvSpPr>
          <p:spPr>
            <a:xfrm>
              <a:off x="368" y="1893"/>
              <a:ext cx="918" cy="918"/>
            </a:xfrm>
            <a:prstGeom prst="ellipse">
              <a:avLst/>
            </a:prstGeom>
            <a:solidFill>
              <a:schemeClr val="lt1"/>
            </a:solidFill>
            <a:ln w="12700"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95" name="Oval 1048794"/>
            <p:cNvSpPr/>
            <p:nvPr/>
          </p:nvSpPr>
          <p:spPr>
            <a:xfrm>
              <a:off x="702" y="1845"/>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96" name="Oval 1048795"/>
            <p:cNvSpPr/>
            <p:nvPr/>
          </p:nvSpPr>
          <p:spPr>
            <a:xfrm>
              <a:off x="500" y="2038"/>
              <a:ext cx="652" cy="653"/>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97" name="Oval 1048796"/>
            <p:cNvSpPr/>
            <p:nvPr/>
          </p:nvSpPr>
          <p:spPr>
            <a:xfrm>
              <a:off x="634" y="2171"/>
              <a:ext cx="386" cy="386"/>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98" name="Oval 1048797"/>
            <p:cNvSpPr/>
            <p:nvPr/>
          </p:nvSpPr>
          <p:spPr>
            <a:xfrm>
              <a:off x="1086" y="2244"/>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799" name="Oval 1048798"/>
            <p:cNvSpPr/>
            <p:nvPr/>
          </p:nvSpPr>
          <p:spPr>
            <a:xfrm>
              <a:off x="702" y="1996"/>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0" name="Oval 1048799"/>
            <p:cNvSpPr/>
            <p:nvPr/>
          </p:nvSpPr>
          <p:spPr>
            <a:xfrm>
              <a:off x="849" y="2628"/>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1" name="Oval 1048800"/>
            <p:cNvSpPr/>
            <p:nvPr/>
          </p:nvSpPr>
          <p:spPr>
            <a:xfrm>
              <a:off x="1086" y="2380"/>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2" name="Oval 1048801"/>
            <p:cNvSpPr/>
            <p:nvPr/>
          </p:nvSpPr>
          <p:spPr>
            <a:xfrm>
              <a:off x="849" y="1996"/>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3" name="Oval 1048802"/>
            <p:cNvSpPr/>
            <p:nvPr/>
          </p:nvSpPr>
          <p:spPr>
            <a:xfrm>
              <a:off x="456" y="2380"/>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4" name="Oval 1048803"/>
            <p:cNvSpPr/>
            <p:nvPr/>
          </p:nvSpPr>
          <p:spPr>
            <a:xfrm>
              <a:off x="456" y="2244"/>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5" name="Oval 1048804"/>
            <p:cNvSpPr/>
            <p:nvPr/>
          </p:nvSpPr>
          <p:spPr>
            <a:xfrm>
              <a:off x="702" y="2628"/>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6" name="Oval 1048805"/>
            <p:cNvSpPr/>
            <p:nvPr/>
          </p:nvSpPr>
          <p:spPr>
            <a:xfrm>
              <a:off x="776" y="2123"/>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7" name="Oval 1048806"/>
            <p:cNvSpPr/>
            <p:nvPr/>
          </p:nvSpPr>
          <p:spPr>
            <a:xfrm>
              <a:off x="776" y="2494"/>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8" name="Oval 1048807"/>
            <p:cNvSpPr/>
            <p:nvPr/>
          </p:nvSpPr>
          <p:spPr>
            <a:xfrm>
              <a:off x="849" y="1845"/>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09" name="Oval 1048808"/>
            <p:cNvSpPr/>
            <p:nvPr/>
          </p:nvSpPr>
          <p:spPr>
            <a:xfrm>
              <a:off x="1226" y="2244"/>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0" name="Oval 1048809"/>
            <p:cNvSpPr/>
            <p:nvPr/>
          </p:nvSpPr>
          <p:spPr>
            <a:xfrm>
              <a:off x="1226" y="2380"/>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1" name="Oval 1048810"/>
            <p:cNvSpPr/>
            <p:nvPr/>
          </p:nvSpPr>
          <p:spPr>
            <a:xfrm>
              <a:off x="849" y="274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2" name="Oval 1048811"/>
            <p:cNvSpPr/>
            <p:nvPr/>
          </p:nvSpPr>
          <p:spPr>
            <a:xfrm>
              <a:off x="702" y="274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3" name="Oval 1048812"/>
            <p:cNvSpPr/>
            <p:nvPr/>
          </p:nvSpPr>
          <p:spPr>
            <a:xfrm>
              <a:off x="324" y="2380"/>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grpSp>
      <p:grpSp>
        <p:nvGrpSpPr>
          <p:cNvPr id="151" name="Group 150"/>
          <p:cNvGrpSpPr/>
          <p:nvPr/>
        </p:nvGrpSpPr>
        <p:grpSpPr>
          <a:xfrm>
            <a:off x="465137" y="4538662"/>
            <a:ext cx="2039937" cy="2035175"/>
            <a:chOff x="185" y="2859"/>
            <a:chExt cx="1285" cy="1282"/>
          </a:xfrm>
        </p:grpSpPr>
        <p:sp>
          <p:nvSpPr>
            <p:cNvPr id="1048814" name="Oval 1048813"/>
            <p:cNvSpPr/>
            <p:nvPr/>
          </p:nvSpPr>
          <p:spPr>
            <a:xfrm>
              <a:off x="232" y="2907"/>
              <a:ext cx="1190" cy="1190"/>
            </a:xfrm>
            <a:prstGeom prst="ellipse">
              <a:avLst/>
            </a:prstGeom>
            <a:solidFill>
              <a:schemeClr val="lt1"/>
            </a:solidFill>
            <a:ln w="12700"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5" name="Oval 1048814"/>
            <p:cNvSpPr/>
            <p:nvPr/>
          </p:nvSpPr>
          <p:spPr>
            <a:xfrm>
              <a:off x="369" y="3044"/>
              <a:ext cx="916" cy="916"/>
            </a:xfrm>
            <a:prstGeom prst="ellipse">
              <a:avLst/>
            </a:prstGeom>
            <a:solidFill>
              <a:schemeClr val="lt1"/>
            </a:solidFill>
            <a:ln w="12700" cap="flat" cmpd="sng">
              <a:solidFill>
                <a:schemeClr val="dk1">
                  <a:alpha val="100000"/>
                </a:scheme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6" name="Oval 1048815"/>
            <p:cNvSpPr/>
            <p:nvPr/>
          </p:nvSpPr>
          <p:spPr>
            <a:xfrm>
              <a:off x="501" y="3188"/>
              <a:ext cx="651" cy="651"/>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7" name="Oval 1048816"/>
            <p:cNvSpPr/>
            <p:nvPr/>
          </p:nvSpPr>
          <p:spPr>
            <a:xfrm>
              <a:off x="634" y="3320"/>
              <a:ext cx="386" cy="386"/>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8" name="Oval 1048817"/>
            <p:cNvSpPr/>
            <p:nvPr/>
          </p:nvSpPr>
          <p:spPr>
            <a:xfrm>
              <a:off x="1085" y="3394"/>
              <a:ext cx="105" cy="104"/>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19" name="Oval 1048818"/>
            <p:cNvSpPr/>
            <p:nvPr/>
          </p:nvSpPr>
          <p:spPr>
            <a:xfrm>
              <a:off x="702" y="3146"/>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0" name="Oval 1048819"/>
            <p:cNvSpPr/>
            <p:nvPr/>
          </p:nvSpPr>
          <p:spPr>
            <a:xfrm>
              <a:off x="849" y="3777"/>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1" name="Oval 1048820"/>
            <p:cNvSpPr/>
            <p:nvPr/>
          </p:nvSpPr>
          <p:spPr>
            <a:xfrm>
              <a:off x="1085" y="3530"/>
              <a:ext cx="105" cy="104"/>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2" name="Oval 1048821"/>
            <p:cNvSpPr/>
            <p:nvPr/>
          </p:nvSpPr>
          <p:spPr>
            <a:xfrm>
              <a:off x="849" y="3146"/>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3" name="Oval 1048822"/>
            <p:cNvSpPr/>
            <p:nvPr/>
          </p:nvSpPr>
          <p:spPr>
            <a:xfrm>
              <a:off x="457" y="3530"/>
              <a:ext cx="104" cy="104"/>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4" name="Oval 1048823"/>
            <p:cNvSpPr/>
            <p:nvPr/>
          </p:nvSpPr>
          <p:spPr>
            <a:xfrm>
              <a:off x="457" y="3394"/>
              <a:ext cx="104" cy="104"/>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5" name="Oval 1048824"/>
            <p:cNvSpPr/>
            <p:nvPr/>
          </p:nvSpPr>
          <p:spPr>
            <a:xfrm>
              <a:off x="702" y="3777"/>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6" name="Oval 1048825"/>
            <p:cNvSpPr/>
            <p:nvPr/>
          </p:nvSpPr>
          <p:spPr>
            <a:xfrm>
              <a:off x="776" y="3272"/>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7" name="Oval 1048826"/>
            <p:cNvSpPr/>
            <p:nvPr/>
          </p:nvSpPr>
          <p:spPr>
            <a:xfrm>
              <a:off x="776" y="3644"/>
              <a:ext cx="105" cy="104"/>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8" name="Oval 1048827"/>
            <p:cNvSpPr/>
            <p:nvPr/>
          </p:nvSpPr>
          <p:spPr>
            <a:xfrm>
              <a:off x="702" y="285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29" name="Oval 1048828"/>
            <p:cNvSpPr/>
            <p:nvPr/>
          </p:nvSpPr>
          <p:spPr>
            <a:xfrm>
              <a:off x="702" y="2997"/>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0" name="Oval 1048829"/>
            <p:cNvSpPr/>
            <p:nvPr/>
          </p:nvSpPr>
          <p:spPr>
            <a:xfrm>
              <a:off x="849" y="2997"/>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1" name="Oval 1048830"/>
            <p:cNvSpPr/>
            <p:nvPr/>
          </p:nvSpPr>
          <p:spPr>
            <a:xfrm>
              <a:off x="1225" y="3394"/>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2" name="Oval 1048831"/>
            <p:cNvSpPr/>
            <p:nvPr/>
          </p:nvSpPr>
          <p:spPr>
            <a:xfrm>
              <a:off x="1225" y="3530"/>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3" name="Oval 1048832"/>
            <p:cNvSpPr/>
            <p:nvPr/>
          </p:nvSpPr>
          <p:spPr>
            <a:xfrm>
              <a:off x="322" y="3394"/>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4" name="Oval 1048833"/>
            <p:cNvSpPr/>
            <p:nvPr/>
          </p:nvSpPr>
          <p:spPr>
            <a:xfrm>
              <a:off x="322" y="3530"/>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5" name="Oval 1048834"/>
            <p:cNvSpPr/>
            <p:nvPr/>
          </p:nvSpPr>
          <p:spPr>
            <a:xfrm>
              <a:off x="702" y="3898"/>
              <a:ext cx="105"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6" name="Oval 1048835"/>
            <p:cNvSpPr/>
            <p:nvPr/>
          </p:nvSpPr>
          <p:spPr>
            <a:xfrm>
              <a:off x="849" y="3898"/>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7" name="Oval 1048836"/>
            <p:cNvSpPr/>
            <p:nvPr/>
          </p:nvSpPr>
          <p:spPr>
            <a:xfrm>
              <a:off x="849" y="285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8" name="Oval 1048837"/>
            <p:cNvSpPr/>
            <p:nvPr/>
          </p:nvSpPr>
          <p:spPr>
            <a:xfrm>
              <a:off x="1365" y="3394"/>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39" name="Oval 1048838"/>
            <p:cNvSpPr/>
            <p:nvPr/>
          </p:nvSpPr>
          <p:spPr>
            <a:xfrm>
              <a:off x="1365" y="3530"/>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0" name="Oval 1048839"/>
            <p:cNvSpPr/>
            <p:nvPr/>
          </p:nvSpPr>
          <p:spPr>
            <a:xfrm>
              <a:off x="849" y="4036"/>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1" name="Oval 1048840"/>
            <p:cNvSpPr/>
            <p:nvPr/>
          </p:nvSpPr>
          <p:spPr>
            <a:xfrm>
              <a:off x="702" y="4036"/>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2" name="Oval 1048841"/>
            <p:cNvSpPr/>
            <p:nvPr/>
          </p:nvSpPr>
          <p:spPr>
            <a:xfrm>
              <a:off x="185" y="3530"/>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grpSp>
      <p:grpSp>
        <p:nvGrpSpPr>
          <p:cNvPr id="152" name="Group 151"/>
          <p:cNvGrpSpPr/>
          <p:nvPr/>
        </p:nvGrpSpPr>
        <p:grpSpPr>
          <a:xfrm>
            <a:off x="893762" y="1541462"/>
            <a:ext cx="1166812" cy="1169987"/>
            <a:chOff x="455" y="1097"/>
            <a:chExt cx="735" cy="737"/>
          </a:xfrm>
        </p:grpSpPr>
        <p:sp>
          <p:nvSpPr>
            <p:cNvPr id="1048843" name="Oval 1048842"/>
            <p:cNvSpPr/>
            <p:nvPr/>
          </p:nvSpPr>
          <p:spPr>
            <a:xfrm>
              <a:off x="499" y="1139"/>
              <a:ext cx="652" cy="653"/>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4" name="Oval 1048843"/>
            <p:cNvSpPr/>
            <p:nvPr/>
          </p:nvSpPr>
          <p:spPr>
            <a:xfrm>
              <a:off x="633" y="1272"/>
              <a:ext cx="386" cy="386"/>
            </a:xfrm>
            <a:prstGeom prst="ellipse">
              <a:avLst/>
            </a:prstGeom>
            <a:solidFill>
              <a:schemeClr val="lt1"/>
            </a:solidFill>
            <a:ln w="12700" cap="flat" cmpd="sng">
              <a:solidFill>
                <a:srgbClr val="00000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5" name="Oval 1048844"/>
            <p:cNvSpPr/>
            <p:nvPr/>
          </p:nvSpPr>
          <p:spPr>
            <a:xfrm>
              <a:off x="775" y="1224"/>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6" name="Oval 1048845"/>
            <p:cNvSpPr/>
            <p:nvPr/>
          </p:nvSpPr>
          <p:spPr>
            <a:xfrm>
              <a:off x="775" y="1595"/>
              <a:ext cx="104" cy="105"/>
            </a:xfrm>
            <a:prstGeom prst="ellipse">
              <a:avLst/>
            </a:prstGeom>
            <a:solidFill>
              <a:schemeClr val="dk1"/>
            </a:soli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7" name="Oval 1048846"/>
            <p:cNvSpPr/>
            <p:nvPr/>
          </p:nvSpPr>
          <p:spPr>
            <a:xfrm>
              <a:off x="455" y="1481"/>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8" name="Oval 1048847"/>
            <p:cNvSpPr/>
            <p:nvPr/>
          </p:nvSpPr>
          <p:spPr>
            <a:xfrm>
              <a:off x="848" y="1097"/>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49" name="Oval 1048848"/>
            <p:cNvSpPr/>
            <p:nvPr/>
          </p:nvSpPr>
          <p:spPr>
            <a:xfrm>
              <a:off x="701" y="1097"/>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50" name="Oval 1048849"/>
            <p:cNvSpPr/>
            <p:nvPr/>
          </p:nvSpPr>
          <p:spPr>
            <a:xfrm>
              <a:off x="848" y="172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51" name="Oval 1048850"/>
            <p:cNvSpPr/>
            <p:nvPr/>
          </p:nvSpPr>
          <p:spPr>
            <a:xfrm>
              <a:off x="701" y="1729"/>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52" name="Oval 1048851"/>
            <p:cNvSpPr/>
            <p:nvPr/>
          </p:nvSpPr>
          <p:spPr>
            <a:xfrm>
              <a:off x="1085" y="1345"/>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sp>
          <p:nvSpPr>
            <p:cNvPr id="1048853" name="Oval 1048852"/>
            <p:cNvSpPr/>
            <p:nvPr/>
          </p:nvSpPr>
          <p:spPr>
            <a:xfrm>
              <a:off x="1085" y="1481"/>
              <a:ext cx="105" cy="105"/>
            </a:xfrm>
            <a:prstGeom prst="ellipse">
              <a:avLst/>
            </a:prstGeom>
            <a:gradFill rotWithShape="1">
              <a:gsLst>
                <a:gs pos="0">
                  <a:srgbClr val="B9B9D5">
                    <a:alpha val="100000"/>
                  </a:srgbClr>
                </a:gs>
                <a:gs pos="100000">
                  <a:srgbClr val="010066">
                    <a:alpha val="100000"/>
                  </a:srgbClr>
                </a:gs>
              </a:gsLst>
              <a:path path="shape">
                <a:fillToRect l="50000" t="50000" r="50000" b="50000"/>
              </a:path>
            </a:gradFill>
            <a:ln>
              <a:noFill/>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latin typeface="Calibri" pitchFamily="34" charset="0"/>
              </a:endParaRPr>
            </a:p>
          </p:txBody>
        </p:sp>
      </p:grpSp>
      <p:sp>
        <p:nvSpPr>
          <p:cNvPr id="1048854" name="Rectangle 1048853"/>
          <p:cNvSpPr/>
          <p:nvPr/>
        </p:nvSpPr>
        <p:spPr>
          <a:xfrm>
            <a:off x="563562" y="1066800"/>
            <a:ext cx="1706880" cy="3200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GB" altLang="en-US">
                <a:solidFill>
                  <a:srgbClr val="010066"/>
                </a:solidFill>
                <a:latin typeface="Calibri" pitchFamily="34" charset="0"/>
              </a:rPr>
              <a:t>This means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p:cTn id="7" dur="1000" fill="hold"/>
                                        <p:tgtEl>
                                          <p:spTgt spid="152"/>
                                        </p:tgtEl>
                                        <p:attrNameLst>
                                          <p:attrName>ppt_w</p:attrName>
                                        </p:attrNameLst>
                                      </p:cBhvr>
                                      <p:tavLst>
                                        <p:tav tm="0">
                                          <p:val>
                                            <p:fltVal val="0"/>
                                          </p:val>
                                        </p:tav>
                                        <p:tav tm="100000">
                                          <p:val>
                                            <p:strVal val="#ppt_w"/>
                                          </p:val>
                                        </p:tav>
                                      </p:tavLst>
                                    </p:anim>
                                    <p:anim calcmode="lin" valueType="num">
                                      <p:cBhvr>
                                        <p:cTn id="8" dur="1000" fill="hold"/>
                                        <p:tgtEl>
                                          <p:spTgt spid="152"/>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048788"/>
                                        </p:tgtEl>
                                        <p:attrNameLst>
                                          <p:attrName>style.visibility</p:attrName>
                                        </p:attrNameLst>
                                      </p:cBhvr>
                                      <p:to>
                                        <p:strVal val="visible"/>
                                      </p:to>
                                    </p:set>
                                    <p:animEffect transition="in" filter="wipe(left)">
                                      <p:cBhvr>
                                        <p:cTn id="11" dur="1000"/>
                                        <p:tgtEl>
                                          <p:spTgt spid="1048788"/>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50"/>
                                        </p:tgtEl>
                                        <p:attrNameLst>
                                          <p:attrName>style.visibility</p:attrName>
                                        </p:attrNameLst>
                                      </p:cBhvr>
                                      <p:to>
                                        <p:strVal val="visible"/>
                                      </p:to>
                                    </p:set>
                                    <p:anim calcmode="lin" valueType="num">
                                      <p:cBhvr>
                                        <p:cTn id="15" dur="1000" fill="hold"/>
                                        <p:tgtEl>
                                          <p:spTgt spid="150"/>
                                        </p:tgtEl>
                                        <p:attrNameLst>
                                          <p:attrName>ppt_w</p:attrName>
                                        </p:attrNameLst>
                                      </p:cBhvr>
                                      <p:tavLst>
                                        <p:tav tm="0">
                                          <p:val>
                                            <p:fltVal val="0"/>
                                          </p:val>
                                        </p:tav>
                                        <p:tav tm="100000">
                                          <p:val>
                                            <p:strVal val="#ppt_w"/>
                                          </p:val>
                                        </p:tav>
                                      </p:tavLst>
                                    </p:anim>
                                    <p:anim calcmode="lin" valueType="num">
                                      <p:cBhvr>
                                        <p:cTn id="16" dur="1000" fill="hold"/>
                                        <p:tgtEl>
                                          <p:spTgt spid="150"/>
                                        </p:tgtEl>
                                        <p:attrNameLst>
                                          <p:attrName>ppt_h</p:attrName>
                                        </p:attrNameLst>
                                      </p:cBhvr>
                                      <p:tavLst>
                                        <p:tav tm="0">
                                          <p:val>
                                            <p:fltVal val="0"/>
                                          </p:val>
                                        </p:tav>
                                        <p:tav tm="100000">
                                          <p:val>
                                            <p:strVal val="#ppt_h"/>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1048789"/>
                                        </p:tgtEl>
                                        <p:attrNameLst>
                                          <p:attrName>style.visibility</p:attrName>
                                        </p:attrNameLst>
                                      </p:cBhvr>
                                      <p:to>
                                        <p:strVal val="visible"/>
                                      </p:to>
                                    </p:set>
                                    <p:animEffect transition="in" filter="wipe(left)">
                                      <p:cBhvr>
                                        <p:cTn id="19" dur="1000"/>
                                        <p:tgtEl>
                                          <p:spTgt spid="1048789"/>
                                        </p:tgtEl>
                                      </p:cBhvr>
                                    </p:animEffect>
                                  </p:childTnLst>
                                </p:cTn>
                              </p:par>
                            </p:childTnLst>
                          </p:cTn>
                        </p:par>
                        <p:par>
                          <p:cTn id="20" fill="hold">
                            <p:stCondLst>
                              <p:cond delay="2000"/>
                            </p:stCondLst>
                            <p:childTnLst>
                              <p:par>
                                <p:cTn id="21" presetID="23" presetClass="entr" presetSubtype="16" fill="hold" nodeType="afterEffect">
                                  <p:stCondLst>
                                    <p:cond delay="0"/>
                                  </p:stCondLst>
                                  <p:childTnLst>
                                    <p:set>
                                      <p:cBhvr>
                                        <p:cTn id="22" dur="1" fill="hold">
                                          <p:stCondLst>
                                            <p:cond delay="0"/>
                                          </p:stCondLst>
                                        </p:cTn>
                                        <p:tgtEl>
                                          <p:spTgt spid="151"/>
                                        </p:tgtEl>
                                        <p:attrNameLst>
                                          <p:attrName>style.visibility</p:attrName>
                                        </p:attrNameLst>
                                      </p:cBhvr>
                                      <p:to>
                                        <p:strVal val="visible"/>
                                      </p:to>
                                    </p:set>
                                    <p:anim calcmode="lin" valueType="num">
                                      <p:cBhvr>
                                        <p:cTn id="23" dur="1000" fill="hold"/>
                                        <p:tgtEl>
                                          <p:spTgt spid="151"/>
                                        </p:tgtEl>
                                        <p:attrNameLst>
                                          <p:attrName>ppt_w</p:attrName>
                                        </p:attrNameLst>
                                      </p:cBhvr>
                                      <p:tavLst>
                                        <p:tav tm="0">
                                          <p:val>
                                            <p:fltVal val="0"/>
                                          </p:val>
                                        </p:tav>
                                        <p:tav tm="100000">
                                          <p:val>
                                            <p:strVal val="#ppt_w"/>
                                          </p:val>
                                        </p:tav>
                                      </p:tavLst>
                                    </p:anim>
                                    <p:anim calcmode="lin" valueType="num">
                                      <p:cBhvr>
                                        <p:cTn id="24" dur="1000" fill="hold"/>
                                        <p:tgtEl>
                                          <p:spTgt spid="151"/>
                                        </p:tgtEl>
                                        <p:attrNameLst>
                                          <p:attrName>ppt_h</p:attrName>
                                        </p:attrNameLst>
                                      </p:cBhvr>
                                      <p:tavLst>
                                        <p:tav tm="0">
                                          <p:val>
                                            <p:fltVal val="0"/>
                                          </p:val>
                                        </p:tav>
                                        <p:tav tm="100000">
                                          <p:val>
                                            <p:strVal val="#ppt_h"/>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1048790"/>
                                        </p:tgtEl>
                                        <p:attrNameLst>
                                          <p:attrName>style.visibility</p:attrName>
                                        </p:attrNameLst>
                                      </p:cBhvr>
                                      <p:to>
                                        <p:strVal val="visible"/>
                                      </p:to>
                                    </p:set>
                                    <p:animEffect transition="in" filter="wipe(left)">
                                      <p:cBhvr>
                                        <p:cTn id="27" dur="1000"/>
                                        <p:tgtEl>
                                          <p:spTgt spid="10487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48854"/>
                                        </p:tgtEl>
                                        <p:attrNameLst>
                                          <p:attrName>style.visibility</p:attrName>
                                        </p:attrNameLst>
                                      </p:cBhvr>
                                      <p:to>
                                        <p:strVal val="visible"/>
                                      </p:to>
                                    </p:set>
                                    <p:animEffect transition="in" filter="dissolve">
                                      <p:cBhvr>
                                        <p:cTn id="32" dur="500"/>
                                        <p:tgtEl>
                                          <p:spTgt spid="104885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48791"/>
                                        </p:tgtEl>
                                        <p:attrNameLst>
                                          <p:attrName>style.visibility</p:attrName>
                                        </p:attrNameLst>
                                      </p:cBhvr>
                                      <p:to>
                                        <p:strVal val="visible"/>
                                      </p:to>
                                    </p:set>
                                    <p:animEffect transition="in" filter="dissolve">
                                      <p:cBhvr>
                                        <p:cTn id="37" dur="500"/>
                                        <p:tgtEl>
                                          <p:spTgt spid="104879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48793"/>
                                        </p:tgtEl>
                                        <p:attrNameLst>
                                          <p:attrName>style.visibility</p:attrName>
                                        </p:attrNameLst>
                                      </p:cBhvr>
                                      <p:to>
                                        <p:strVal val="visible"/>
                                      </p:to>
                                    </p:set>
                                    <p:animEffect transition="in" filter="dissolve">
                                      <p:cBhvr>
                                        <p:cTn id="42" dur="500"/>
                                        <p:tgtEl>
                                          <p:spTgt spid="104879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48792"/>
                                        </p:tgtEl>
                                        <p:attrNameLst>
                                          <p:attrName>style.visibility</p:attrName>
                                        </p:attrNameLst>
                                      </p:cBhvr>
                                      <p:to>
                                        <p:strVal val="visible"/>
                                      </p:to>
                                    </p:set>
                                    <p:animEffect transition="in" filter="dissolve">
                                      <p:cBhvr>
                                        <p:cTn id="47" dur="500"/>
                                        <p:tgtEl>
                                          <p:spTgt spid="104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8" grpId="0"/>
      <p:bldP spid="1048789" grpId="0"/>
      <p:bldP spid="1048790" grpId="0"/>
      <p:bldP spid="1048791" grpId="0"/>
      <p:bldP spid="1048792" grpId="0"/>
      <p:bldP spid="1048793" grpId="0"/>
      <p:bldP spid="10488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9" name="Title 1048918"/>
          <p:cNvSpPr>
            <a:spLocks noGrp="1"/>
          </p:cNvSpPr>
          <p:nvPr>
            <p:ph type="title"/>
          </p:nvPr>
        </p:nvSpPr>
        <p:spPr>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a:t>PROPERTIES OF HYDROGEN CHLORIDE</a:t>
            </a:r>
            <a:r>
              <a:t/>
            </a:r>
            <a:br/>
            <a:endParaRPr lang="en-US" altLang="en-US" sz="4000" b="1" i="1"/>
          </a:p>
        </p:txBody>
      </p:sp>
      <p:sp>
        <p:nvSpPr>
          <p:cNvPr id="1048920" name="Rectangle 1048919"/>
          <p:cNvSpPr/>
          <p:nvPr/>
        </p:nvSpPr>
        <p:spPr>
          <a:xfrm>
            <a:off x="0" y="1208405"/>
            <a:ext cx="8991600" cy="91694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dirty="0">
                <a:solidFill>
                  <a:srgbClr val="000000"/>
                </a:solidFill>
                <a:latin typeface="Arial Unicode MS" pitchFamily="34" charset="-128"/>
                <a:ea typeface="Arial Unicode MS" pitchFamily="34" charset="-128"/>
              </a:rPr>
              <a:t>Hydrogen chloride is a </a:t>
            </a:r>
            <a:r>
              <a:rPr lang="en-US" altLang="en-US" dirty="0" err="1">
                <a:solidFill>
                  <a:srgbClr val="000000"/>
                </a:solidFill>
                <a:latin typeface="Arial Unicode MS" pitchFamily="34" charset="-128"/>
                <a:ea typeface="Arial Unicode MS" pitchFamily="34" charset="-128"/>
              </a:rPr>
              <a:t>colourless</a:t>
            </a:r>
            <a:r>
              <a:rPr lang="en-US" altLang="en-US" dirty="0">
                <a:solidFill>
                  <a:srgbClr val="000000"/>
                </a:solidFill>
                <a:latin typeface="Arial Unicode MS" pitchFamily="34" charset="-128"/>
                <a:ea typeface="Arial Unicode MS" pitchFamily="34" charset="-128"/>
              </a:rPr>
              <a:t> fuming gas. The polar covalent gas Hydrogen Chloride is very soluble in Water. In aqueous solution, the molecule exists in ionic form, as the positively charged Hydrogen Ion, H</a:t>
            </a:r>
            <a:r>
              <a:rPr lang="en-US" altLang="en-US" baseline="30000" dirty="0">
                <a:solidFill>
                  <a:srgbClr val="000000"/>
                </a:solidFill>
                <a:latin typeface="Arial Unicode MS" pitchFamily="34" charset="-128"/>
                <a:ea typeface="Arial Unicode MS" pitchFamily="34" charset="-128"/>
              </a:rPr>
              <a:t>+</a:t>
            </a:r>
            <a:r>
              <a:rPr lang="en-US" altLang="en-US" dirty="0">
                <a:solidFill>
                  <a:srgbClr val="000000"/>
                </a:solidFill>
                <a:latin typeface="Arial Unicode MS" pitchFamily="34" charset="-128"/>
                <a:ea typeface="Arial Unicode MS" pitchFamily="34" charset="-128"/>
              </a:rPr>
              <a:t>, and the negatively charged Chloride Ion, Cl</a:t>
            </a:r>
            <a:r>
              <a:rPr lang="en-US" altLang="en-US" baseline="30000" dirty="0">
                <a:solidFill>
                  <a:srgbClr val="000000"/>
                </a:solidFill>
                <a:latin typeface="Arial Unicode MS" pitchFamily="34" charset="-128"/>
                <a:ea typeface="Arial Unicode MS" pitchFamily="34" charset="-128"/>
              </a:rPr>
              <a:t>-</a:t>
            </a:r>
            <a:r>
              <a:rPr lang="en-US" altLang="en-US" dirty="0">
                <a:solidFill>
                  <a:srgbClr val="000000"/>
                </a:solidFill>
                <a:latin typeface="Arial Unicode MS" pitchFamily="34" charset="-128"/>
                <a:ea typeface="Arial Unicode MS" pitchFamily="34" charset="-128"/>
              </a:rPr>
              <a:t>. </a:t>
            </a:r>
          </a:p>
        </p:txBody>
      </p:sp>
      <p:sp>
        <p:nvSpPr>
          <p:cNvPr id="1048921" name="Rectangle 1048920"/>
          <p:cNvSpPr/>
          <p:nvPr/>
        </p:nvSpPr>
        <p:spPr>
          <a:xfrm>
            <a:off x="0" y="2607498"/>
            <a:ext cx="8915400" cy="990541"/>
          </a:xfrm>
          <a:prstGeom prst="rect">
            <a:avLst/>
          </a:prstGeom>
          <a:noFill/>
          <a:ln>
            <a:noFill/>
          </a:ln>
        </p:spPr>
        <p:txBody>
          <a:bodyPr vert="horz"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a:solidFill>
                  <a:srgbClr val="000000"/>
                </a:solidFill>
                <a:latin typeface="Arial Unicode MS" pitchFamily="34" charset="-128"/>
                <a:ea typeface="Arial Unicode MS" pitchFamily="34" charset="-128"/>
              </a:rPr>
              <a:t>Its solution in water turns blue litmus paper red. Hydrogen chloride has no effect on dry litmus paper as no ions are present in dry gas.</a:t>
            </a:r>
          </a:p>
          <a:p>
            <a:pPr lvl="0"/>
            <a:endParaRPr lang="en-US" altLang="en-US"/>
          </a:p>
        </p:txBody>
      </p:sp>
      <p:pic>
        <p:nvPicPr>
          <p:cNvPr id="2097184" name="Picture 2097183"/>
          <p:cNvPicPr>
            <a:picLocks/>
          </p:cNvPicPr>
          <p:nvPr/>
        </p:nvPicPr>
        <p:blipFill>
          <a:blip r:embed="rId2"/>
          <a:srcRect/>
          <a:stretch>
            <a:fillRect/>
          </a:stretch>
        </p:blipFill>
        <p:spPr>
          <a:xfrm>
            <a:off x="2514600" y="3581400"/>
            <a:ext cx="6154737" cy="1028700"/>
          </a:xfrm>
          <a:prstGeom prst="rect">
            <a:avLst/>
          </a:prstGeom>
          <a:noFill/>
          <a:ln>
            <a:noFill/>
          </a:ln>
        </p:spPr>
      </p:pic>
      <p:sp>
        <p:nvSpPr>
          <p:cNvPr id="1048922" name="Rectangle 1048921"/>
          <p:cNvSpPr/>
          <p:nvPr/>
        </p:nvSpPr>
        <p:spPr>
          <a:xfrm>
            <a:off x="152400" y="5426392"/>
            <a:ext cx="8610600" cy="891541"/>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a:solidFill>
                  <a:srgbClr val="000000"/>
                </a:solidFill>
                <a:latin typeface="Arial Unicode MS" pitchFamily="34" charset="-128"/>
                <a:ea typeface="Arial Unicode MS" pitchFamily="34" charset="-128"/>
              </a:rPr>
              <a:t>The gas hydrogen chloride is made up of covalently bonded molecules.  If the gas is dissolved in an organic solvent, such as methylbenzene, it does not show any of the properties of an acid.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3" name="Rectangle 1048922"/>
          <p:cNvSpPr/>
          <p:nvPr/>
        </p:nvSpPr>
        <p:spPr>
          <a:xfrm>
            <a:off x="0" y="13523"/>
            <a:ext cx="8839200" cy="1981141"/>
          </a:xfrm>
          <a:prstGeom prst="rect">
            <a:avLst/>
          </a:prstGeom>
          <a:noFill/>
          <a:ln>
            <a:noFill/>
          </a:ln>
        </p:spPr>
        <p:txBody>
          <a:bodyPr vert="horz"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dirty="0">
                <a:solidFill>
                  <a:srgbClr val="000000"/>
                </a:solidFill>
                <a:latin typeface="Arial Unicode MS" pitchFamily="34" charset="-128"/>
                <a:ea typeface="Arial Unicode MS" pitchFamily="34" charset="-128"/>
              </a:rPr>
              <a:t>For example, it does not conduct electricity or turn a piece of blue litmus paper red.  However, when the gas is dissolved in water, a strongly acidic solution is produced.  The acidic oxides of </a:t>
            </a:r>
            <a:r>
              <a:rPr lang="en-US" altLang="en-US" sz="2000" dirty="0" err="1">
                <a:solidFill>
                  <a:srgbClr val="000000"/>
                </a:solidFill>
                <a:latin typeface="Arial Unicode MS" pitchFamily="34" charset="-128"/>
                <a:ea typeface="Arial Unicode MS" pitchFamily="34" charset="-128"/>
              </a:rPr>
              <a:t>sulphur</a:t>
            </a:r>
            <a:r>
              <a:rPr lang="en-US" altLang="en-US" sz="2000" dirty="0">
                <a:solidFill>
                  <a:srgbClr val="000000"/>
                </a:solidFill>
                <a:latin typeface="Arial Unicode MS" pitchFamily="34" charset="-128"/>
                <a:ea typeface="Arial Unicode MS" pitchFamily="34" charset="-128"/>
              </a:rPr>
              <a:t>, phosphorus and carbon are the similar.  They are covalent molecules when pure, but show acidic properties only when dissolved in water.</a:t>
            </a:r>
          </a:p>
          <a:p>
            <a:pPr lvl="0"/>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8" name="Rectangle 1048857"/>
          <p:cNvSpPr/>
          <p:nvPr/>
        </p:nvSpPr>
        <p:spPr>
          <a:xfrm>
            <a:off x="0" y="24129"/>
            <a:ext cx="8641080" cy="1767842"/>
          </a:xfrm>
          <a:prstGeom prst="rect">
            <a:avLst/>
          </a:prstGeom>
          <a:noFill/>
          <a:ln>
            <a:noFill/>
          </a:ln>
        </p:spPr>
        <p:txBody>
          <a:bodyPr vert="horz" wrap="none"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800">
                <a:solidFill>
                  <a:srgbClr val="92D050"/>
                </a:solidFill>
                <a:latin typeface="Arial Unicode MS" pitchFamily="34" charset="-128"/>
                <a:ea typeface="Arial Unicode MS" pitchFamily="34" charset="-128"/>
              </a:rPr>
              <a:t>Chlorine</a:t>
            </a:r>
            <a:r>
              <a:rPr lang="en-US" altLang="en-US" sz="2800">
                <a:latin typeface="Arial Unicode MS" pitchFamily="34" charset="-128"/>
                <a:ea typeface="Arial Unicode MS" pitchFamily="34" charset="-128"/>
              </a:rPr>
              <a:t> has a symbol </a:t>
            </a:r>
            <a:r>
              <a:rPr lang="en-US" altLang="en-US" sz="2800" baseline="30000">
                <a:latin typeface="Arial Unicode MS" pitchFamily="34" charset="-128"/>
                <a:ea typeface="Arial Unicode MS" pitchFamily="34" charset="-128"/>
              </a:rPr>
              <a:t>35.5</a:t>
            </a:r>
            <a:r>
              <a:rPr lang="en-US" altLang="en-US" sz="2800">
                <a:latin typeface="Arial Unicode MS" pitchFamily="34" charset="-128"/>
                <a:ea typeface="Arial Unicode MS" pitchFamily="34" charset="-128"/>
              </a:rPr>
              <a:t> Cl because it is made up of </a:t>
            </a:r>
          </a:p>
          <a:p>
            <a:pPr lvl="0" eaLnBrk="1" latinLnBrk="1" hangingPunct="1"/>
            <a:r>
              <a:rPr lang="en-US" altLang="en-US" sz="2800">
                <a:latin typeface="Arial Unicode MS" pitchFamily="34" charset="-128"/>
                <a:ea typeface="Arial Unicode MS" pitchFamily="34" charset="-128"/>
              </a:rPr>
              <a:t>two isotopes </a:t>
            </a:r>
            <a:r>
              <a:rPr lang="en-US" altLang="en-US" sz="2800" baseline="30000">
                <a:latin typeface="Arial Unicode MS" pitchFamily="34" charset="-128"/>
                <a:ea typeface="Arial Unicode MS" pitchFamily="34" charset="-128"/>
              </a:rPr>
              <a:t>37</a:t>
            </a:r>
            <a:r>
              <a:rPr lang="en-US" altLang="en-US" sz="2800">
                <a:latin typeface="Arial Unicode MS" pitchFamily="34" charset="-128"/>
                <a:ea typeface="Arial Unicode MS" pitchFamily="34" charset="-128"/>
              </a:rPr>
              <a:t> Cl and </a:t>
            </a:r>
            <a:r>
              <a:rPr lang="en-US" altLang="en-US" sz="2800" baseline="30000">
                <a:latin typeface="Arial Unicode MS" pitchFamily="34" charset="-128"/>
                <a:ea typeface="Arial Unicode MS" pitchFamily="34" charset="-128"/>
              </a:rPr>
              <a:t>35</a:t>
            </a:r>
            <a:r>
              <a:rPr lang="en-US" altLang="en-US" sz="2800">
                <a:latin typeface="Arial Unicode MS" pitchFamily="34" charset="-128"/>
                <a:ea typeface="Arial Unicode MS" pitchFamily="34" charset="-128"/>
              </a:rPr>
              <a:t> Cl. It has an electronic </a:t>
            </a:r>
          </a:p>
          <a:p>
            <a:pPr lvl="0" eaLnBrk="1" latinLnBrk="1" hangingPunct="1"/>
            <a:r>
              <a:rPr lang="en-US" altLang="en-US" sz="2800">
                <a:latin typeface="Arial Unicode MS" pitchFamily="34" charset="-128"/>
                <a:ea typeface="Arial Unicode MS" pitchFamily="34" charset="-128"/>
              </a:rPr>
              <a:t>arrangement of 2:8:7, hence justifying its position in </a:t>
            </a:r>
          </a:p>
          <a:p>
            <a:pPr lvl="0" eaLnBrk="1" latinLnBrk="1" hangingPunct="1"/>
            <a:r>
              <a:rPr lang="en-US" altLang="en-US" sz="2800">
                <a:latin typeface="Arial Unicode MS" pitchFamily="34" charset="-128"/>
                <a:ea typeface="Arial Unicode MS" pitchFamily="34" charset="-128"/>
              </a:rPr>
              <a:t>group (VII).</a:t>
            </a:r>
          </a:p>
        </p:txBody>
      </p:sp>
      <p:sp>
        <p:nvSpPr>
          <p:cNvPr id="1048859" name="Rectangle 1048858"/>
          <p:cNvSpPr/>
          <p:nvPr/>
        </p:nvSpPr>
        <p:spPr>
          <a:xfrm>
            <a:off x="228600" y="2035999"/>
            <a:ext cx="8534400" cy="2666939"/>
          </a:xfrm>
          <a:prstGeom prst="rect">
            <a:avLst/>
          </a:prstGeom>
          <a:noFill/>
          <a:ln>
            <a:noFill/>
          </a:ln>
        </p:spPr>
        <p:txBody>
          <a:bodyPr vert="horz" lIns="0" tIns="152352" rIns="0" bIns="38088"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b="1" u="sng" dirty="0">
                <a:solidFill>
                  <a:srgbClr val="000000"/>
                </a:solidFill>
                <a:latin typeface="Arial Unicode MS" pitchFamily="34" charset="-128"/>
                <a:ea typeface="Arial Unicode MS" pitchFamily="34" charset="-128"/>
              </a:rPr>
              <a:t>Laboratory preparation</a:t>
            </a:r>
          </a:p>
          <a:p>
            <a:pPr lvl="0"/>
            <a:r>
              <a:rPr lang="en-US" altLang="en-US" sz="2000" dirty="0">
                <a:latin typeface="Arial Unicode MS" pitchFamily="34" charset="-128"/>
                <a:ea typeface="Arial Unicode MS" pitchFamily="34" charset="-128"/>
              </a:rPr>
              <a:t>In order to convert hydrogen chloride to </a:t>
            </a:r>
            <a:r>
              <a:rPr lang="en-US" altLang="en-US" sz="2000" dirty="0">
                <a:solidFill>
                  <a:srgbClr val="92D050"/>
                </a:solidFill>
                <a:latin typeface="Arial Unicode MS" pitchFamily="34" charset="-128"/>
                <a:ea typeface="Arial Unicode MS" pitchFamily="34" charset="-128"/>
              </a:rPr>
              <a:t>chlorine</a:t>
            </a:r>
            <a:r>
              <a:rPr lang="en-US" altLang="en-US" sz="2000" dirty="0">
                <a:latin typeface="Arial Unicode MS" pitchFamily="34" charset="-128"/>
                <a:ea typeface="Arial Unicode MS" pitchFamily="34" charset="-128"/>
              </a:rPr>
              <a:t>, it is necessary to remove hydrogen. Removal of hydrogen is oxidation. A powerful oxidizing agent such as manganese (IV) oxide converts hydrogen chloride (</a:t>
            </a:r>
            <a:r>
              <a:rPr lang="en-US" altLang="en-US" sz="2000" dirty="0" err="1">
                <a:latin typeface="Arial Unicode MS" pitchFamily="34" charset="-128"/>
                <a:ea typeface="Arial Unicode MS" pitchFamily="34" charset="-128"/>
              </a:rPr>
              <a:t>HCl</a:t>
            </a:r>
            <a:r>
              <a:rPr lang="en-US" altLang="en-US" sz="2000" dirty="0">
                <a:latin typeface="Arial Unicode MS" pitchFamily="34" charset="-128"/>
                <a:ea typeface="Arial Unicode MS" pitchFamily="34" charset="-128"/>
              </a:rPr>
              <a:t>) </a:t>
            </a:r>
            <a:r>
              <a:rPr lang="en-US" altLang="en-US" sz="2000" dirty="0">
                <a:solidFill>
                  <a:srgbClr val="92D050"/>
                </a:solidFill>
                <a:latin typeface="Arial Unicode MS" pitchFamily="34" charset="-128"/>
                <a:ea typeface="Arial Unicode MS" pitchFamily="34" charset="-128"/>
              </a:rPr>
              <a:t>to chlorine </a:t>
            </a:r>
            <a:r>
              <a:rPr lang="en-US" altLang="en-US" sz="2000" dirty="0">
                <a:latin typeface="Arial Unicode MS" pitchFamily="34" charset="-128"/>
                <a:ea typeface="Arial Unicode MS" pitchFamily="34" charset="-128"/>
              </a:rPr>
              <a:t>(Cl</a:t>
            </a:r>
            <a:r>
              <a:rPr lang="en-US" altLang="en-US" sz="2000" baseline="-30000" dirty="0">
                <a:latin typeface="Arial Unicode MS" pitchFamily="34" charset="-128"/>
                <a:ea typeface="Arial Unicode MS" pitchFamily="34" charset="-128"/>
              </a:rPr>
              <a:t>2</a:t>
            </a:r>
            <a:r>
              <a:rPr lang="en-US" altLang="en-US" sz="2000" dirty="0">
                <a:latin typeface="Arial Unicode MS" pitchFamily="34" charset="-128"/>
                <a:ea typeface="Arial Unicode MS" pitchFamily="34" charset="-128"/>
              </a:rPr>
              <a:t>) </a:t>
            </a:r>
          </a:p>
          <a:p>
            <a:pPr lvl="0"/>
            <a:r>
              <a:rPr lang="en-US" altLang="en-US" sz="2000" dirty="0">
                <a:solidFill>
                  <a:srgbClr val="000000"/>
                </a:solidFill>
                <a:latin typeface="Arial Unicode MS" pitchFamily="34" charset="-128"/>
                <a:ea typeface="Arial Unicode MS" pitchFamily="34" charset="-128"/>
              </a:rPr>
              <a:t>The most common laboratory method for preparation of </a:t>
            </a:r>
            <a:r>
              <a:rPr lang="en-US" altLang="en-US" sz="2000" dirty="0">
                <a:solidFill>
                  <a:srgbClr val="92D050"/>
                </a:solidFill>
                <a:latin typeface="Arial Unicode MS" pitchFamily="34" charset="-128"/>
                <a:ea typeface="Arial Unicode MS" pitchFamily="34" charset="-128"/>
              </a:rPr>
              <a:t>Chlorine</a:t>
            </a:r>
            <a:r>
              <a:rPr lang="en-US" altLang="en-US" sz="2000" dirty="0">
                <a:solidFill>
                  <a:srgbClr val="000000"/>
                </a:solidFill>
                <a:latin typeface="Arial Unicode MS" pitchFamily="34" charset="-128"/>
                <a:ea typeface="Arial Unicode MS" pitchFamily="34" charset="-128"/>
              </a:rPr>
              <a:t> is to heat of </a:t>
            </a:r>
            <a:r>
              <a:rPr lang="en-US" altLang="en-US" sz="2000" dirty="0">
                <a:solidFill>
                  <a:srgbClr val="002060"/>
                </a:solidFill>
                <a:latin typeface="Arial Unicode MS" pitchFamily="34" charset="-128"/>
                <a:ea typeface="Arial Unicode MS" pitchFamily="34" charset="-128"/>
              </a:rPr>
              <a:t>Manganese Dioxide </a:t>
            </a:r>
            <a:r>
              <a:rPr lang="en-US" altLang="en-US" sz="2000" dirty="0">
                <a:solidFill>
                  <a:srgbClr val="000000"/>
                </a:solidFill>
                <a:latin typeface="Arial Unicode MS" pitchFamily="34" charset="-128"/>
                <a:ea typeface="Arial Unicode MS" pitchFamily="34" charset="-128"/>
              </a:rPr>
              <a:t>with concentrated </a:t>
            </a:r>
            <a:r>
              <a:rPr lang="en-US" altLang="en-US" sz="2000" dirty="0">
                <a:solidFill>
                  <a:srgbClr val="7030A0"/>
                </a:solidFill>
                <a:latin typeface="Arial Unicode MS" pitchFamily="34" charset="-128"/>
                <a:ea typeface="Arial Unicode MS" pitchFamily="34" charset="-128"/>
              </a:rPr>
              <a:t>Hydrochloric Acid</a:t>
            </a:r>
            <a:r>
              <a:rPr lang="en-US" altLang="en-US" sz="2000" dirty="0">
                <a:solidFill>
                  <a:srgbClr val="000000"/>
                </a:solidFill>
                <a:latin typeface="Arial Unicode MS" pitchFamily="34" charset="-128"/>
                <a:ea typeface="Arial Unicode MS" pitchFamily="34" charset="-128"/>
              </a:rPr>
              <a:t>. </a:t>
            </a:r>
          </a:p>
          <a:p>
            <a:pPr lvl="0"/>
            <a:endParaRPr lang="en-US" altLang="en-US" dirty="0"/>
          </a:p>
        </p:txBody>
      </p:sp>
      <p:pic>
        <p:nvPicPr>
          <p:cNvPr id="2097152" name="Picture 2097151" descr="img24"/>
          <p:cNvPicPr>
            <a:picLocks/>
          </p:cNvPicPr>
          <p:nvPr/>
        </p:nvPicPr>
        <p:blipFill>
          <a:blip r:embed="rId2"/>
          <a:srcRect/>
          <a:stretch>
            <a:fillRect/>
          </a:stretch>
        </p:blipFill>
        <p:spPr>
          <a:xfrm>
            <a:off x="512763" y="4954223"/>
            <a:ext cx="8250237" cy="67151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descr="img25"/>
          <p:cNvPicPr>
            <a:picLocks/>
          </p:cNvPicPr>
          <p:nvPr/>
        </p:nvPicPr>
        <p:blipFill>
          <a:blip r:embed="rId2"/>
          <a:srcRect/>
          <a:stretch>
            <a:fillRect/>
          </a:stretch>
        </p:blipFill>
        <p:spPr>
          <a:xfrm>
            <a:off x="935037" y="533400"/>
            <a:ext cx="7299325" cy="990600"/>
          </a:xfrm>
          <a:prstGeom prst="rect">
            <a:avLst/>
          </a:prstGeom>
          <a:noFill/>
          <a:ln>
            <a:noFill/>
          </a:ln>
        </p:spPr>
      </p:pic>
      <p:pic>
        <p:nvPicPr>
          <p:cNvPr id="2097154" name="Picture 2097153" descr="fig_5"/>
          <p:cNvPicPr>
            <a:picLocks/>
          </p:cNvPicPr>
          <p:nvPr/>
        </p:nvPicPr>
        <p:blipFill>
          <a:blip r:embed="rId3"/>
          <a:srcRect/>
          <a:stretch>
            <a:fillRect/>
          </a:stretch>
        </p:blipFill>
        <p:spPr>
          <a:xfrm>
            <a:off x="217487" y="2514600"/>
            <a:ext cx="8628062" cy="35052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Rectangle 1048859"/>
          <p:cNvSpPr/>
          <p:nvPr/>
        </p:nvSpPr>
        <p:spPr>
          <a:xfrm>
            <a:off x="228600" y="814704"/>
            <a:ext cx="8382000" cy="3558542"/>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800">
                <a:solidFill>
                  <a:srgbClr val="000000"/>
                </a:solidFill>
                <a:latin typeface="Arial Unicode MS" pitchFamily="34" charset="-128"/>
                <a:ea typeface="Arial Unicode MS" pitchFamily="34" charset="-128"/>
              </a:rPr>
              <a:t>The gas is bubbled </a:t>
            </a:r>
            <a:r>
              <a:rPr lang="en-US" altLang="en-US" sz="2800">
                <a:solidFill>
                  <a:srgbClr val="00B0F0"/>
                </a:solidFill>
                <a:latin typeface="Arial Unicode MS" pitchFamily="34" charset="-128"/>
                <a:ea typeface="Arial Unicode MS" pitchFamily="34" charset="-128"/>
              </a:rPr>
              <a:t>through water </a:t>
            </a:r>
            <a:r>
              <a:rPr lang="en-US" altLang="en-US" sz="2800">
                <a:solidFill>
                  <a:srgbClr val="000000"/>
                </a:solidFill>
                <a:latin typeface="Arial Unicode MS" pitchFamily="34" charset="-128"/>
                <a:ea typeface="Arial Unicode MS" pitchFamily="34" charset="-128"/>
              </a:rPr>
              <a:t>to remove any </a:t>
            </a:r>
            <a:r>
              <a:rPr lang="en-US" altLang="en-US" sz="2800">
                <a:solidFill>
                  <a:srgbClr val="FF0000"/>
                </a:solidFill>
                <a:latin typeface="Arial Unicode MS" pitchFamily="34" charset="-128"/>
                <a:ea typeface="Arial Unicode MS" pitchFamily="34" charset="-128"/>
              </a:rPr>
              <a:t>traces of hydrochloric </a:t>
            </a:r>
            <a:r>
              <a:rPr lang="en-US" altLang="en-US" sz="2800">
                <a:solidFill>
                  <a:srgbClr val="000000"/>
                </a:solidFill>
                <a:latin typeface="Arial Unicode MS" pitchFamily="34" charset="-128"/>
                <a:ea typeface="Arial Unicode MS" pitchFamily="34" charset="-128"/>
              </a:rPr>
              <a:t>gas that may be present and then it is </a:t>
            </a:r>
            <a:r>
              <a:rPr lang="en-US" altLang="en-US" sz="2800">
                <a:solidFill>
                  <a:srgbClr val="C00000"/>
                </a:solidFill>
                <a:latin typeface="Arial Unicode MS" pitchFamily="34" charset="-128"/>
                <a:ea typeface="Arial Unicode MS" pitchFamily="34" charset="-128"/>
              </a:rPr>
              <a:t>dried</a:t>
            </a:r>
            <a:r>
              <a:rPr lang="en-US" altLang="en-US" sz="2800">
                <a:solidFill>
                  <a:srgbClr val="000000"/>
                </a:solidFill>
                <a:latin typeface="Arial Unicode MS" pitchFamily="34" charset="-128"/>
                <a:ea typeface="Arial Unicode MS" pitchFamily="34" charset="-128"/>
              </a:rPr>
              <a:t> by bubbling it through </a:t>
            </a:r>
            <a:r>
              <a:rPr lang="en-US" altLang="en-US" sz="2800">
                <a:solidFill>
                  <a:srgbClr val="C00000"/>
                </a:solidFill>
                <a:latin typeface="Arial Unicode MS" pitchFamily="34" charset="-128"/>
                <a:ea typeface="Arial Unicode MS" pitchFamily="34" charset="-128"/>
              </a:rPr>
              <a:t>concentrated sulphuric acid. </a:t>
            </a:r>
          </a:p>
          <a:p>
            <a:pPr lvl="0" eaLnBrk="1" latinLnBrk="1" hangingPunct="1"/>
            <a:r>
              <a:t/>
            </a:r>
            <a:br/>
            <a:r>
              <a:rPr lang="en-US" altLang="en-US" sz="2800">
                <a:solidFill>
                  <a:srgbClr val="000000"/>
                </a:solidFill>
                <a:latin typeface="Arial Unicode MS" pitchFamily="34" charset="-128"/>
                <a:ea typeface="Arial Unicode MS" pitchFamily="34" charset="-128"/>
              </a:rPr>
              <a:t>Chlorine may also be prepared by dropping </a:t>
            </a:r>
            <a:r>
              <a:rPr lang="en-US" altLang="en-US" sz="2800">
                <a:solidFill>
                  <a:srgbClr val="0070C0"/>
                </a:solidFill>
                <a:latin typeface="Arial Unicode MS" pitchFamily="34" charset="-128"/>
                <a:ea typeface="Arial Unicode MS" pitchFamily="34" charset="-128"/>
              </a:rPr>
              <a:t>cold </a:t>
            </a:r>
            <a:r>
              <a:rPr lang="en-US" altLang="en-US" sz="2800">
                <a:solidFill>
                  <a:srgbClr val="000000"/>
                </a:solidFill>
                <a:latin typeface="Arial Unicode MS" pitchFamily="34" charset="-128"/>
                <a:ea typeface="Arial Unicode MS" pitchFamily="34" charset="-128"/>
              </a:rPr>
              <a:t>concentrated </a:t>
            </a:r>
            <a:r>
              <a:rPr lang="en-US" altLang="en-US" sz="2800">
                <a:solidFill>
                  <a:srgbClr val="C00000"/>
                </a:solidFill>
                <a:latin typeface="Arial Unicode MS" pitchFamily="34" charset="-128"/>
                <a:ea typeface="Arial Unicode MS" pitchFamily="34" charset="-128"/>
              </a:rPr>
              <a:t>Hydrochloric Acid </a:t>
            </a:r>
            <a:r>
              <a:rPr lang="en-US" altLang="en-US" sz="2800">
                <a:solidFill>
                  <a:srgbClr val="000000"/>
                </a:solidFill>
                <a:latin typeface="Arial Unicode MS" pitchFamily="34" charset="-128"/>
                <a:ea typeface="Arial Unicode MS" pitchFamily="34" charset="-128"/>
              </a:rPr>
              <a:t>on crystals of </a:t>
            </a:r>
            <a:r>
              <a:rPr lang="en-US" altLang="en-US" sz="2800">
                <a:solidFill>
                  <a:srgbClr val="7030A0"/>
                </a:solidFill>
                <a:latin typeface="Arial Unicode MS" pitchFamily="34" charset="-128"/>
                <a:ea typeface="Arial Unicode MS" pitchFamily="34" charset="-128"/>
              </a:rPr>
              <a:t>Potassium Permanganate</a:t>
            </a:r>
            <a:r>
              <a:rPr lang="en-US" altLang="en-US" sz="2800">
                <a:solidFill>
                  <a:srgbClr val="000000"/>
                </a:solidFill>
                <a:latin typeface="Arial Unicode MS" pitchFamily="34" charset="-128"/>
                <a:ea typeface="Arial Unicode MS" pitchFamily="34" charset="-128"/>
              </a:rPr>
              <a:t>.</a:t>
            </a:r>
          </a:p>
          <a:p>
            <a:pPr lvl="0"/>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1" name="Title 1048860"/>
          <p:cNvSpPr>
            <a:spLocks noGrp="1"/>
          </p:cNvSpPr>
          <p:nvPr>
            <p:ph type="title"/>
          </p:nvPr>
        </p:nvSpPr>
        <p:spPr>
          <a:xfrm>
            <a:off x="685332" y="152401"/>
            <a:ext cx="7620468" cy="1295399"/>
          </a:xfrm>
          <a:prstGeom prst="rect">
            <a:avLst/>
          </a:prstGeom>
          <a:noFill/>
          <a:ln>
            <a:noFill/>
          </a:ln>
        </p:spPr>
        <p:txBody>
          <a:bodyPr vert="horz" lIns="91440" tIns="45720" rIns="91440" bIns="45720" anchor="ctr">
            <a:normAutofit fontScale="90000"/>
          </a:bodyPr>
          <a:lstStyle>
            <a:lvl1pPr marL="0" indent="0" algn="ctr" rtl="0" fontAlgn="base" latinLnBrk="1">
              <a:lnSpc>
                <a:spcPct val="100000"/>
              </a:lnSpc>
              <a:spcBef>
                <a:spcPct val="0"/>
              </a:spcBef>
              <a:spcAft>
                <a:spcPct val="0"/>
              </a:spcAft>
              <a:buFontTx/>
              <a:buNone/>
              <a:defRPr sz="4400" b="0" i="0" u="none" baseline="0">
                <a:solidFill>
                  <a:schemeClr val="dk1"/>
                </a:solidFill>
                <a:latin typeface="Calibri" pitchFamily="34" charset="0"/>
                <a:sym typeface="Arial" charset="0"/>
              </a:defRPr>
            </a:lvl1pPr>
          </a:lstStyle>
          <a:p>
            <a:pPr lvl="0" eaLnBrk="1" latinLnBrk="1" hangingPunct="1"/>
            <a:r>
              <a:rPr lang="en-US" altLang="en-US" sz="4000" b="1" dirty="0">
                <a:solidFill>
                  <a:srgbClr val="FF0000"/>
                </a:solidFill>
                <a:latin typeface="Arial Unicode MS" pitchFamily="34" charset="-128"/>
                <a:ea typeface="Arial Unicode MS" pitchFamily="34" charset="-128"/>
              </a:rPr>
              <a:t>MANUFACTURE</a:t>
            </a:r>
            <a:r>
              <a:rPr lang="en-US" altLang="en-US" sz="4000" b="1" dirty="0">
                <a:latin typeface="Arial Unicode MS" pitchFamily="34" charset="-128"/>
                <a:ea typeface="Arial Unicode MS" pitchFamily="34" charset="-128"/>
              </a:rPr>
              <a:t> OF </a:t>
            </a:r>
            <a:r>
              <a:rPr lang="en-US" altLang="en-US" sz="4000" b="1" dirty="0">
                <a:solidFill>
                  <a:srgbClr val="00B050"/>
                </a:solidFill>
                <a:latin typeface="Arial Unicode MS" pitchFamily="34" charset="-128"/>
                <a:ea typeface="Arial Unicode MS" pitchFamily="34" charset="-128"/>
              </a:rPr>
              <a:t>CHLORINE</a:t>
            </a:r>
            <a:r>
              <a:rPr dirty="0"/>
              <a:t/>
            </a:r>
            <a:br>
              <a:rPr dirty="0"/>
            </a:br>
            <a:endParaRPr lang="en-US" altLang="en-US" sz="4000" b="1" i="1" dirty="0"/>
          </a:p>
        </p:txBody>
      </p:sp>
      <p:sp>
        <p:nvSpPr>
          <p:cNvPr id="1048862" name="Rectangle 1048861"/>
          <p:cNvSpPr/>
          <p:nvPr/>
        </p:nvSpPr>
        <p:spPr>
          <a:xfrm>
            <a:off x="762000" y="1066800"/>
            <a:ext cx="7543800" cy="646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dirty="0">
                <a:latin typeface="Calibri" pitchFamily="34" charset="0"/>
              </a:rPr>
              <a:t>Chlorine is manufactured industrially as a by-product in the manufacture of </a:t>
            </a:r>
            <a:r>
              <a:rPr lang="en-US" altLang="en-US" dirty="0" smtClean="0">
                <a:latin typeface="Calibri" pitchFamily="34" charset="0"/>
              </a:rPr>
              <a:t>    Caustic </a:t>
            </a:r>
            <a:r>
              <a:rPr lang="en-US" altLang="en-US" dirty="0">
                <a:latin typeface="Calibri" pitchFamily="34" charset="0"/>
              </a:rPr>
              <a:t>Soda by the </a:t>
            </a:r>
            <a:r>
              <a:rPr lang="en-US" altLang="en-US" dirty="0">
                <a:solidFill>
                  <a:srgbClr val="C00000"/>
                </a:solidFill>
                <a:latin typeface="Calibri" pitchFamily="34" charset="0"/>
              </a:rPr>
              <a:t>electrolysis</a:t>
            </a:r>
            <a:r>
              <a:rPr lang="en-US" altLang="en-US" dirty="0">
                <a:latin typeface="Calibri" pitchFamily="34" charset="0"/>
              </a:rPr>
              <a:t> of </a:t>
            </a:r>
            <a:r>
              <a:rPr lang="en-US" altLang="en-US" dirty="0">
                <a:solidFill>
                  <a:srgbClr val="92D050"/>
                </a:solidFill>
                <a:latin typeface="Calibri" pitchFamily="34" charset="0"/>
              </a:rPr>
              <a:t>brine</a:t>
            </a:r>
            <a:r>
              <a:rPr lang="en-US" altLang="en-US" dirty="0">
                <a:latin typeface="Calibri" pitchFamily="34" charset="0"/>
              </a:rPr>
              <a:t>. </a:t>
            </a:r>
          </a:p>
        </p:txBody>
      </p:sp>
      <p:pic>
        <p:nvPicPr>
          <p:cNvPr id="2097155" name="Picture 2097154"/>
          <p:cNvPicPr>
            <a:picLocks/>
          </p:cNvPicPr>
          <p:nvPr/>
        </p:nvPicPr>
        <p:blipFill>
          <a:blip r:embed="rId2"/>
          <a:srcRect/>
          <a:stretch>
            <a:fillRect/>
          </a:stretch>
        </p:blipFill>
        <p:spPr>
          <a:xfrm>
            <a:off x="1066800" y="1790700"/>
            <a:ext cx="6553200" cy="45974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4" name="Rectangle 1048863"/>
          <p:cNvSpPr/>
          <p:nvPr/>
        </p:nvSpPr>
        <p:spPr>
          <a:xfrm>
            <a:off x="228600" y="861536"/>
            <a:ext cx="8686800" cy="263144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solidFill>
                  <a:srgbClr val="000000"/>
                </a:solidFill>
                <a:latin typeface="Arial Unicode MS" pitchFamily="34" charset="-128"/>
                <a:ea typeface="Arial Unicode MS" pitchFamily="34" charset="-128"/>
              </a:rPr>
              <a:t>The </a:t>
            </a:r>
            <a:r>
              <a:rPr lang="en-US" altLang="en-US" sz="2400">
                <a:solidFill>
                  <a:srgbClr val="C00000"/>
                </a:solidFill>
                <a:latin typeface="Arial Unicode MS" pitchFamily="34" charset="-128"/>
                <a:ea typeface="Arial Unicode MS" pitchFamily="34" charset="-128"/>
              </a:rPr>
              <a:t>membrane cell </a:t>
            </a:r>
            <a:r>
              <a:rPr lang="en-US" altLang="en-US" sz="2400">
                <a:solidFill>
                  <a:srgbClr val="000000"/>
                </a:solidFill>
                <a:latin typeface="Arial Unicode MS" pitchFamily="34" charset="-128"/>
                <a:ea typeface="Arial Unicode MS" pitchFamily="34" charset="-128"/>
              </a:rPr>
              <a:t>has </a:t>
            </a:r>
            <a:r>
              <a:rPr lang="en-US" altLang="en-US" sz="2400">
                <a:solidFill>
                  <a:srgbClr val="7030A0"/>
                </a:solidFill>
                <a:latin typeface="Arial Unicode MS" pitchFamily="34" charset="-128"/>
                <a:ea typeface="Arial Unicode MS" pitchFamily="34" charset="-128"/>
              </a:rPr>
              <a:t>titanium anode </a:t>
            </a:r>
            <a:r>
              <a:rPr lang="en-US" altLang="en-US" sz="2400">
                <a:solidFill>
                  <a:srgbClr val="000000"/>
                </a:solidFill>
                <a:latin typeface="Arial Unicode MS" pitchFamily="34" charset="-128"/>
                <a:ea typeface="Arial Unicode MS" pitchFamily="34" charset="-128"/>
              </a:rPr>
              <a:t>and a </a:t>
            </a:r>
            <a:r>
              <a:rPr lang="en-US" altLang="en-US" sz="2400">
                <a:solidFill>
                  <a:srgbClr val="002060"/>
                </a:solidFill>
                <a:latin typeface="Arial Unicode MS" pitchFamily="34" charset="-128"/>
                <a:ea typeface="Arial Unicode MS" pitchFamily="34" charset="-128"/>
              </a:rPr>
              <a:t>nickel cathode</a:t>
            </a:r>
            <a:r>
              <a:rPr lang="en-US" altLang="en-US" sz="2400">
                <a:solidFill>
                  <a:srgbClr val="000000"/>
                </a:solidFill>
                <a:latin typeface="Arial Unicode MS" pitchFamily="34" charset="-128"/>
                <a:ea typeface="Arial Unicode MS" pitchFamily="34" charset="-128"/>
              </a:rPr>
              <a:t>. Titanium is chosen because it is not </a:t>
            </a:r>
            <a:r>
              <a:rPr lang="en-US" altLang="en-US" sz="2400">
                <a:solidFill>
                  <a:srgbClr val="C00000"/>
                </a:solidFill>
                <a:latin typeface="Arial Unicode MS" pitchFamily="34" charset="-128"/>
                <a:ea typeface="Arial Unicode MS" pitchFamily="34" charset="-128"/>
              </a:rPr>
              <a:t>attacked</a:t>
            </a:r>
            <a:r>
              <a:rPr lang="en-US" altLang="en-US" sz="2400">
                <a:solidFill>
                  <a:srgbClr val="000000"/>
                </a:solidFill>
                <a:latin typeface="Arial Unicode MS" pitchFamily="34" charset="-128"/>
                <a:ea typeface="Arial Unicode MS" pitchFamily="34" charset="-128"/>
              </a:rPr>
              <a:t> by </a:t>
            </a:r>
            <a:r>
              <a:rPr lang="en-US" altLang="en-US" sz="2400">
                <a:solidFill>
                  <a:srgbClr val="00B050"/>
                </a:solidFill>
                <a:latin typeface="Arial Unicode MS" pitchFamily="34" charset="-128"/>
                <a:ea typeface="Arial Unicode MS" pitchFamily="34" charset="-128"/>
              </a:rPr>
              <a:t>chlorine</a:t>
            </a:r>
            <a:r>
              <a:rPr lang="en-US" altLang="en-US" sz="2400">
                <a:solidFill>
                  <a:srgbClr val="000000"/>
                </a:solidFill>
                <a:latin typeface="Arial Unicode MS" pitchFamily="34" charset="-128"/>
                <a:ea typeface="Arial Unicode MS" pitchFamily="34" charset="-128"/>
              </a:rPr>
              <a:t>. The anode and the cathode compartments are separated by an </a:t>
            </a:r>
            <a:r>
              <a:rPr lang="en-US" altLang="en-US" sz="2400">
                <a:solidFill>
                  <a:srgbClr val="7030A0"/>
                </a:solidFill>
                <a:latin typeface="Arial Unicode MS" pitchFamily="34" charset="-128"/>
                <a:ea typeface="Arial Unicode MS" pitchFamily="34" charset="-128"/>
              </a:rPr>
              <a:t>ion exchange membrane</a:t>
            </a:r>
            <a:r>
              <a:rPr lang="en-US" altLang="en-US" sz="2400">
                <a:solidFill>
                  <a:srgbClr val="000000"/>
                </a:solidFill>
                <a:latin typeface="Arial Unicode MS" pitchFamily="34" charset="-128"/>
                <a:ea typeface="Arial Unicode MS" pitchFamily="34" charset="-128"/>
              </a:rPr>
              <a:t>. The membrane is </a:t>
            </a:r>
            <a:r>
              <a:rPr lang="en-US" altLang="en-US" sz="2400">
                <a:solidFill>
                  <a:srgbClr val="FFFF00"/>
                </a:solidFill>
                <a:latin typeface="Arial Unicode MS" pitchFamily="34" charset="-128"/>
                <a:ea typeface="Arial Unicode MS" pitchFamily="34" charset="-128"/>
              </a:rPr>
              <a:t>selective</a:t>
            </a:r>
            <a:r>
              <a:rPr lang="en-US" altLang="en-US" sz="2400">
                <a:solidFill>
                  <a:srgbClr val="000000"/>
                </a:solidFill>
                <a:latin typeface="Arial Unicode MS" pitchFamily="34" charset="-128"/>
                <a:ea typeface="Arial Unicode MS" pitchFamily="34" charset="-128"/>
              </a:rPr>
              <a:t>; it allows </a:t>
            </a:r>
            <a:r>
              <a:rPr lang="en-US" altLang="en-US" sz="2400">
                <a:solidFill>
                  <a:srgbClr val="C00000"/>
                </a:solidFill>
                <a:latin typeface="Arial Unicode MS" pitchFamily="34" charset="-128"/>
                <a:ea typeface="Arial Unicode MS" pitchFamily="34" charset="-128"/>
              </a:rPr>
              <a:t>Na</a:t>
            </a:r>
            <a:r>
              <a:rPr lang="en-US" altLang="en-US" sz="2400" baseline="30000">
                <a:solidFill>
                  <a:srgbClr val="C00000"/>
                </a:solidFill>
                <a:latin typeface="Arial Unicode MS" pitchFamily="34" charset="-128"/>
                <a:ea typeface="Arial Unicode MS" pitchFamily="34" charset="-128"/>
              </a:rPr>
              <a:t>+</a:t>
            </a:r>
            <a:r>
              <a:rPr lang="en-US" altLang="en-US" sz="2400">
                <a:solidFill>
                  <a:srgbClr val="000000"/>
                </a:solidFill>
                <a:latin typeface="Arial Unicode MS" pitchFamily="34" charset="-128"/>
                <a:ea typeface="Arial Unicode MS" pitchFamily="34" charset="-128"/>
              </a:rPr>
              <a:t> ions, </a:t>
            </a:r>
            <a:r>
              <a:rPr lang="en-US" altLang="en-US" sz="2400">
                <a:solidFill>
                  <a:srgbClr val="FF0000"/>
                </a:solidFill>
                <a:latin typeface="Arial Unicode MS" pitchFamily="34" charset="-128"/>
                <a:ea typeface="Arial Unicode MS" pitchFamily="34" charset="-128"/>
              </a:rPr>
              <a:t>H</a:t>
            </a:r>
            <a:r>
              <a:rPr lang="en-US" altLang="en-US" sz="2400" baseline="30000">
                <a:solidFill>
                  <a:srgbClr val="FF0000"/>
                </a:solidFill>
                <a:latin typeface="Arial Unicode MS" pitchFamily="34" charset="-128"/>
                <a:ea typeface="Arial Unicode MS" pitchFamily="34" charset="-128"/>
              </a:rPr>
              <a:t>+</a:t>
            </a:r>
            <a:r>
              <a:rPr lang="en-US" altLang="en-US" sz="2400">
                <a:solidFill>
                  <a:srgbClr val="000000"/>
                </a:solidFill>
                <a:latin typeface="Arial Unicode MS" pitchFamily="34" charset="-128"/>
                <a:ea typeface="Arial Unicode MS" pitchFamily="34" charset="-128"/>
              </a:rPr>
              <a:t> and </a:t>
            </a:r>
            <a:r>
              <a:rPr lang="en-US" altLang="en-US" sz="2400">
                <a:solidFill>
                  <a:srgbClr val="FF0000"/>
                </a:solidFill>
                <a:latin typeface="Arial Unicode MS" pitchFamily="34" charset="-128"/>
                <a:ea typeface="Arial Unicode MS" pitchFamily="34" charset="-128"/>
              </a:rPr>
              <a:t>OH</a:t>
            </a:r>
            <a:r>
              <a:rPr lang="en-US" altLang="en-US" sz="2400" baseline="30000">
                <a:solidFill>
                  <a:srgbClr val="FF0000"/>
                </a:solidFill>
                <a:latin typeface="Arial Unicode MS" pitchFamily="34" charset="-128"/>
                <a:ea typeface="Arial Unicode MS" pitchFamily="34" charset="-128"/>
              </a:rPr>
              <a:t>-</a:t>
            </a:r>
            <a:r>
              <a:rPr lang="en-US" altLang="en-US" sz="2400">
                <a:solidFill>
                  <a:srgbClr val="000000"/>
                </a:solidFill>
                <a:latin typeface="Arial Unicode MS" pitchFamily="34" charset="-128"/>
                <a:ea typeface="Arial Unicode MS" pitchFamily="34" charset="-128"/>
              </a:rPr>
              <a:t> ions to flow but not </a:t>
            </a:r>
            <a:r>
              <a:rPr lang="en-US" altLang="en-US" sz="2400">
                <a:solidFill>
                  <a:srgbClr val="00B050"/>
                </a:solidFill>
                <a:latin typeface="Arial Unicode MS" pitchFamily="34" charset="-128"/>
                <a:ea typeface="Arial Unicode MS" pitchFamily="34" charset="-128"/>
              </a:rPr>
              <a:t>Cl</a:t>
            </a:r>
            <a:r>
              <a:rPr lang="en-US" altLang="en-US" sz="2400" baseline="30000">
                <a:solidFill>
                  <a:srgbClr val="00B050"/>
                </a:solidFill>
                <a:latin typeface="Arial Unicode MS" pitchFamily="34" charset="-128"/>
                <a:ea typeface="Arial Unicode MS" pitchFamily="34" charset="-128"/>
              </a:rPr>
              <a:t>-</a:t>
            </a:r>
            <a:r>
              <a:rPr lang="en-US" altLang="en-US" sz="2400" baseline="30000">
                <a:solidFill>
                  <a:srgbClr val="000000"/>
                </a:solidFill>
                <a:latin typeface="Arial Unicode MS" pitchFamily="34" charset="-128"/>
                <a:ea typeface="Arial Unicode MS" pitchFamily="34" charset="-128"/>
              </a:rPr>
              <a:t> </a:t>
            </a:r>
            <a:r>
              <a:rPr lang="en-US" altLang="en-US" sz="2400">
                <a:solidFill>
                  <a:srgbClr val="000000"/>
                </a:solidFill>
                <a:latin typeface="Arial Unicode MS" pitchFamily="34" charset="-128"/>
                <a:ea typeface="Arial Unicode MS" pitchFamily="34" charset="-128"/>
              </a:rPr>
              <a:t>ions. These ions cannot flow backwards, so products are </a:t>
            </a:r>
            <a:r>
              <a:rPr lang="en-US" altLang="en-US" sz="2400">
                <a:solidFill>
                  <a:srgbClr val="7030A0"/>
                </a:solidFill>
                <a:latin typeface="Arial Unicode MS" pitchFamily="34" charset="-128"/>
                <a:ea typeface="Arial Unicode MS" pitchFamily="34" charset="-128"/>
              </a:rPr>
              <a:t>kept separate </a:t>
            </a:r>
            <a:r>
              <a:rPr lang="en-US" altLang="en-US" sz="2400">
                <a:solidFill>
                  <a:srgbClr val="000000"/>
                </a:solidFill>
                <a:latin typeface="Arial Unicode MS" pitchFamily="34" charset="-128"/>
                <a:ea typeface="Arial Unicode MS" pitchFamily="34" charset="-128"/>
              </a:rPr>
              <a:t>and cannot react with each other.</a:t>
            </a:r>
          </a:p>
        </p:txBody>
      </p:sp>
      <p:sp>
        <p:nvSpPr>
          <p:cNvPr id="1048865" name="Rectangle 1048864"/>
          <p:cNvSpPr/>
          <p:nvPr/>
        </p:nvSpPr>
        <p:spPr>
          <a:xfrm>
            <a:off x="228600" y="5334000"/>
            <a:ext cx="8229600" cy="120015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solidFill>
                  <a:srgbClr val="000000"/>
                </a:solidFill>
                <a:latin typeface="Arial Unicode MS" pitchFamily="34" charset="-128"/>
                <a:ea typeface="Arial Unicode MS" pitchFamily="34" charset="-128"/>
              </a:rPr>
              <a:t>At anode, the Cl</a:t>
            </a:r>
            <a:r>
              <a:rPr lang="en-US" altLang="en-US" sz="2400" baseline="30000">
                <a:solidFill>
                  <a:srgbClr val="000000"/>
                </a:solidFill>
                <a:latin typeface="Arial Unicode MS" pitchFamily="34" charset="-128"/>
                <a:ea typeface="Arial Unicode MS" pitchFamily="34" charset="-128"/>
              </a:rPr>
              <a:t>- </a:t>
            </a:r>
            <a:r>
              <a:rPr lang="en-US" altLang="en-US" sz="2400">
                <a:solidFill>
                  <a:srgbClr val="000000"/>
                </a:solidFill>
                <a:latin typeface="Arial Unicode MS" pitchFamily="34" charset="-128"/>
                <a:ea typeface="Arial Unicode MS" pitchFamily="34" charset="-128"/>
              </a:rPr>
              <a:t>ions are discharged more readily than OH</a:t>
            </a:r>
            <a:r>
              <a:rPr lang="en-US" altLang="en-US" sz="2400" baseline="30000">
                <a:solidFill>
                  <a:srgbClr val="000000"/>
                </a:solidFill>
                <a:latin typeface="Arial Unicode MS" pitchFamily="34" charset="-128"/>
                <a:ea typeface="Arial Unicode MS" pitchFamily="34" charset="-128"/>
              </a:rPr>
              <a:t>-</a:t>
            </a:r>
            <a:r>
              <a:rPr lang="en-US" altLang="en-US" sz="2400">
                <a:solidFill>
                  <a:srgbClr val="000000"/>
                </a:solidFill>
                <a:latin typeface="Arial Unicode MS" pitchFamily="34" charset="-128"/>
                <a:ea typeface="Arial Unicode MS" pitchFamily="34" charset="-128"/>
              </a:rPr>
              <a:t> ions because they are in higher concentration and are hence preferred.</a:t>
            </a:r>
          </a:p>
        </p:txBody>
      </p:sp>
      <p:pic>
        <p:nvPicPr>
          <p:cNvPr id="2097156" name="Picture 2097155"/>
          <p:cNvPicPr>
            <a:picLocks/>
          </p:cNvPicPr>
          <p:nvPr/>
        </p:nvPicPr>
        <p:blipFill>
          <a:blip r:embed="rId2"/>
          <a:srcRect/>
          <a:stretch>
            <a:fillRect/>
          </a:stretch>
        </p:blipFill>
        <p:spPr>
          <a:xfrm>
            <a:off x="1417637" y="3886200"/>
            <a:ext cx="4335462" cy="5334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6" name="Rectangle 1048865"/>
          <p:cNvSpPr/>
          <p:nvPr/>
        </p:nvSpPr>
        <p:spPr>
          <a:xfrm>
            <a:off x="685800" y="304800"/>
            <a:ext cx="7620000" cy="1200150"/>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400">
                <a:solidFill>
                  <a:srgbClr val="000000"/>
                </a:solidFill>
                <a:latin typeface="Arial Unicode MS" pitchFamily="34" charset="-128"/>
                <a:ea typeface="Arial Unicode MS" pitchFamily="34" charset="-128"/>
              </a:rPr>
              <a:t>A </a:t>
            </a:r>
            <a:r>
              <a:rPr lang="en-US" altLang="en-US" sz="2400">
                <a:solidFill>
                  <a:srgbClr val="92D050"/>
                </a:solidFill>
                <a:latin typeface="Arial Unicode MS" pitchFamily="34" charset="-128"/>
                <a:ea typeface="Arial Unicode MS" pitchFamily="34" charset="-128"/>
              </a:rPr>
              <a:t>pale green</a:t>
            </a:r>
            <a:r>
              <a:rPr lang="en-US" altLang="en-US" sz="2400">
                <a:solidFill>
                  <a:srgbClr val="000000"/>
                </a:solidFill>
                <a:latin typeface="Arial Unicode MS" pitchFamily="34" charset="-128"/>
                <a:ea typeface="Arial Unicode MS" pitchFamily="34" charset="-128"/>
              </a:rPr>
              <a:t> gas is seen coming off at the anode</a:t>
            </a:r>
          </a:p>
          <a:p>
            <a:pPr lvl="0"/>
            <a:r>
              <a:rPr lang="en-US" altLang="en-US" sz="2400">
                <a:solidFill>
                  <a:srgbClr val="000000"/>
                </a:solidFill>
                <a:latin typeface="Arial Unicode MS" pitchFamily="34" charset="-128"/>
                <a:ea typeface="Arial Unicode MS" pitchFamily="34" charset="-128"/>
              </a:rPr>
              <a:t> At cathode, it is the </a:t>
            </a:r>
            <a:r>
              <a:rPr lang="en-US" altLang="en-US" sz="2400">
                <a:solidFill>
                  <a:srgbClr val="FF0000"/>
                </a:solidFill>
                <a:latin typeface="Arial Unicode MS" pitchFamily="34" charset="-128"/>
                <a:ea typeface="Arial Unicode MS" pitchFamily="34" charset="-128"/>
              </a:rPr>
              <a:t>H</a:t>
            </a:r>
            <a:r>
              <a:rPr lang="en-US" altLang="en-US" sz="2400" baseline="30000">
                <a:solidFill>
                  <a:srgbClr val="FF0000"/>
                </a:solidFill>
                <a:latin typeface="Arial Unicode MS" pitchFamily="34" charset="-128"/>
                <a:ea typeface="Arial Unicode MS" pitchFamily="34" charset="-128"/>
              </a:rPr>
              <a:t>+</a:t>
            </a:r>
            <a:r>
              <a:rPr lang="en-US" altLang="en-US" sz="2400">
                <a:solidFill>
                  <a:srgbClr val="FF0000"/>
                </a:solidFill>
                <a:latin typeface="Arial Unicode MS" pitchFamily="34" charset="-128"/>
                <a:ea typeface="Arial Unicode MS" pitchFamily="34" charset="-128"/>
              </a:rPr>
              <a:t> ions </a:t>
            </a:r>
            <a:r>
              <a:rPr lang="en-US" altLang="en-US" sz="2400">
                <a:solidFill>
                  <a:srgbClr val="000000"/>
                </a:solidFill>
                <a:latin typeface="Arial Unicode MS" pitchFamily="34" charset="-128"/>
                <a:ea typeface="Arial Unicode MS" pitchFamily="34" charset="-128"/>
              </a:rPr>
              <a:t>that accept electrons, as </a:t>
            </a:r>
            <a:r>
              <a:rPr lang="en-US" altLang="en-US" sz="2400">
                <a:solidFill>
                  <a:srgbClr val="7030A0"/>
                </a:solidFill>
                <a:latin typeface="Arial Unicode MS" pitchFamily="34" charset="-128"/>
                <a:ea typeface="Arial Unicode MS" pitchFamily="34" charset="-128"/>
              </a:rPr>
              <a:t>sodium </a:t>
            </a:r>
            <a:r>
              <a:rPr lang="en-US" altLang="en-US" sz="2400">
                <a:solidFill>
                  <a:srgbClr val="000000"/>
                </a:solidFill>
                <a:latin typeface="Arial Unicode MS" pitchFamily="34" charset="-128"/>
                <a:ea typeface="Arial Unicode MS" pitchFamily="34" charset="-128"/>
              </a:rPr>
              <a:t>is more reactive than </a:t>
            </a:r>
            <a:r>
              <a:rPr lang="en-US" altLang="en-US" sz="2400">
                <a:solidFill>
                  <a:srgbClr val="002060"/>
                </a:solidFill>
                <a:latin typeface="Arial Unicode MS" pitchFamily="34" charset="-128"/>
                <a:ea typeface="Arial Unicode MS" pitchFamily="34" charset="-128"/>
              </a:rPr>
              <a:t>hydrogen</a:t>
            </a:r>
          </a:p>
        </p:txBody>
      </p:sp>
      <p:pic>
        <p:nvPicPr>
          <p:cNvPr id="2097157" name="Picture 2097156"/>
          <p:cNvPicPr>
            <a:picLocks/>
          </p:cNvPicPr>
          <p:nvPr/>
        </p:nvPicPr>
        <p:blipFill>
          <a:blip r:embed="rId2"/>
          <a:srcRect/>
          <a:stretch>
            <a:fillRect/>
          </a:stretch>
        </p:blipFill>
        <p:spPr>
          <a:xfrm>
            <a:off x="1719262" y="1905000"/>
            <a:ext cx="3757612" cy="457200"/>
          </a:xfrm>
          <a:prstGeom prst="rect">
            <a:avLst/>
          </a:prstGeom>
          <a:noFill/>
          <a:ln>
            <a:noFill/>
          </a:ln>
        </p:spPr>
      </p:pic>
      <p:sp>
        <p:nvSpPr>
          <p:cNvPr id="1048867" name="Rectangle 1048866"/>
          <p:cNvSpPr/>
          <p:nvPr/>
        </p:nvSpPr>
        <p:spPr>
          <a:xfrm>
            <a:off x="838200" y="3262631"/>
            <a:ext cx="8610600" cy="1043938"/>
          </a:xfrm>
          <a:prstGeom prst="rect">
            <a:avLst/>
          </a:prstGeom>
          <a:no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r>
              <a:rPr lang="en-US" altLang="en-US" sz="2000">
                <a:solidFill>
                  <a:srgbClr val="000000"/>
                </a:solidFill>
                <a:latin typeface="Arial Unicode MS" pitchFamily="34" charset="-128"/>
                <a:ea typeface="Arial Unicode MS" pitchFamily="34" charset="-128"/>
              </a:rPr>
              <a:t>Bubbles of hydrogen are seen at the cathode</a:t>
            </a:r>
          </a:p>
          <a:p>
            <a:pPr lvl="0"/>
            <a:r>
              <a:rPr lang="en-US" altLang="en-US" sz="2000">
                <a:solidFill>
                  <a:srgbClr val="000000"/>
                </a:solidFill>
                <a:latin typeface="Arial Unicode MS" pitchFamily="34" charset="-128"/>
                <a:ea typeface="Arial Unicode MS" pitchFamily="34" charset="-128"/>
              </a:rPr>
              <a:t>The remaining ions of </a:t>
            </a:r>
            <a:r>
              <a:rPr lang="en-US" altLang="en-US" sz="2000">
                <a:solidFill>
                  <a:srgbClr val="FF0000"/>
                </a:solidFill>
                <a:latin typeface="Arial Unicode MS" pitchFamily="34" charset="-128"/>
                <a:ea typeface="Arial Unicode MS" pitchFamily="34" charset="-128"/>
              </a:rPr>
              <a:t>Na</a:t>
            </a:r>
            <a:r>
              <a:rPr lang="en-US" altLang="en-US" sz="2000" baseline="30000">
                <a:solidFill>
                  <a:srgbClr val="FF0000"/>
                </a:solidFill>
                <a:latin typeface="Arial Unicode MS" pitchFamily="34" charset="-128"/>
                <a:ea typeface="Arial Unicode MS" pitchFamily="34" charset="-128"/>
              </a:rPr>
              <a:t>+</a:t>
            </a:r>
            <a:r>
              <a:rPr lang="en-US" altLang="en-US" sz="2000">
                <a:solidFill>
                  <a:srgbClr val="000000"/>
                </a:solidFill>
                <a:latin typeface="Arial Unicode MS" pitchFamily="34" charset="-128"/>
                <a:ea typeface="Arial Unicode MS" pitchFamily="34" charset="-128"/>
              </a:rPr>
              <a:t> and </a:t>
            </a:r>
            <a:r>
              <a:rPr lang="en-US" altLang="en-US" sz="2000">
                <a:solidFill>
                  <a:srgbClr val="0070C0"/>
                </a:solidFill>
                <a:latin typeface="Arial Unicode MS" pitchFamily="34" charset="-128"/>
                <a:ea typeface="Arial Unicode MS" pitchFamily="34" charset="-128"/>
              </a:rPr>
              <a:t>OH</a:t>
            </a:r>
            <a:r>
              <a:rPr lang="en-US" altLang="en-US" sz="2000" baseline="30000">
                <a:solidFill>
                  <a:srgbClr val="0070C0"/>
                </a:solidFill>
                <a:latin typeface="Arial Unicode MS" pitchFamily="34" charset="-128"/>
                <a:ea typeface="Arial Unicode MS" pitchFamily="34" charset="-128"/>
              </a:rPr>
              <a:t>-</a:t>
            </a:r>
            <a:r>
              <a:rPr lang="en-US" altLang="en-US" sz="2000">
                <a:solidFill>
                  <a:srgbClr val="000000"/>
                </a:solidFill>
                <a:latin typeface="Arial Unicode MS" pitchFamily="34" charset="-128"/>
                <a:ea typeface="Arial Unicode MS" pitchFamily="34" charset="-128"/>
              </a:rPr>
              <a:t> join up and come off as sodium hydroxide, </a:t>
            </a:r>
            <a:r>
              <a:rPr lang="en-US" altLang="en-US" sz="2000">
                <a:solidFill>
                  <a:srgbClr val="002060"/>
                </a:solidFill>
                <a:latin typeface="Arial Unicode MS" pitchFamily="34" charset="-128"/>
                <a:ea typeface="Arial Unicode MS" pitchFamily="34" charset="-128"/>
              </a:rPr>
              <a:t>NaOH.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45</TotalTime>
  <Words>1503</Words>
  <Application>Microsoft Office PowerPoint</Application>
  <PresentationFormat>On-screen Show (4:3)</PresentationFormat>
  <Paragraphs>212</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Book Antiqua</vt:lpstr>
      <vt:lpstr>Calibri</vt:lpstr>
      <vt:lpstr>Times New Roman</vt:lpstr>
      <vt:lpstr>Tw Cen MT</vt:lpstr>
      <vt:lpstr>Wingdings</vt:lpstr>
      <vt:lpstr>Droplet</vt:lpstr>
      <vt:lpstr>CHLORINE AND ITS  COMPOUNDS </vt:lpstr>
      <vt:lpstr>PowerPoint Presentation</vt:lpstr>
      <vt:lpstr>      Electron structure</vt:lpstr>
      <vt:lpstr>PowerPoint Presentation</vt:lpstr>
      <vt:lpstr>PowerPoint Presentation</vt:lpstr>
      <vt:lpstr>PowerPoint Presentation</vt:lpstr>
      <vt:lpstr>MANUFACTURE OF CHLORINE </vt:lpstr>
      <vt:lpstr>PowerPoint Presentation</vt:lpstr>
      <vt:lpstr>PowerPoint Presentation</vt:lpstr>
      <vt:lpstr>PowerPoint Presentation</vt:lpstr>
      <vt:lpstr>Test for Chlorine (Cl2)</vt:lpstr>
      <vt:lpstr>PowerPoint Presentation</vt:lpstr>
      <vt:lpstr>Reactions </vt:lpstr>
      <vt:lpstr>PowerPoint Presentation</vt:lpstr>
      <vt:lpstr>Bleaching Action </vt:lpstr>
      <vt:lpstr>Reaction of Chlorine with Hydrogen </vt:lpstr>
      <vt:lpstr>PowerPoint Presentation</vt:lpstr>
      <vt:lpstr>PowerPoint Presentation</vt:lpstr>
      <vt:lpstr>With yellow phosphorous </vt:lpstr>
      <vt:lpstr>Reaction with hydrogen sulphide </vt:lpstr>
      <vt:lpstr> Displacement of the Halogens by Chlorine </vt:lpstr>
      <vt:lpstr>PowerPoint Presentation</vt:lpstr>
      <vt:lpstr> SUMMARY OF DISPLACEMENT REACTIONS </vt:lpstr>
      <vt:lpstr>Oxidizing Reaction of Chlorine </vt:lpstr>
      <vt:lpstr>With alkalis </vt:lpstr>
      <vt:lpstr>PowerPoint Presentation</vt:lpstr>
      <vt:lpstr>Uses Of Chlorine</vt:lpstr>
      <vt:lpstr>HYDROGEN CHLORIDE </vt:lpstr>
      <vt:lpstr>Preparation of hydrogen chloride    </vt:lpstr>
      <vt:lpstr>PROPERTIES OF HYDROGEN CHLORIDE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CHLORINE AND ITS COMPOUNDS</dc:title>
  <dc:creator>AKOBIA</dc:creator>
  <cp:lastModifiedBy>OPARA EUGENIA</cp:lastModifiedBy>
  <cp:revision>4</cp:revision>
  <dcterms:created xsi:type="dcterms:W3CDTF">2013-04-22T12:03:41Z</dcterms:created>
  <dcterms:modified xsi:type="dcterms:W3CDTF">2020-05-18T04:53:58Z</dcterms:modified>
</cp:coreProperties>
</file>