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4/25/2020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4/25/2020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4/25/2020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4/25/2020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CHEMISTRY</a:t>
            </a:r>
            <a:endParaRPr lang="en-US" dirty="0"/>
          </a:p>
        </p:txBody>
      </p:sp>
      <p:sp>
        <p:nvSpPr>
          <p:cNvPr id="3" name="Subtitle 2"/>
          <p:cNvSpPr>
            <a:spLocks noGrp="1"/>
          </p:cNvSpPr>
          <p:nvPr>
            <p:ph type="subTitle" idx="1"/>
          </p:nvPr>
        </p:nvSpPr>
        <p:spPr>
          <a:xfrm rot="21420000">
            <a:off x="839288" y="3461206"/>
            <a:ext cx="9755187" cy="1567822"/>
          </a:xfrm>
        </p:spPr>
        <p:txBody>
          <a:bodyPr/>
          <a:lstStyle/>
          <a:p>
            <a:r>
              <a:rPr lang="en-US" dirty="0">
                <a:solidFill>
                  <a:schemeClr val="tx1"/>
                </a:solidFill>
              </a:rPr>
              <a:t>CHEMISTRY IS A BRANCH OF SCIENCE THAT DEALS WITH THE COMPOSITION, PROPERTIES AND USES OF MATTER</a:t>
            </a:r>
            <a:r>
              <a:rPr lang="en-US" dirty="0" smtClean="0"/>
              <a:t>.</a:t>
            </a:r>
            <a:endParaRPr lang="en-US" dirty="0"/>
          </a:p>
        </p:txBody>
      </p:sp>
      <p:sp>
        <p:nvSpPr>
          <p:cNvPr id="4" name="Down Arrow 3"/>
          <p:cNvSpPr/>
          <p:nvPr/>
        </p:nvSpPr>
        <p:spPr>
          <a:xfrm flipH="1">
            <a:off x="1259942" y="3101176"/>
            <a:ext cx="739001" cy="14183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p:nvPr/>
        </p:nvCxnSpPr>
        <p:spPr>
          <a:xfrm>
            <a:off x="941478" y="3220763"/>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154081"/>
      </p:ext>
    </p:extLst>
  </p:cSld>
  <p:clrMapOvr>
    <a:masterClrMapping/>
  </p:clrMapOvr>
  <mc:AlternateContent xmlns:mc="http://schemas.openxmlformats.org/markup-compatibility/2006">
    <mc:Choice xmlns:p14="http://schemas.microsoft.com/office/powerpoint/2010/main" Requires="p14">
      <p:transition spd="slow" p14:dur="3400" advTm="100">
        <p14:reveal/>
      </p:transition>
    </mc:Choice>
    <mc:Fallback>
      <p:transition spd="slow" advTm="1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MATTER</a:t>
            </a:r>
            <a:endParaRPr lang="en-US" dirty="0"/>
          </a:p>
        </p:txBody>
      </p:sp>
      <p:sp>
        <p:nvSpPr>
          <p:cNvPr id="3" name="Content Placeholder 2"/>
          <p:cNvSpPr>
            <a:spLocks noGrp="1"/>
          </p:cNvSpPr>
          <p:nvPr>
            <p:ph sz="quarter" idx="13"/>
          </p:nvPr>
        </p:nvSpPr>
        <p:spPr>
          <a:xfrm>
            <a:off x="685800" y="1187356"/>
            <a:ext cx="10394707" cy="4187230"/>
          </a:xfrm>
        </p:spPr>
        <p:txBody>
          <a:bodyPr/>
          <a:lstStyle/>
          <a:p>
            <a:pPr marL="341313" indent="-341313">
              <a:buNone/>
            </a:pPr>
            <a:r>
              <a:rPr lang="en-US" dirty="0"/>
              <a:t> </a:t>
            </a:r>
            <a:r>
              <a:rPr lang="en-US" dirty="0" smtClean="0"/>
              <a:t>      MATTER IS ANYTHING THAT HAS MASS AND CAN OCCUPY                                                                                                       SPACE.</a:t>
            </a:r>
          </a:p>
          <a:p>
            <a:pPr marL="341313" indent="-341313">
              <a:buNone/>
            </a:pPr>
            <a:r>
              <a:rPr lang="en-US" dirty="0" smtClean="0"/>
              <a:t>WE HAVE BASICALLY 3 STATES OF MATTER</a:t>
            </a:r>
          </a:p>
          <a:p>
            <a:endParaRPr lang="en-US" dirty="0" smtClean="0"/>
          </a:p>
          <a:p>
            <a:pPr marL="0" indent="0">
              <a:buNone/>
            </a:pPr>
            <a:endParaRPr lang="en-US" dirty="0"/>
          </a:p>
          <a:p>
            <a:endParaRPr lang="en-US" dirty="0"/>
          </a:p>
        </p:txBody>
      </p:sp>
      <p:pic>
        <p:nvPicPr>
          <p:cNvPr id="13" name="Picture 12"/>
          <p:cNvPicPr>
            <a:picLocks noChangeAspect="1"/>
          </p:cNvPicPr>
          <p:nvPr/>
        </p:nvPicPr>
        <p:blipFill>
          <a:blip r:embed="rId2"/>
          <a:stretch>
            <a:fillRect/>
          </a:stretch>
        </p:blipFill>
        <p:spPr>
          <a:xfrm>
            <a:off x="3111689" y="3280971"/>
            <a:ext cx="8625385" cy="3093823"/>
          </a:xfrm>
          <a:prstGeom prst="rect">
            <a:avLst/>
          </a:prstGeom>
        </p:spPr>
      </p:pic>
      <p:sp>
        <p:nvSpPr>
          <p:cNvPr id="14" name="Right Arrow 13"/>
          <p:cNvSpPr/>
          <p:nvPr/>
        </p:nvSpPr>
        <p:spPr>
          <a:xfrm>
            <a:off x="968991" y="3480179"/>
            <a:ext cx="1869743" cy="341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954624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solidFill>
                  <a:schemeClr val="tx1"/>
                </a:solidFill>
              </a:rPr>
              <a:t>The mass of </a:t>
            </a:r>
            <a:r>
              <a:rPr lang="en-US" sz="2800" dirty="0">
                <a:solidFill>
                  <a:schemeClr val="tx1"/>
                </a:solidFill>
              </a:rPr>
              <a:t>an object is a measure of the amount of matter in it. </a:t>
            </a:r>
            <a:r>
              <a:rPr lang="en-US" sz="2800" dirty="0" smtClean="0">
                <a:solidFill>
                  <a:schemeClr val="tx1"/>
                </a:solidFill>
              </a:rPr>
              <a:t/>
            </a:r>
            <a:br>
              <a:rPr lang="en-US" sz="2800" dirty="0" smtClean="0">
                <a:solidFill>
                  <a:schemeClr val="tx1"/>
                </a:solidFill>
              </a:rPr>
            </a:br>
            <a:r>
              <a:rPr lang="en-US" sz="2800" dirty="0">
                <a:solidFill>
                  <a:schemeClr val="tx1"/>
                </a:solidFill>
              </a:rPr>
              <a:t>WHILE </a:t>
            </a:r>
            <a:r>
              <a:rPr lang="en-US" sz="2800" dirty="0" smtClean="0">
                <a:solidFill>
                  <a:schemeClr val="tx1"/>
                </a:solidFill>
              </a:rPr>
              <a:t> Weight refers to the  force that gravity exerts on an object</a:t>
            </a:r>
            <a:r>
              <a:rPr lang="en-US" sz="2800" dirty="0">
                <a:solidFill>
                  <a:schemeClr val="tx1"/>
                </a:solidFill>
              </a:rPr>
              <a:t>. This force is directly proportional to the mass of the </a:t>
            </a:r>
            <a:r>
              <a:rPr lang="en-US" sz="2800" dirty="0" smtClean="0">
                <a:solidFill>
                  <a:schemeClr val="tx1"/>
                </a:solidFill>
              </a:rPr>
              <a:t>object</a:t>
            </a:r>
            <a:endParaRPr lang="en-US" sz="2800" dirty="0">
              <a:solidFill>
                <a:schemeClr val="tx1"/>
              </a:solidFill>
            </a:endParaRPr>
          </a:p>
        </p:txBody>
      </p:sp>
      <p:sp>
        <p:nvSpPr>
          <p:cNvPr id="3" name="Content Placeholder 2"/>
          <p:cNvSpPr>
            <a:spLocks noGrp="1"/>
          </p:cNvSpPr>
          <p:nvPr>
            <p:ph sz="quarter" idx="13"/>
          </p:nvPr>
        </p:nvSpPr>
        <p:spPr/>
        <p:txBody>
          <a:bodyPr/>
          <a:lstStyle/>
          <a:p>
            <a:pPr marL="0" indent="0">
              <a:buNone/>
            </a:pPr>
            <a:r>
              <a:rPr lang="en-US" sz="2400" dirty="0" smtClean="0"/>
              <a:t>The </a:t>
            </a:r>
            <a:r>
              <a:rPr lang="en-US" sz="2400" dirty="0"/>
              <a:t>weight of an object changes as the force of gravity changes, but its mass does not. An astronaut’s mass does not change just because she goes to the moon. But her </a:t>
            </a:r>
            <a:r>
              <a:rPr lang="en-US" sz="2400" dirty="0" smtClean="0"/>
              <a:t>weight on the moon is only one-sixth her earth-bound weight because the moon’s gravity is only one-sixth that of the </a:t>
            </a:r>
            <a:r>
              <a:rPr lang="en-US" sz="2400" dirty="0"/>
              <a:t>earth’s. She may feel “weightless” during her trip when she experiences negligible external forces (gravitational or any other), although she is, of course, never “massless</a:t>
            </a:r>
            <a:r>
              <a:rPr lang="en-US" dirty="0"/>
              <a:t>.” </a:t>
            </a:r>
          </a:p>
        </p:txBody>
      </p:sp>
    </p:spTree>
    <p:extLst>
      <p:ext uri="{BB962C8B-B14F-4D97-AF65-F5344CB8AC3E}">
        <p14:creationId xmlns:p14="http://schemas.microsoft.com/office/powerpoint/2010/main" val="19722056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t>The </a:t>
            </a:r>
            <a:r>
              <a:rPr lang="en-US" sz="2700" dirty="0"/>
              <a:t>law of conservation of matter summarizes many scientific observations about matter: It states that </a:t>
            </a:r>
            <a:r>
              <a:rPr lang="en-US" sz="2700" dirty="0" smtClean="0"/>
              <a:t> MATTER CAN NEITHER BE CREARED NOR DESTROYED BUT TRANSFORMED FROM ONE FORM TO ANOTHER. </a:t>
            </a:r>
            <a:endParaRPr lang="en-US" sz="2700" dirty="0"/>
          </a:p>
        </p:txBody>
      </p:sp>
      <p:sp>
        <p:nvSpPr>
          <p:cNvPr id="3" name="Content Placeholder 2"/>
          <p:cNvSpPr>
            <a:spLocks noGrp="1"/>
          </p:cNvSpPr>
          <p:nvPr>
            <p:ph sz="quarter" idx="13"/>
          </p:nvPr>
        </p:nvSpPr>
        <p:spPr>
          <a:xfrm>
            <a:off x="685801" y="2063396"/>
            <a:ext cx="10394706" cy="2112819"/>
          </a:xfrm>
        </p:spPr>
        <p:txBody>
          <a:bodyPr/>
          <a:lstStyle/>
          <a:p>
            <a:pPr marL="0" indent="0">
              <a:buNone/>
            </a:pPr>
            <a:r>
              <a:rPr lang="en-US" dirty="0"/>
              <a:t> This can also be seen in a lead-acid car battery: The original substances </a:t>
            </a:r>
            <a:r>
              <a:rPr lang="en-US" dirty="0" smtClean="0"/>
              <a:t>( lead</a:t>
            </a:r>
            <a:r>
              <a:rPr lang="en-US" dirty="0"/>
              <a:t>, lead oxide, and sulfuric </a:t>
            </a:r>
            <a:r>
              <a:rPr lang="en-US" dirty="0" smtClean="0"/>
              <a:t>acid ), </a:t>
            </a:r>
            <a:r>
              <a:rPr lang="en-US" dirty="0"/>
              <a:t>which are capable of producing electricity, are changed into other substances (lead sulfate and water) that do not produce electricity, with no change in the actual amount of matter.</a:t>
            </a:r>
          </a:p>
          <a:p>
            <a:pPr marL="0" indent="0">
              <a:buNone/>
            </a:pPr>
            <a:endParaRPr lang="en-US" dirty="0"/>
          </a:p>
        </p:txBody>
      </p:sp>
      <p:pic>
        <p:nvPicPr>
          <p:cNvPr id="5" name="Picture 4"/>
          <p:cNvPicPr>
            <a:picLocks noChangeAspect="1"/>
          </p:cNvPicPr>
          <p:nvPr/>
        </p:nvPicPr>
        <p:blipFill>
          <a:blip r:embed="rId2"/>
          <a:stretch>
            <a:fillRect/>
          </a:stretch>
        </p:blipFill>
        <p:spPr>
          <a:xfrm>
            <a:off x="5245645" y="3342320"/>
            <a:ext cx="5522440" cy="3031184"/>
          </a:xfrm>
          <a:prstGeom prst="rect">
            <a:avLst/>
          </a:prstGeom>
        </p:spPr>
      </p:pic>
    </p:spTree>
    <p:extLst>
      <p:ext uri="{BB962C8B-B14F-4D97-AF65-F5344CB8AC3E}">
        <p14:creationId xmlns:p14="http://schemas.microsoft.com/office/powerpoint/2010/main" val="19896539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ATOMS AND MOLECULES</a:t>
            </a:r>
            <a:endParaRPr lang="en-US" dirty="0"/>
          </a:p>
        </p:txBody>
      </p:sp>
      <p:sp>
        <p:nvSpPr>
          <p:cNvPr id="3" name="Content Placeholder 2"/>
          <p:cNvSpPr>
            <a:spLocks noGrp="1"/>
          </p:cNvSpPr>
          <p:nvPr>
            <p:ph sz="quarter" idx="13"/>
          </p:nvPr>
        </p:nvSpPr>
        <p:spPr>
          <a:xfrm>
            <a:off x="685800" y="2129051"/>
            <a:ext cx="10394707" cy="3245534"/>
          </a:xfrm>
        </p:spPr>
        <p:txBody>
          <a:bodyPr/>
          <a:lstStyle/>
          <a:p>
            <a:pPr marL="0" indent="0">
              <a:buNone/>
            </a:pPr>
            <a:r>
              <a:rPr lang="en-US" dirty="0" smtClean="0"/>
              <a:t>AN ATOM IS THE SMALLEST PARTICLE OF A SUBSTANCE THAT HAS THE PROPERTY OF THAT SUBSTANCE AND CAN TAKE PART IN A CHEMICAL REACTION.</a:t>
            </a:r>
          </a:p>
          <a:p>
            <a:pPr marL="0" indent="0">
              <a:buNone/>
            </a:pPr>
            <a:r>
              <a:rPr lang="en-US" dirty="0" smtClean="0"/>
              <a:t> </a:t>
            </a:r>
            <a:r>
              <a:rPr lang="en-US" dirty="0"/>
              <a:t>Consider the element gold, for example. Imagine cutting a gold nugget in half, then cutting one of the halves in half, and repeating this process until a piece of gold remained that was so small that it could not be cut in half (regardless of how tiny your knife may </a:t>
            </a:r>
            <a:r>
              <a:rPr lang="en-US" dirty="0" smtClean="0"/>
              <a:t>be ). </a:t>
            </a:r>
            <a:r>
              <a:rPr lang="en-US" dirty="0"/>
              <a:t>This minimally sized piece of gold is an atom (from the Greek </a:t>
            </a:r>
            <a:r>
              <a:rPr lang="en-US" dirty="0" smtClean="0"/>
              <a:t> </a:t>
            </a:r>
            <a:r>
              <a:rPr lang="en-US" dirty="0" err="1" smtClean="0"/>
              <a:t>atomos</a:t>
            </a:r>
            <a:r>
              <a:rPr lang="en-US" dirty="0"/>
              <a:t>, meaning “indivisible”) </a:t>
            </a:r>
            <a:endParaRPr lang="en-US" dirty="0" smtClean="0"/>
          </a:p>
          <a:p>
            <a:pPr marL="0" indent="0">
              <a:buNone/>
            </a:pPr>
            <a:endParaRPr lang="en-US" dirty="0"/>
          </a:p>
        </p:txBody>
      </p:sp>
    </p:spTree>
    <p:extLst>
      <p:ext uri="{BB962C8B-B14F-4D97-AF65-F5344CB8AC3E}">
        <p14:creationId xmlns:p14="http://schemas.microsoft.com/office/powerpoint/2010/main" val="361986949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1695734"/>
            <a:ext cx="10396882" cy="1151965"/>
          </a:xfrm>
        </p:spPr>
        <p:txBody>
          <a:bodyPr>
            <a:normAutofit fontScale="90000"/>
          </a:bodyPr>
          <a:lstStyle/>
          <a:p>
            <a:r>
              <a:rPr lang="en-US" dirty="0"/>
              <a:t>AN ELEMENT IS A SUBTANCE WHICH  </a:t>
            </a:r>
            <a:r>
              <a:rPr lang="en-US" dirty="0" smtClean="0"/>
              <a:t>CONSIST </a:t>
            </a:r>
            <a:r>
              <a:rPr lang="en-US" dirty="0"/>
              <a:t>OF INDIVIBLE PARTICLES CALLED ATOMS</a:t>
            </a:r>
            <a:br>
              <a:rPr lang="en-US" dirty="0"/>
            </a:br>
            <a:endParaRPr lang="en-US" dirty="0"/>
          </a:p>
        </p:txBody>
      </p:sp>
      <p:pic>
        <p:nvPicPr>
          <p:cNvPr id="4" name="Content Placeholder 3"/>
          <p:cNvPicPr>
            <a:picLocks noGrp="1" noChangeAspect="1"/>
          </p:cNvPicPr>
          <p:nvPr>
            <p:ph sz="quarter" idx="13"/>
          </p:nvPr>
        </p:nvPicPr>
        <p:blipFill>
          <a:blip r:embed="rId2"/>
          <a:stretch>
            <a:fillRect/>
          </a:stretch>
        </p:blipFill>
        <p:spPr>
          <a:xfrm>
            <a:off x="874694" y="2976249"/>
            <a:ext cx="8637796" cy="3474985"/>
          </a:xfrm>
          <a:prstGeom prst="rect">
            <a:avLst/>
          </a:prstGeom>
        </p:spPr>
      </p:pic>
    </p:spTree>
    <p:extLst>
      <p:ext uri="{BB962C8B-B14F-4D97-AF65-F5344CB8AC3E}">
        <p14:creationId xmlns:p14="http://schemas.microsoft.com/office/powerpoint/2010/main" val="14258656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8" algn="l" rtl="0">
              <a:lnSpc>
                <a:spcPct val="90000"/>
              </a:lnSpc>
              <a:spcBef>
                <a:spcPct val="0"/>
              </a:spcBef>
            </a:pPr>
            <a:r>
              <a:rPr lang="en-US" b="1" dirty="0" smtClean="0"/>
              <a:t>The element sulfur exists in various forms, one of which consists of units composed of eight sulfur atoms. These units are called molecules. A molecule consists of two or more atoms joined by strong forces called chemical bond.  </a:t>
            </a:r>
            <a:r>
              <a:rPr lang="en-US" dirty="0" smtClean="0"/>
              <a:t/>
            </a:r>
            <a:br>
              <a:rPr lang="en-US" dirty="0" smtClean="0"/>
            </a:br>
            <a:endParaRPr lang="en-US" dirty="0"/>
          </a:p>
        </p:txBody>
      </p:sp>
      <p:pic>
        <p:nvPicPr>
          <p:cNvPr id="4" name="Content Placeholder 3"/>
          <p:cNvPicPr>
            <a:picLocks noGrp="1" noChangeAspect="1"/>
          </p:cNvPicPr>
          <p:nvPr>
            <p:ph sz="quarter" idx="13"/>
          </p:nvPr>
        </p:nvPicPr>
        <p:blipFill>
          <a:blip r:embed="rId2"/>
          <a:stretch>
            <a:fillRect/>
          </a:stretch>
        </p:blipFill>
        <p:spPr>
          <a:xfrm>
            <a:off x="1173708" y="1701288"/>
            <a:ext cx="8543498" cy="2433984"/>
          </a:xfrm>
          <a:prstGeom prst="rect">
            <a:avLst/>
          </a:prstGeom>
        </p:spPr>
      </p:pic>
      <p:sp>
        <p:nvSpPr>
          <p:cNvPr id="5" name="Rectangle 4"/>
          <p:cNvSpPr/>
          <p:nvPr/>
        </p:nvSpPr>
        <p:spPr>
          <a:xfrm rot="10800000" flipV="1">
            <a:off x="1173708" y="4306163"/>
            <a:ext cx="8543498" cy="1200329"/>
          </a:xfrm>
          <a:prstGeom prst="rect">
            <a:avLst/>
          </a:prstGeom>
        </p:spPr>
        <p:txBody>
          <a:bodyPr wrap="square">
            <a:spAutoFit/>
          </a:bodyPr>
          <a:lstStyle/>
          <a:p>
            <a:r>
              <a:rPr lang="en-US" sz="2400" dirty="0" smtClean="0">
                <a:solidFill>
                  <a:schemeClr val="accent1">
                    <a:lumMod val="75000"/>
                  </a:schemeClr>
                </a:solidFill>
              </a:rPr>
              <a:t>The </a:t>
            </a:r>
            <a:r>
              <a:rPr lang="en-US" sz="2400" dirty="0">
                <a:solidFill>
                  <a:schemeClr val="accent1">
                    <a:lumMod val="75000"/>
                  </a:schemeClr>
                </a:solidFill>
              </a:rPr>
              <a:t>elements hydrogen, oxygen, phosphorus, and sulfur </a:t>
            </a:r>
            <a:r>
              <a:rPr lang="en-US" sz="2400" dirty="0" smtClean="0">
                <a:solidFill>
                  <a:schemeClr val="accent1">
                    <a:lumMod val="75000"/>
                  </a:schemeClr>
                </a:solidFill>
              </a:rPr>
              <a:t>atoms of the same element while water</a:t>
            </a:r>
            <a:r>
              <a:rPr lang="en-US" sz="2400" dirty="0">
                <a:solidFill>
                  <a:schemeClr val="accent1">
                    <a:lumMod val="75000"/>
                  </a:schemeClr>
                </a:solidFill>
              </a:rPr>
              <a:t>, carbon dioxide, and glucose consist of combinations of atoms of different elements</a:t>
            </a:r>
            <a:r>
              <a:rPr lang="en-US" sz="2400" dirty="0" smtClean="0">
                <a:solidFill>
                  <a:schemeClr val="accent1">
                    <a:lumMod val="75000"/>
                  </a:schemeClr>
                </a:solidFill>
              </a:rPr>
              <a:t>.</a:t>
            </a:r>
            <a:r>
              <a:rPr lang="en-US" sz="2400" dirty="0">
                <a:solidFill>
                  <a:schemeClr val="accent1">
                    <a:lumMod val="75000"/>
                  </a:schemeClr>
                </a:solidFill>
              </a:rPr>
              <a:t> </a:t>
            </a:r>
          </a:p>
        </p:txBody>
      </p:sp>
    </p:spTree>
    <p:extLst>
      <p:ext uri="{BB962C8B-B14F-4D97-AF65-F5344CB8AC3E}">
        <p14:creationId xmlns:p14="http://schemas.microsoft.com/office/powerpoint/2010/main" val="3550062173"/>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rPr>
              <a:t>An Element could have one, two or more atoms</a:t>
            </a:r>
            <a:r>
              <a:rPr lang="en-US" sz="3200" dirty="0" smtClean="0"/>
              <a:t>.</a:t>
            </a:r>
            <a:endParaRPr lang="en-US" sz="3200" dirty="0"/>
          </a:p>
        </p:txBody>
      </p:sp>
      <p:sp>
        <p:nvSpPr>
          <p:cNvPr id="3" name="Content Placeholder 2"/>
          <p:cNvSpPr>
            <a:spLocks noGrp="1"/>
          </p:cNvSpPr>
          <p:nvPr>
            <p:ph sz="quarter" idx="13"/>
          </p:nvPr>
        </p:nvSpPr>
        <p:spPr>
          <a:xfrm>
            <a:off x="685800" y="2006221"/>
            <a:ext cx="10394707" cy="3368364"/>
          </a:xfrm>
        </p:spPr>
        <p:txBody>
          <a:bodyPr>
            <a:normAutofit fontScale="85000" lnSpcReduction="10000"/>
          </a:bodyPr>
          <a:lstStyle/>
          <a:p>
            <a:pPr>
              <a:lnSpc>
                <a:spcPct val="300000"/>
              </a:lnSpc>
            </a:pPr>
            <a:r>
              <a:rPr lang="en-US" dirty="0" smtClean="0"/>
              <a:t>Elements with a single atom are said to be monoatomic. Examples include  neon, argon</a:t>
            </a:r>
          </a:p>
          <a:p>
            <a:pPr>
              <a:lnSpc>
                <a:spcPct val="300000"/>
              </a:lnSpc>
            </a:pPr>
            <a:r>
              <a:rPr lang="en-US" dirty="0" smtClean="0"/>
              <a:t>Elements with two atoms are said to be diatomic, examples include hydrogen, chlorine</a:t>
            </a:r>
          </a:p>
          <a:p>
            <a:pPr>
              <a:lnSpc>
                <a:spcPct val="300000"/>
              </a:lnSpc>
            </a:pPr>
            <a:r>
              <a:rPr lang="en-US" dirty="0" smtClean="0"/>
              <a:t>Elements with  three or more atoms are said to be polyatomic, examples include ozone, Sulphur, phosphorus</a:t>
            </a:r>
            <a:endParaRPr lang="en-US" dirty="0"/>
          </a:p>
        </p:txBody>
      </p:sp>
    </p:spTree>
    <p:extLst>
      <p:ext uri="{BB962C8B-B14F-4D97-AF65-F5344CB8AC3E}">
        <p14:creationId xmlns:p14="http://schemas.microsoft.com/office/powerpoint/2010/main" val="1386396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lumMod val="65000"/>
                    <a:lumOff val="35000"/>
                  </a:schemeClr>
                </a:solidFill>
              </a:rPr>
              <a:t>THE END</a:t>
            </a:r>
            <a:endParaRPr lang="en-US" dirty="0">
              <a:solidFill>
                <a:schemeClr val="tx1">
                  <a:lumMod val="65000"/>
                  <a:lumOff val="35000"/>
                </a:schemeClr>
              </a:solidFill>
            </a:endParaRPr>
          </a:p>
        </p:txBody>
      </p:sp>
      <p:sp>
        <p:nvSpPr>
          <p:cNvPr id="6" name="Content Placeholder 5"/>
          <p:cNvSpPr>
            <a:spLocks noGrp="1"/>
          </p:cNvSpPr>
          <p:nvPr>
            <p:ph sz="quarter" idx="13"/>
          </p:nvPr>
        </p:nvSpPr>
        <p:spPr>
          <a:xfrm>
            <a:off x="685800" y="2063396"/>
            <a:ext cx="10394707" cy="1130179"/>
          </a:xfrm>
        </p:spPr>
        <p:txBody>
          <a:bodyPr>
            <a:noAutofit/>
          </a:bodyPr>
          <a:lstStyle/>
          <a:p>
            <a:pPr marL="0" indent="0">
              <a:buNone/>
            </a:pPr>
            <a:r>
              <a:rPr lang="en-US" sz="8800" cap="none" dirty="0" smtClean="0"/>
              <a:t>            e-Lesson</a:t>
            </a:r>
            <a:endParaRPr lang="en-US" sz="8800" cap="none" dirty="0"/>
          </a:p>
        </p:txBody>
      </p:sp>
    </p:spTree>
    <p:extLst>
      <p:ext uri="{BB962C8B-B14F-4D97-AF65-F5344CB8AC3E}">
        <p14:creationId xmlns:p14="http://schemas.microsoft.com/office/powerpoint/2010/main" val="29704356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Ion</Template>
  <TotalTime>143</TotalTime>
  <Words>492</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Impact</vt:lpstr>
      <vt:lpstr>Main Event</vt:lpstr>
      <vt:lpstr>CHEMISTRY</vt:lpstr>
      <vt:lpstr>WHAT IS MATTER</vt:lpstr>
      <vt:lpstr>The mass of an object is a measure of the amount of matter in it.  WHILE  Weight refers to the  force that gravity exerts on an object. This force is directly proportional to the mass of the object</vt:lpstr>
      <vt:lpstr>The law of conservation of matter summarizes many scientific observations about matter: It states that  MATTER CAN NEITHER BE CREARED NOR DESTROYED BUT TRANSFORMED FROM ONE FORM TO ANOTHER. </vt:lpstr>
      <vt:lpstr>ATOMS AND MOLECULES</vt:lpstr>
      <vt:lpstr>AN ELEMENT IS A SUBTANCE WHICH  CONSIST OF INDIVIBLE PARTICLES CALLED ATOMS </vt:lpstr>
      <vt:lpstr>The element sulfur exists in various forms, one of which consists of units composed of eight sulfur atoms. These units are called molecules. A molecule consists of two or more atoms joined by strong forces called chemical bond.   </vt:lpstr>
      <vt:lpstr>An Element could have one, two or more atoms.</vt:lpstr>
      <vt:lpstr>THE END</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KCHEMISTRY</dc:title>
  <dc:creator>OPARA EUGENIA</dc:creator>
  <cp:lastModifiedBy>OPARA EUGENIA</cp:lastModifiedBy>
  <cp:revision>14</cp:revision>
  <dcterms:created xsi:type="dcterms:W3CDTF">2020-04-25T13:40:12Z</dcterms:created>
  <dcterms:modified xsi:type="dcterms:W3CDTF">2020-04-25T16:04:05Z</dcterms:modified>
</cp:coreProperties>
</file>