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notesMasterIdLst>
    <p:notesMasterId r:id="rId31"/>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3600" dirty="0">
                <a:solidFill>
                  <a:srgbClr val="000000"/>
                </a:solidFill>
              </a:rPr>
              <a:t>青武jam</a:t>
            </a:r>
            <a:endParaRPr lang="en-US" sz="36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Webサイト総合技術解説</a:t>
            </a:r>
            <a:endParaRPr lang="en-US" sz="1800" dirty="0"/>
          </a:p>
        </p:txBody>
      </p:sp>
      <p:sp>
        <p:nvSpPr>
          <p:cNvPr id="4" name="Text 2"/>
          <p:cNvSpPr/>
          <p:nvPr/>
        </p:nvSpPr>
        <p:spPr>
          <a:xfrm>
            <a:off x="457200" y="1371600"/>
            <a:ext cx="8229600" cy="457200"/>
          </a:xfrm>
          <a:prstGeom prst="rect">
            <a:avLst/>
          </a:prstGeom>
          <a:noFill/>
          <a:ln/>
        </p:spPr>
        <p:txBody>
          <a:bodyPr wrap="square" rtlCol="0" anchor="ctr"/>
          <a:lstStyle/>
          <a:p>
            <a:pPr indent="0" marL="0">
              <a:buNone/>
            </a:pPr>
            <a:r>
              <a:rPr lang="en-US" sz="1800" dirty="0">
                <a:solidFill>
                  <a:srgbClr val="000000"/>
                </a:solidFill>
              </a:rPr>
              <a:t>(ドキュメント・ソースコード準拠)</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1371600"/>
            <a:ext cx="8229600" cy="457200"/>
          </a:xfrm>
          <a:prstGeom prst="rect">
            <a:avLst/>
          </a:prstGeom>
          <a:noFill/>
          <a:ln/>
        </p:spPr>
        <p:txBody>
          <a:bodyPr wrap="square" rtlCol="0" anchor="ctr"/>
          <a:lstStyle/>
          <a:p>
            <a:pPr indent="0" marL="0">
              <a:buNone/>
            </a:pPr>
            <a:r>
              <a:rPr lang="en-US" sz="2200" dirty="0">
                <a:solidFill>
                  <a:srgbClr val="000000"/>
                </a:solidFill>
              </a:rPr>
              <a:t>技術詳細: 趣味</a:t>
            </a:r>
            <a:endParaRPr lang="en-US" sz="22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バックエンド (HomeController.cs):</a:t>
            </a:r>
            <a:endParaRPr lang="en-US" sz="1800" dirty="0"/>
          </a:p>
          <a:p>
            <a:pPr indent="0" marL="0">
              <a:buNone/>
            </a:pPr>
            <a:r>
              <a:rPr lang="en-US" sz="1800" dirty="0">
                <a:solidFill>
                  <a:srgbClr val="000000"/>
                </a:solidFill>
              </a:rPr>
              <a:t>							- Privacyアクションは、単純にPrivacy.cshtmlビューを返すシンプルな構成です。</a:t>
            </a:r>
            <a:endParaRPr lang="en-US" sz="1800" dirty="0"/>
          </a:p>
        </p:txBody>
      </p:sp>
      <p:sp>
        <p:nvSpPr>
          <p:cNvPr id="4" name="Text 2"/>
          <p:cNvSpPr/>
          <p:nvPr/>
        </p:nvSpPr>
        <p:spPr>
          <a:xfrm>
            <a:off x="457200" y="1371600"/>
            <a:ext cx="8229600" cy="457200"/>
          </a:xfrm>
          <a:prstGeom prst="rect">
            <a:avLst/>
          </a:prstGeom>
          <a:noFill/>
          <a:ln/>
        </p:spPr>
        <p:txBody>
          <a:bodyPr wrap="square" rtlCol="0" anchor="ctr"/>
          <a:lstStyle/>
          <a:p>
            <a:pPr indent="0" marL="0">
              <a:buNone/>
            </a:pPr>
            <a:r>
              <a:rPr lang="en-US" sz="1800" dirty="0">
                <a:solidFill>
                  <a:srgbClr val="000000"/>
                </a:solidFill>
              </a:rPr>
              <a:t>フロントエンド (Privacy.cshtml &amp; JS):</a:t>
            </a:r>
            <a:endParaRPr lang="en-US" sz="1800" dirty="0"/>
          </a:p>
          <a:p>
            <a:pPr indent="0" marL="0">
              <a:buNone/>
            </a:pPr>
            <a:r>
              <a:rPr lang="en-US" sz="1800" dirty="0">
                <a:solidFill>
                  <a:srgbClr val="000000"/>
                </a:solidFill>
              </a:rPr>
              <a:t>							- パスワード認証: JavaScriptで実装された簡易的なパスワードチェック機能。正しいパスワード(1234)が入力されると、動物画像のスライドショーが表示されます。</a:t>
            </a:r>
            <a:endParaRPr lang="en-US" sz="1800" dirty="0"/>
          </a:p>
          <a:p>
            <a:pPr indent="0" marL="0">
              <a:buNone/>
            </a:pPr>
            <a:r>
              <a:rPr lang="en-US" sz="1800" dirty="0">
                <a:solidFill>
                  <a:srgbClr val="000000"/>
                </a:solidFill>
              </a:rPr>
              <a:t>							- 画像スライドショー: 複数の外部API（randomfox.ca, thecatapi.comなど）をfetchで非同期に呼び出し、ランダムな動物の画像URLを取得します。setIntervalを使い、3秒ごとに異なるAPIを呼び出して画像をと切り替えています。</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914400"/>
            <a:ext cx="8229600" cy="457200"/>
          </a:xfrm>
          <a:prstGeom prst="rect">
            <a:avLst/>
          </a:prstGeom>
          <a:noFill/>
          <a:ln/>
        </p:spPr>
        <p:txBody>
          <a:bodyPr wrap="square" rtlCol="0" anchor="ctr"/>
          <a:lstStyle/>
          <a:p>
            <a:pPr indent="0" marL="0">
              <a:buNone/>
            </a:pPr>
            <a:r>
              <a:rPr lang="en-US" sz="2800" dirty="0">
                <a:solidFill>
                  <a:srgbClr val="000000"/>
                </a:solidFill>
              </a:rPr>
              <a:t>丼カウンター</a:t>
            </a:r>
            <a:endParaRPr lang="en-US" sz="28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寮の昼食が「丼」だったかどうかを記録・集計するカウンターです。</a:t>
            </a:r>
            <a:endParaRPr lang="en-US" sz="1800" dirty="0"/>
          </a:p>
        </p:txBody>
      </p:sp>
      <p:sp>
        <p:nvSpPr>
          <p:cNvPr id="4" name="Text 2"/>
          <p:cNvSpPr/>
          <p:nvPr/>
        </p:nvSpPr>
        <p:spPr>
          <a:xfrm>
            <a:off x="457200" y="1920240"/>
            <a:ext cx="8229600" cy="457200"/>
          </a:xfrm>
          <a:prstGeom prst="rect">
            <a:avLst/>
          </a:prstGeom>
          <a:noFill/>
          <a:ln/>
        </p:spPr>
        <p:txBody>
          <a:bodyPr wrap="square" rtlCol="0" anchor="ctr"/>
          <a:lstStyle/>
          <a:p>
            <a:pPr indent="0" marL="0">
              <a:buNone/>
            </a:pPr>
            <a:r>
              <a:rPr lang="en-US" sz="2200" dirty="0">
                <a:solidFill>
                  <a:srgbClr val="000000"/>
                </a:solidFill>
              </a:rPr>
              <a:t>技術詳細: 丼カウンター</a:t>
            </a:r>
            <a:endParaRPr lang="en-US" sz="2200" dirty="0"/>
          </a:p>
        </p:txBody>
      </p:sp>
      <p:sp>
        <p:nvSpPr>
          <p:cNvPr id="5" name="Text 3"/>
          <p:cNvSpPr/>
          <p:nvPr/>
        </p:nvSpPr>
        <p:spPr>
          <a:xfrm>
            <a:off x="457200" y="1828800"/>
            <a:ext cx="8229600" cy="457200"/>
          </a:xfrm>
          <a:prstGeom prst="rect">
            <a:avLst/>
          </a:prstGeom>
          <a:noFill/>
          <a:ln/>
        </p:spPr>
        <p:txBody>
          <a:bodyPr wrap="square" rtlCol="0" anchor="ctr"/>
          <a:lstStyle/>
          <a:p>
            <a:pPr indent="0" marL="0">
              <a:buNone/>
            </a:pPr>
            <a:r>
              <a:rPr lang="en-US" sz="1800" dirty="0">
                <a:solidFill>
                  <a:srgbClr val="000000"/>
                </a:solidFill>
              </a:rPr>
              <a:t>バックエンド (DonCounterController):</a:t>
            </a:r>
            <a:endParaRPr lang="en-US" sz="1800" dirty="0"/>
          </a:p>
          <a:p>
            <a:pPr indent="0" marL="0">
              <a:buNone/>
            </a:pPr>
            <a:r>
              <a:rPr lang="en-US" sz="1800" dirty="0">
                <a:solidFill>
                  <a:srgbClr val="000000"/>
                </a:solidFill>
              </a:rPr>
              <a:t>							カウンターの表示(GET)と、パスワード(seibu2025)で保護された更新/リセット(POST)を処理します。</a:t>
            </a:r>
            <a:endParaRPr lang="en-US" sz="1800" dirty="0"/>
          </a:p>
        </p:txBody>
      </p:sp>
      <p:sp>
        <p:nvSpPr>
          <p:cNvPr id="6" name="Text 4"/>
          <p:cNvSpPr/>
          <p:nvPr/>
        </p:nvSpPr>
        <p:spPr>
          <a:xfrm>
            <a:off x="457200" y="2286000"/>
            <a:ext cx="8229600" cy="457200"/>
          </a:xfrm>
          <a:prstGeom prst="rect">
            <a:avLst/>
          </a:prstGeom>
          <a:noFill/>
          <a:ln/>
        </p:spPr>
        <p:txBody>
          <a:bodyPr wrap="square" rtlCol="0" anchor="ctr"/>
          <a:lstStyle/>
          <a:p>
            <a:pPr indent="0" marL="0">
              <a:buNone/>
            </a:pPr>
            <a:r>
              <a:rPr lang="en-US" sz="1800" dirty="0">
                <a:solidFill>
                  <a:srgbClr val="000000"/>
                </a:solidFill>
              </a:rPr>
              <a:t>データ永続化 (FirebaseService &amp; Rules):</a:t>
            </a:r>
            <a:endParaRPr lang="en-US" sz="1800" dirty="0"/>
          </a:p>
          <a:p>
            <a:pPr indent="0" marL="0">
              <a:buNone/>
            </a:pPr>
            <a:r>
              <a:rPr lang="en-US" sz="1800" dirty="0">
                <a:solidFill>
                  <a:srgbClr val="000000"/>
                </a:solidFill>
              </a:rPr>
              <a:t>							Firebaseのセキュリティルールにより、データの読み取りは全ユーザーに許可し、書き込みは管理者(admin@seibu.local)のみに制限しています。</a:t>
            </a:r>
            <a:endParaRPr lang="en-US" sz="1800" dirty="0"/>
          </a:p>
        </p:txBody>
      </p:sp>
      <p:sp>
        <p:nvSpPr>
          <p:cNvPr id="7" name="Text 5"/>
          <p:cNvSpPr/>
          <p:nvPr/>
        </p:nvSpPr>
        <p:spPr>
          <a:xfrm>
            <a:off x="457200" y="2743200"/>
            <a:ext cx="8229600" cy="457200"/>
          </a:xfrm>
          <a:prstGeom prst="rect">
            <a:avLst/>
          </a:prstGeom>
          <a:noFill/>
          <a:ln/>
        </p:spPr>
        <p:txBody>
          <a:bodyPr wrap="square" rtlCol="0" anchor="ctr"/>
          <a:lstStyle/>
          <a:p>
            <a:pPr indent="0" marL="0">
              <a:buNone/>
            </a:pPr>
            <a:r>
              <a:rPr lang="en-US" sz="1800" dirty="0">
                <a:solidFill>
                  <a:srgbClr val="000000"/>
                </a:solidFill>
              </a:rPr>
              <a:t>フロントエンド (DonCounter/Index.cshtml):</a:t>
            </a:r>
            <a:endParaRPr lang="en-US" sz="1800" dirty="0"/>
          </a:p>
          <a:p>
            <a:pPr indent="0" marL="0">
              <a:buNone/>
            </a:pPr>
            <a:r>
              <a:rPr lang="en-US" sz="1800" dirty="0">
                <a:solidFill>
                  <a:srgbClr val="000000"/>
                </a:solidFill>
              </a:rPr>
              <a:t>							サーバーから渡されたデータを基に、丼率/非丼率を計算し、Bootstrapのプログレスバーで視覚的に表示します。</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914400"/>
            <a:ext cx="8229600" cy="457200"/>
          </a:xfrm>
          <a:prstGeom prst="rect">
            <a:avLst/>
          </a:prstGeom>
          <a:noFill/>
          <a:ln/>
        </p:spPr>
        <p:txBody>
          <a:bodyPr wrap="square" rtlCol="0" anchor="ctr"/>
          <a:lstStyle/>
          <a:p>
            <a:pPr indent="0" marL="0">
              <a:buNone/>
            </a:pPr>
            <a:r>
              <a:rPr lang="en-US" sz="2800" dirty="0">
                <a:solidFill>
                  <a:srgbClr val="000000"/>
                </a:solidFill>
              </a:rPr>
              <a:t>丼カウンター</a:t>
            </a:r>
            <a:endParaRPr lang="en-US" sz="28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寮の昼食が「丼」だったかどうかを記録・集計するカウンターです。</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1371600"/>
            <a:ext cx="8229600" cy="457200"/>
          </a:xfrm>
          <a:prstGeom prst="rect">
            <a:avLst/>
          </a:prstGeom>
          <a:noFill/>
          <a:ln/>
        </p:spPr>
        <p:txBody>
          <a:bodyPr wrap="square" rtlCol="0" anchor="ctr"/>
          <a:lstStyle/>
          <a:p>
            <a:pPr indent="0" marL="0">
              <a:buNone/>
            </a:pPr>
            <a:r>
              <a:rPr lang="en-US" sz="2200" dirty="0">
                <a:solidFill>
                  <a:srgbClr val="000000"/>
                </a:solidFill>
              </a:rPr>
              <a:t>技術詳細: 丼カウンター</a:t>
            </a:r>
            <a:endParaRPr lang="en-US" sz="22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バックエンド (DonCounterController):</a:t>
            </a:r>
            <a:endParaRPr lang="en-US" sz="1800" dirty="0"/>
          </a:p>
          <a:p>
            <a:pPr indent="0" marL="0">
              <a:buNone/>
            </a:pPr>
            <a:r>
              <a:rPr lang="en-US" sz="1800" dirty="0">
                <a:solidFill>
                  <a:srgbClr val="000000"/>
                </a:solidFill>
              </a:rPr>
              <a:t>							カウンターの表示(GET)と、パスワード(seibu2025)で保護された更新/リセット(POST)を処理します。</a:t>
            </a:r>
            <a:endParaRPr lang="en-US" sz="1800" dirty="0"/>
          </a:p>
        </p:txBody>
      </p:sp>
      <p:sp>
        <p:nvSpPr>
          <p:cNvPr id="4" name="Text 2"/>
          <p:cNvSpPr/>
          <p:nvPr/>
        </p:nvSpPr>
        <p:spPr>
          <a:xfrm>
            <a:off x="457200" y="1371600"/>
            <a:ext cx="8229600" cy="457200"/>
          </a:xfrm>
          <a:prstGeom prst="rect">
            <a:avLst/>
          </a:prstGeom>
          <a:noFill/>
          <a:ln/>
        </p:spPr>
        <p:txBody>
          <a:bodyPr wrap="square" rtlCol="0" anchor="ctr"/>
          <a:lstStyle/>
          <a:p>
            <a:pPr indent="0" marL="0">
              <a:buNone/>
            </a:pPr>
            <a:r>
              <a:rPr lang="en-US" sz="1800" dirty="0">
                <a:solidFill>
                  <a:srgbClr val="000000"/>
                </a:solidFill>
              </a:rPr>
              <a:t>データ永続化 (FirebaseService &amp; Rules):</a:t>
            </a:r>
            <a:endParaRPr lang="en-US" sz="1800" dirty="0"/>
          </a:p>
          <a:p>
            <a:pPr indent="0" marL="0">
              <a:buNone/>
            </a:pPr>
            <a:r>
              <a:rPr lang="en-US" sz="1800" dirty="0">
                <a:solidFill>
                  <a:srgbClr val="000000"/>
                </a:solidFill>
              </a:rPr>
              <a:t>							Firebaseのセキュリティルールにより、データの読み取りは全ユーザーに許可し、書き込みは管理者(admin@seibu.local)のみに制限しています。</a:t>
            </a:r>
            <a:endParaRPr lang="en-US" sz="1800" dirty="0"/>
          </a:p>
        </p:txBody>
      </p:sp>
      <p:sp>
        <p:nvSpPr>
          <p:cNvPr id="5" name="Text 3"/>
          <p:cNvSpPr/>
          <p:nvPr/>
        </p:nvSpPr>
        <p:spPr>
          <a:xfrm>
            <a:off x="457200" y="1828800"/>
            <a:ext cx="8229600" cy="457200"/>
          </a:xfrm>
          <a:prstGeom prst="rect">
            <a:avLst/>
          </a:prstGeom>
          <a:noFill/>
          <a:ln/>
        </p:spPr>
        <p:txBody>
          <a:bodyPr wrap="square" rtlCol="0" anchor="ctr"/>
          <a:lstStyle/>
          <a:p>
            <a:pPr indent="0" marL="0">
              <a:buNone/>
            </a:pPr>
            <a:r>
              <a:rPr lang="en-US" sz="1800" dirty="0">
                <a:solidFill>
                  <a:srgbClr val="000000"/>
                </a:solidFill>
              </a:rPr>
              <a:t>フロントエンド (DonCounter/Index.cshtml):</a:t>
            </a:r>
            <a:endParaRPr lang="en-US" sz="1800" dirty="0"/>
          </a:p>
          <a:p>
            <a:pPr indent="0" marL="0">
              <a:buNone/>
            </a:pPr>
            <a:r>
              <a:rPr lang="en-US" sz="1800" dirty="0">
                <a:solidFill>
                  <a:srgbClr val="000000"/>
                </a:solidFill>
              </a:rPr>
              <a:t>							サーバーから渡されたデータを基に、丼率/非丼率を計算し、Bootstrapのプログレスバーで視覚的に表示します。</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914400"/>
            <a:ext cx="8229600" cy="457200"/>
          </a:xfrm>
          <a:prstGeom prst="rect">
            <a:avLst/>
          </a:prstGeom>
          <a:noFill/>
          <a:ln/>
        </p:spPr>
        <p:txBody>
          <a:bodyPr wrap="square" rtlCol="0" anchor="ctr"/>
          <a:lstStyle/>
          <a:p>
            <a:pPr indent="0" marL="0">
              <a:buNone/>
            </a:pPr>
            <a:r>
              <a:rPr lang="en-US" sz="2800" dirty="0">
                <a:solidFill>
                  <a:srgbClr val="000000"/>
                </a:solidFill>
              </a:rPr>
              <a:t>スケジュール</a:t>
            </a:r>
            <a:endParaRPr lang="en-US" sz="28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福井高専の年間行事予定を月別のタブとカレンダーで表示します。</a:t>
            </a:r>
            <a:endParaRPr lang="en-US" sz="1800" dirty="0"/>
          </a:p>
        </p:txBody>
      </p:sp>
      <p:sp>
        <p:nvSpPr>
          <p:cNvPr id="4" name="Text 2"/>
          <p:cNvSpPr/>
          <p:nvPr/>
        </p:nvSpPr>
        <p:spPr>
          <a:xfrm>
            <a:off x="457200" y="1920240"/>
            <a:ext cx="8229600" cy="457200"/>
          </a:xfrm>
          <a:prstGeom prst="rect">
            <a:avLst/>
          </a:prstGeom>
          <a:noFill/>
          <a:ln/>
        </p:spPr>
        <p:txBody>
          <a:bodyPr wrap="square" rtlCol="0" anchor="ctr"/>
          <a:lstStyle/>
          <a:p>
            <a:pPr indent="0" marL="0">
              <a:buNone/>
            </a:pPr>
            <a:r>
              <a:rPr lang="en-US" sz="2200" dirty="0">
                <a:solidFill>
                  <a:srgbClr val="000000"/>
                </a:solidFill>
              </a:rPr>
              <a:t>技術詳細: スケジュール</a:t>
            </a:r>
            <a:endParaRPr lang="en-US" sz="2200" dirty="0"/>
          </a:p>
        </p:txBody>
      </p:sp>
      <p:sp>
        <p:nvSpPr>
          <p:cNvPr id="5" name="Text 3"/>
          <p:cNvSpPr/>
          <p:nvPr/>
        </p:nvSpPr>
        <p:spPr>
          <a:xfrm>
            <a:off x="457200" y="1828800"/>
            <a:ext cx="8229600" cy="457200"/>
          </a:xfrm>
          <a:prstGeom prst="rect">
            <a:avLst/>
          </a:prstGeom>
          <a:noFill/>
          <a:ln/>
        </p:spPr>
        <p:txBody>
          <a:bodyPr wrap="square" rtlCol="0" anchor="ctr"/>
          <a:lstStyle/>
          <a:p>
            <a:pPr indent="0" marL="0">
              <a:buNone/>
            </a:pPr>
            <a:r>
              <a:rPr lang="en-US" sz="1800" dirty="0">
                <a:solidFill>
                  <a:srgbClr val="000000"/>
                </a:solidFill>
              </a:rPr>
              <a:t>バックエンド (HomeController.cs):</a:t>
            </a:r>
            <a:endParaRPr lang="en-US" sz="1800" dirty="0"/>
          </a:p>
          <a:p>
            <a:pPr indent="0" marL="0">
              <a:buNone/>
            </a:pPr>
            <a:r>
              <a:rPr lang="en-US" sz="1800" dirty="0">
                <a:solidFill>
                  <a:srgbClr val="000000"/>
                </a:solidFill>
              </a:rPr>
              <a:t>							- scheduleアクションは、静的なSchedule.cshtmlビューを返すシンプルな構成です。</a:t>
            </a:r>
            <a:endParaRPr lang="en-US" sz="1800" dirty="0"/>
          </a:p>
        </p:txBody>
      </p:sp>
      <p:sp>
        <p:nvSpPr>
          <p:cNvPr id="6" name="Text 4"/>
          <p:cNvSpPr/>
          <p:nvPr/>
        </p:nvSpPr>
        <p:spPr>
          <a:xfrm>
            <a:off x="457200" y="2286000"/>
            <a:ext cx="8229600" cy="457200"/>
          </a:xfrm>
          <a:prstGeom prst="rect">
            <a:avLst/>
          </a:prstGeom>
          <a:noFill/>
          <a:ln/>
        </p:spPr>
        <p:txBody>
          <a:bodyPr wrap="square" rtlCol="0" anchor="ctr"/>
          <a:lstStyle/>
          <a:p>
            <a:pPr indent="0" marL="0">
              <a:buNone/>
            </a:pPr>
            <a:r>
              <a:rPr lang="en-US" sz="1800" dirty="0">
                <a:solidFill>
                  <a:srgbClr val="000000"/>
                </a:solidFill>
              </a:rPr>
              <a:t>フロントエンド (Schedule.cshtml &amp; schedule-calendar.js):</a:t>
            </a:r>
            <a:endParaRPr lang="en-US" sz="1800" dirty="0"/>
          </a:p>
          <a:p>
            <a:pPr indent="0" marL="0">
              <a:buNone/>
            </a:pPr>
            <a:r>
              <a:rPr lang="en-US" sz="1800" dirty="0">
                <a:solidFill>
                  <a:srgbClr val="000000"/>
                </a:solidFill>
              </a:rPr>
              <a:t>							- 行事データ: schedule-calendar.js内のScheduleCalendarクラスに、JavaScriptのオブジェクトとして全行事データがハードコードされています。</a:t>
            </a:r>
            <a:endParaRPr lang="en-US" sz="1800" dirty="0"/>
          </a:p>
          <a:p>
            <a:pPr indent="0" marL="0">
              <a:buNone/>
            </a:pPr>
            <a:r>
              <a:rPr lang="en-US" sz="1800" dirty="0">
                <a:solidFill>
                  <a:srgbClr val="000000"/>
                </a:solidFill>
              </a:rPr>
              <a:t>							- 動的カレンダー生成: ユーザーが月のタブを切り替えると、JavaScriptがその月のカレンダーを動的に生成・描画します。日付セルには、祝日、試験、イベントなどの種類に応じて異なるCSSクラスが付与され、色分けされます。</a:t>
            </a:r>
            <a:endParaRPr lang="en-US" sz="1800" dirty="0"/>
          </a:p>
          <a:p>
            <a:pPr indent="0" marL="0">
              <a:buNone/>
            </a:pPr>
            <a:r>
              <a:rPr lang="en-US" sz="1800" dirty="0">
                <a:solidFill>
                  <a:srgbClr val="000000"/>
                </a:solidFill>
              </a:rPr>
              <a:t>							- 凡例表示: 各月のカレンダー下部には、その月に存在する行事の種類だけの凡例が動的に生成され、ユーザービリティを高めています。</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914400"/>
            <a:ext cx="8229600" cy="457200"/>
          </a:xfrm>
          <a:prstGeom prst="rect">
            <a:avLst/>
          </a:prstGeom>
          <a:noFill/>
          <a:ln/>
        </p:spPr>
        <p:txBody>
          <a:bodyPr wrap="square" rtlCol="0" anchor="ctr"/>
          <a:lstStyle/>
          <a:p>
            <a:pPr indent="0" marL="0">
              <a:buNone/>
            </a:pPr>
            <a:r>
              <a:rPr lang="en-US" sz="2800" dirty="0">
                <a:solidFill>
                  <a:srgbClr val="000000"/>
                </a:solidFill>
              </a:rPr>
              <a:t>スケジュール</a:t>
            </a:r>
            <a:endParaRPr lang="en-US" sz="28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福井高専の年間行事予定を月別のタブとカレンダーで表示します。</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1371600"/>
            <a:ext cx="8229600" cy="457200"/>
          </a:xfrm>
          <a:prstGeom prst="rect">
            <a:avLst/>
          </a:prstGeom>
          <a:noFill/>
          <a:ln/>
        </p:spPr>
        <p:txBody>
          <a:bodyPr wrap="square" rtlCol="0" anchor="ctr"/>
          <a:lstStyle/>
          <a:p>
            <a:pPr indent="0" marL="0">
              <a:buNone/>
            </a:pPr>
            <a:r>
              <a:rPr lang="en-US" sz="2200" dirty="0">
                <a:solidFill>
                  <a:srgbClr val="000000"/>
                </a:solidFill>
              </a:rPr>
              <a:t>技術詳細: スケジュール</a:t>
            </a:r>
            <a:endParaRPr lang="en-US" sz="22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バックエンド (HomeController.cs):</a:t>
            </a:r>
            <a:endParaRPr lang="en-US" sz="1800" dirty="0"/>
          </a:p>
          <a:p>
            <a:pPr indent="0" marL="0">
              <a:buNone/>
            </a:pPr>
            <a:r>
              <a:rPr lang="en-US" sz="1800" dirty="0">
                <a:solidFill>
                  <a:srgbClr val="000000"/>
                </a:solidFill>
              </a:rPr>
              <a:t>							- scheduleアクションは、静的なSchedule.cshtmlビューを返すシンプルな構成です。</a:t>
            </a:r>
            <a:endParaRPr lang="en-US" sz="1800" dirty="0"/>
          </a:p>
        </p:txBody>
      </p:sp>
      <p:sp>
        <p:nvSpPr>
          <p:cNvPr id="4" name="Text 2"/>
          <p:cNvSpPr/>
          <p:nvPr/>
        </p:nvSpPr>
        <p:spPr>
          <a:xfrm>
            <a:off x="457200" y="1371600"/>
            <a:ext cx="8229600" cy="457200"/>
          </a:xfrm>
          <a:prstGeom prst="rect">
            <a:avLst/>
          </a:prstGeom>
          <a:noFill/>
          <a:ln/>
        </p:spPr>
        <p:txBody>
          <a:bodyPr wrap="square" rtlCol="0" anchor="ctr"/>
          <a:lstStyle/>
          <a:p>
            <a:pPr indent="0" marL="0">
              <a:buNone/>
            </a:pPr>
            <a:r>
              <a:rPr lang="en-US" sz="1800" dirty="0">
                <a:solidFill>
                  <a:srgbClr val="000000"/>
                </a:solidFill>
              </a:rPr>
              <a:t>フロントエンド (Schedule.cshtml &amp; schedule-calendar.js):</a:t>
            </a:r>
            <a:endParaRPr lang="en-US" sz="1800" dirty="0"/>
          </a:p>
          <a:p>
            <a:pPr indent="0" marL="0">
              <a:buNone/>
            </a:pPr>
            <a:r>
              <a:rPr lang="en-US" sz="1800" dirty="0">
                <a:solidFill>
                  <a:srgbClr val="000000"/>
                </a:solidFill>
              </a:rPr>
              <a:t>							- 行事データ: schedule-calendar.js内のScheduleCalendarクラスに、JavaScriptのオブジェクトとして全行事データがハードコードされています。</a:t>
            </a:r>
            <a:endParaRPr lang="en-US" sz="1800" dirty="0"/>
          </a:p>
          <a:p>
            <a:pPr indent="0" marL="0">
              <a:buNone/>
            </a:pPr>
            <a:r>
              <a:rPr lang="en-US" sz="1800" dirty="0">
                <a:solidFill>
                  <a:srgbClr val="000000"/>
                </a:solidFill>
              </a:rPr>
              <a:t>							- 動的カレンダー生成: ユーザーが月のタブを切り替えると、JavaScriptがその月のカレンダーを動的に生成・描画します。日付セルには、祝日、試験、イベントなどの種類に応じて異なるCSSクラスが付与され、色分けされます。</a:t>
            </a:r>
            <a:endParaRPr lang="en-US" sz="1800" dirty="0"/>
          </a:p>
          <a:p>
            <a:pPr indent="0" marL="0">
              <a:buNone/>
            </a:pPr>
            <a:r>
              <a:rPr lang="en-US" sz="1800" dirty="0">
                <a:solidFill>
                  <a:srgbClr val="000000"/>
                </a:solidFill>
              </a:rPr>
              <a:t>							- 凡例表示: 各月のカレンダー下部には、その月に存在する行事の種類だけの凡例が動的に生成され、ユーザービリティを高めています。</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914400"/>
            <a:ext cx="8229600" cy="457200"/>
          </a:xfrm>
          <a:prstGeom prst="rect">
            <a:avLst/>
          </a:prstGeom>
          <a:noFill/>
          <a:ln/>
        </p:spPr>
        <p:txBody>
          <a:bodyPr wrap="square" rtlCol="0" anchor="ctr"/>
          <a:lstStyle/>
          <a:p>
            <a:pPr indent="0" marL="0">
              <a:buNone/>
            </a:pPr>
            <a:r>
              <a:rPr lang="en-US" sz="2800" dirty="0">
                <a:solidFill>
                  <a:srgbClr val="000000"/>
                </a:solidFill>
              </a:rPr>
              <a:t>デスカウントダウン</a:t>
            </a:r>
            <a:endParaRPr lang="en-US" sz="28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次の試験までの残り日数を表示する、刺激的なデザインのページです。</a:t>
            </a:r>
            <a:endParaRPr lang="en-US" sz="1800" dirty="0"/>
          </a:p>
        </p:txBody>
      </p:sp>
      <p:sp>
        <p:nvSpPr>
          <p:cNvPr id="4" name="Text 2"/>
          <p:cNvSpPr/>
          <p:nvPr/>
        </p:nvSpPr>
        <p:spPr>
          <a:xfrm>
            <a:off x="457200" y="1920240"/>
            <a:ext cx="8229600" cy="457200"/>
          </a:xfrm>
          <a:prstGeom prst="rect">
            <a:avLst/>
          </a:prstGeom>
          <a:noFill/>
          <a:ln/>
        </p:spPr>
        <p:txBody>
          <a:bodyPr wrap="square" rtlCol="0" anchor="ctr"/>
          <a:lstStyle/>
          <a:p>
            <a:pPr indent="0" marL="0">
              <a:buNone/>
            </a:pPr>
            <a:r>
              <a:rPr lang="en-US" sz="2200" dirty="0">
                <a:solidFill>
                  <a:srgbClr val="000000"/>
                </a:solidFill>
              </a:rPr>
              <a:t>技術詳細: デスカウントダウン</a:t>
            </a:r>
            <a:endParaRPr lang="en-US" sz="2200" dirty="0"/>
          </a:p>
        </p:txBody>
      </p:sp>
      <p:sp>
        <p:nvSpPr>
          <p:cNvPr id="5" name="Text 3"/>
          <p:cNvSpPr/>
          <p:nvPr/>
        </p:nvSpPr>
        <p:spPr>
          <a:xfrm>
            <a:off x="457200" y="1828800"/>
            <a:ext cx="8229600" cy="457200"/>
          </a:xfrm>
          <a:prstGeom prst="rect">
            <a:avLst/>
          </a:prstGeom>
          <a:noFill/>
          <a:ln/>
        </p:spPr>
        <p:txBody>
          <a:bodyPr wrap="square" rtlCol="0" anchor="ctr"/>
          <a:lstStyle/>
          <a:p>
            <a:pPr indent="0" marL="0">
              <a:buNone/>
            </a:pPr>
            <a:r>
              <a:rPr lang="en-US" sz="1800" dirty="0">
                <a:solidFill>
                  <a:srgbClr val="000000"/>
                </a:solidFill>
              </a:rPr>
              <a:t>フロントエンド (ExamCountdown.cshtml &amp; JS):</a:t>
            </a:r>
            <a:endParaRPr lang="en-US" sz="1800" dirty="0"/>
          </a:p>
          <a:p>
            <a:pPr indent="0" marL="0">
              <a:buNone/>
            </a:pPr>
            <a:r>
              <a:rPr lang="en-US" sz="1800" dirty="0">
                <a:solidFill>
                  <a:srgbClr val="000000"/>
                </a:solidFill>
              </a:rPr>
              <a:t>							- 試験データ: JavaScriptの配列(scheduleData)として、試験期間のデータが静的に保持されています。</a:t>
            </a:r>
            <a:endParaRPr lang="en-US" sz="1800" dirty="0"/>
          </a:p>
          <a:p>
            <a:pPr indent="0" marL="0">
              <a:buNone/>
            </a:pPr>
            <a:r>
              <a:rPr lang="en-US" sz="1800" dirty="0">
                <a:solidFill>
                  <a:srgbClr val="000000"/>
                </a:solidFill>
              </a:rPr>
              <a:t>							- カウントダウンロジック: getJapanTime関数で正確な日本時間を取得し、今日の日付と比較して次の試験開始日までの残り日数を計算します。</a:t>
            </a:r>
            <a:endParaRPr lang="en-US" sz="1800" dirty="0"/>
          </a:p>
          <a:p>
            <a:pPr indent="0" marL="0">
              <a:buNone/>
            </a:pPr>
            <a:r>
              <a:rPr lang="en-US" sz="1800" dirty="0">
                <a:solidFill>
                  <a:srgbClr val="000000"/>
                </a:solidFill>
              </a:rPr>
              <a:t>							- UI更新: 計算結果を基に、メインのカウントダウン表示と、それ以降の試験予定リストを動的に更新します。</a:t>
            </a:r>
            <a:endParaRPr lang="en-US" sz="1800" dirty="0"/>
          </a:p>
          <a:p>
            <a:pPr indent="0" marL="0">
              <a:buNone/>
            </a:pPr>
            <a:r>
              <a:rPr lang="en-US" sz="1800" dirty="0">
                <a:solidFill>
                  <a:srgbClr val="000000"/>
                </a:solidFill>
              </a:rPr>
              <a:t>							- デザイン: CSSで`Creepster`フォントや、@keyframesを用いたアニメーションを多用し、ページの世界観を演出しています。</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457200" y="914400"/>
            <a:ext cx="8229600" cy="457200"/>
          </a:xfrm>
          <a:prstGeom prst="rect">
            <a:avLst/>
          </a:prstGeom>
          <a:noFill/>
          <a:ln/>
        </p:spPr>
        <p:txBody>
          <a:bodyPr wrap="square" rtlCol="0" anchor="ctr"/>
          <a:lstStyle/>
          <a:p>
            <a:pPr indent="0" marL="0">
              <a:buNone/>
            </a:pPr>
            <a:r>
              <a:rPr lang="en-US" sz="2800" dirty="0">
                <a:solidFill>
                  <a:srgbClr val="000000"/>
                </a:solidFill>
              </a:rPr>
              <a:t>デスカウントダウン</a:t>
            </a:r>
            <a:endParaRPr lang="en-US" sz="28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次の試験までの残り日数を表示する、刺激的なデザインのページです。</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457200" y="1371600"/>
            <a:ext cx="8229600" cy="457200"/>
          </a:xfrm>
          <a:prstGeom prst="rect">
            <a:avLst/>
          </a:prstGeom>
          <a:noFill/>
          <a:ln/>
        </p:spPr>
        <p:txBody>
          <a:bodyPr wrap="square" rtlCol="0" anchor="ctr"/>
          <a:lstStyle/>
          <a:p>
            <a:pPr indent="0" marL="0">
              <a:buNone/>
            </a:pPr>
            <a:r>
              <a:rPr lang="en-US" sz="2200" dirty="0">
                <a:solidFill>
                  <a:srgbClr val="000000"/>
                </a:solidFill>
              </a:rPr>
              <a:t>技術詳細: デスカウントダウン</a:t>
            </a:r>
            <a:endParaRPr lang="en-US" sz="22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フロントエンド (ExamCountdown.cshtml &amp; JS):</a:t>
            </a:r>
            <a:endParaRPr lang="en-US" sz="1800" dirty="0"/>
          </a:p>
          <a:p>
            <a:pPr indent="0" marL="0">
              <a:buNone/>
            </a:pPr>
            <a:r>
              <a:rPr lang="en-US" sz="1800" dirty="0">
                <a:solidFill>
                  <a:srgbClr val="000000"/>
                </a:solidFill>
              </a:rPr>
              <a:t>							- 試験データ: JavaScriptの配列(scheduleData)として、試験期間のデータが静的に保持されています。</a:t>
            </a:r>
            <a:endParaRPr lang="en-US" sz="1800" dirty="0"/>
          </a:p>
          <a:p>
            <a:pPr indent="0" marL="0">
              <a:buNone/>
            </a:pPr>
            <a:r>
              <a:rPr lang="en-US" sz="1800" dirty="0">
                <a:solidFill>
                  <a:srgbClr val="000000"/>
                </a:solidFill>
              </a:rPr>
              <a:t>							- カウントダウンロジック: getJapanTime関数で正確な日本時間を取得し、今日の日付と比較して次の試験開始日までの残り日数を計算します。</a:t>
            </a:r>
            <a:endParaRPr lang="en-US" sz="1800" dirty="0"/>
          </a:p>
          <a:p>
            <a:pPr indent="0" marL="0">
              <a:buNone/>
            </a:pPr>
            <a:r>
              <a:rPr lang="en-US" sz="1800" dirty="0">
                <a:solidFill>
                  <a:srgbClr val="000000"/>
                </a:solidFill>
              </a:rPr>
              <a:t>							- UI更新: 計算結果を基に、メインのカウントダウン表示と、それ以降の試験予定リストを動的に更新します。</a:t>
            </a:r>
            <a:endParaRPr lang="en-US" sz="1800" dirty="0"/>
          </a:p>
          <a:p>
            <a:pPr indent="0" marL="0">
              <a:buNone/>
            </a:pPr>
            <a:r>
              <a:rPr lang="en-US" sz="1800" dirty="0">
                <a:solidFill>
                  <a:srgbClr val="000000"/>
                </a:solidFill>
              </a:rPr>
              <a:t>							- デザイン: CSSで`Creepster`フォントや、@keyframesを用いたアニメーションを多用し、ページの世界観を演出しています。</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1371600"/>
            <a:ext cx="8229600" cy="457200"/>
          </a:xfrm>
          <a:prstGeom prst="rect">
            <a:avLst/>
          </a:prstGeom>
          <a:noFill/>
          <a:ln/>
        </p:spPr>
        <p:txBody>
          <a:bodyPr wrap="square" rtlCol="0" anchor="ctr"/>
          <a:lstStyle/>
          <a:p>
            <a:pPr indent="0" marL="0">
              <a:buNone/>
            </a:pPr>
            <a:r>
              <a:rPr lang="en-US" sz="2200" dirty="0">
                <a:solidFill>
                  <a:srgbClr val="000000"/>
                </a:solidFill>
              </a:rPr>
              <a:t>アーキテクチャ &amp; 認証</a:t>
            </a:r>
            <a:endParaRPr lang="en-US" sz="22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ASP.NET Core MVCパターンを基本とし、リアルタイム通信部分をFirebaseが担います。</a:t>
            </a:r>
            <a:endParaRPr lang="en-US" sz="1800" dirty="0"/>
          </a:p>
        </p:txBody>
      </p:sp>
      <p:sp>
        <p:nvSpPr>
          <p:cNvPr id="4" name="Text 2"/>
          <p:cNvSpPr/>
          <p:nvPr/>
        </p:nvSpPr>
        <p:spPr>
          <a:xfrm>
            <a:off x="457200" y="1371600"/>
            <a:ext cx="8229600" cy="457200"/>
          </a:xfrm>
          <a:prstGeom prst="rect">
            <a:avLst/>
          </a:prstGeom>
          <a:noFill/>
          <a:ln/>
        </p:spPr>
        <p:txBody>
          <a:bodyPr wrap="square" rtlCol="0" anchor="ctr"/>
          <a:lstStyle/>
          <a:p>
            <a:pPr indent="0" marL="0">
              <a:buNone/>
            </a:pPr>
            <a:r>
              <a:rPr lang="en-US" sz="1800" dirty="0">
                <a:solidFill>
                  <a:srgbClr val="000000"/>
                </a:solidFill>
              </a:rPr>
              <a:t>認証フロー:</a:t>
            </a:r>
            <a:endParaRPr lang="en-US" sz="1800" dirty="0"/>
          </a:p>
        </p:txBody>
      </p:sp>
      <p:sp>
        <p:nvSpPr>
          <p:cNvPr id="5" name="Text 3"/>
          <p:cNvSpPr/>
          <p:nvPr/>
        </p:nvSpPr>
        <p:spPr>
          <a:xfrm>
            <a:off x="457200" y="1828800"/>
            <a:ext cx="8229600" cy="457200"/>
          </a:xfrm>
          <a:prstGeom prst="rect">
            <a:avLst/>
          </a:prstGeom>
          <a:noFill/>
          <a:ln/>
        </p:spPr>
        <p:txBody>
          <a:bodyPr wrap="square" rtlCol="0" anchor="ctr"/>
          <a:lstStyle/>
          <a:p>
            <a:pPr indent="0" marL="0">
              <a:buNone/>
            </a:pPr>
            <a:r>
              <a:rPr lang="en-US" sz="1800" dirty="0">
                <a:solidFill>
                  <a:srgbClr val="000000"/>
                </a:solidFill>
              </a:rPr>
              <a:t>匿名認証 (一般ユーザー): 掲示板投稿など、登録不要の機能で使用。</a:t>
            </a:r>
            <a:endParaRPr lang="en-US" sz="1800" dirty="0"/>
          </a:p>
          <a:p>
            <a:pPr indent="0" marL="0">
              <a:buNone/>
            </a:pPr>
            <a:r>
              <a:rPr lang="en-US" sz="1800" dirty="0">
                <a:solidFill>
                  <a:srgbClr val="000000"/>
                </a:solidFill>
              </a:rPr>
              <a:t>							メール/パスワード認証 (管理者): 丼カウンター更新など、特権が必要な操作で使用 (admin@seibu.local)。</a:t>
            </a:r>
            <a:endParaRPr lang="en-US" sz="1800" dirty="0"/>
          </a:p>
        </p:txBody>
      </p:sp>
      <p:sp>
        <p:nvSpPr>
          <p:cNvPr id="6" name="Text 4"/>
          <p:cNvSpPr/>
          <p:nvPr/>
        </p:nvSpPr>
        <p:spPr>
          <a:xfrm>
            <a:off x="640080" y="1554480"/>
            <a:ext cx="8229600" cy="457200"/>
          </a:xfrm>
          <a:prstGeom prst="rect">
            <a:avLst/>
          </a:prstGeom>
          <a:noFill/>
          <a:ln/>
        </p:spPr>
        <p:txBody>
          <a:bodyPr wrap="square" rtlCol="0" anchor="ctr"/>
          <a:lstStyle/>
          <a:p>
            <a:pPr marL="342900" indent="-342900">
              <a:buSzPct val="100000"/>
              <a:buChar char="•"/>
            </a:pPr>
            <a:r>
              <a:rPr lang="en-US" sz="1800" dirty="0">
                <a:solidFill>
                  <a:srgbClr val="000000"/>
                </a:solidFill>
              </a:rPr>
              <a:t>匿名認証 (一般ユーザー): 掲示板投稿など、登録不要の機能で使用。</a:t>
            </a:r>
            <a:endParaRPr lang="en-US" sz="1800" dirty="0"/>
          </a:p>
        </p:txBody>
      </p:sp>
      <p:sp>
        <p:nvSpPr>
          <p:cNvPr id="7" name="Text 5"/>
          <p:cNvSpPr/>
          <p:nvPr/>
        </p:nvSpPr>
        <p:spPr>
          <a:xfrm>
            <a:off x="640080" y="1828800"/>
            <a:ext cx="8229600" cy="457200"/>
          </a:xfrm>
          <a:prstGeom prst="rect">
            <a:avLst/>
          </a:prstGeom>
          <a:noFill/>
          <a:ln/>
        </p:spPr>
        <p:txBody>
          <a:bodyPr wrap="square" rtlCol="0" anchor="ctr"/>
          <a:lstStyle/>
          <a:p>
            <a:pPr marL="342900" indent="-342900">
              <a:buSzPct val="100000"/>
              <a:buChar char="•"/>
            </a:pPr>
            <a:r>
              <a:rPr lang="en-US" sz="1800" dirty="0">
                <a:solidFill>
                  <a:srgbClr val="000000"/>
                </a:solidFill>
              </a:rPr>
              <a:t>メール/パスワード認証 (管理者): 丼カウンター更新など、特権が必要な操作で使用 (admin@seibu.local)。</a:t>
            </a:r>
            <a:endParaRPr lang="en-US" sz="1800" dirty="0"/>
          </a:p>
        </p:txBody>
      </p:sp>
      <p:sp>
        <p:nvSpPr>
          <p:cNvPr id="8" name="Text 6"/>
          <p:cNvSpPr/>
          <p:nvPr/>
        </p:nvSpPr>
        <p:spPr>
          <a:xfrm>
            <a:off x="457200" y="3017520"/>
            <a:ext cx="8229600" cy="457200"/>
          </a:xfrm>
          <a:prstGeom prst="rect">
            <a:avLst/>
          </a:prstGeom>
          <a:noFill/>
          <a:ln/>
        </p:spPr>
        <p:txBody>
          <a:bodyPr wrap="square" rtlCol="0" anchor="ctr"/>
          <a:lstStyle/>
          <a:p>
            <a:pPr indent="0" marL="0">
              <a:buNone/>
            </a:pPr>
            <a:r>
              <a:rPr lang="en-US" sz="2200" dirty="0">
                <a:solidFill>
                  <a:srgbClr val="000000"/>
                </a:solidFill>
              </a:rPr>
              <a:t>中核サービス: FirebaseService.cs</a:t>
            </a:r>
            <a:endParaRPr lang="en-US" sz="2200" dirty="0"/>
          </a:p>
        </p:txBody>
      </p:sp>
      <p:sp>
        <p:nvSpPr>
          <p:cNvPr id="9" name="Text 7"/>
          <p:cNvSpPr/>
          <p:nvPr/>
        </p:nvSpPr>
        <p:spPr>
          <a:xfrm>
            <a:off x="457200" y="3657600"/>
            <a:ext cx="8229600" cy="457200"/>
          </a:xfrm>
          <a:prstGeom prst="rect">
            <a:avLst/>
          </a:prstGeom>
          <a:noFill/>
          <a:ln/>
        </p:spPr>
        <p:txBody>
          <a:bodyPr wrap="square" rtlCol="0" anchor="ctr"/>
          <a:lstStyle/>
          <a:p>
            <a:pPr indent="0" marL="0">
              <a:buNone/>
            </a:pPr>
            <a:r>
              <a:rPr lang="en-US" sz="1800" dirty="0">
                <a:solidFill>
                  <a:srgbClr val="000000"/>
                </a:solidFill>
              </a:rPr>
              <a:t>Firebase Realtime Databaseとの全ての通信をカプセル化する重要なサービスです。</a:t>
            </a:r>
            <a:endParaRPr lang="en-US" sz="1800" dirty="0"/>
          </a:p>
        </p:txBody>
      </p:sp>
      <p:sp>
        <p:nvSpPr>
          <p:cNvPr id="10" name="Text 8"/>
          <p:cNvSpPr/>
          <p:nvPr/>
        </p:nvSpPr>
        <p:spPr>
          <a:xfrm>
            <a:off x="457200" y="4114800"/>
            <a:ext cx="8229600" cy="457200"/>
          </a:xfrm>
          <a:prstGeom prst="rect">
            <a:avLst/>
          </a:prstGeom>
          <a:noFill/>
          <a:ln/>
        </p:spPr>
        <p:txBody>
          <a:bodyPr wrap="square" rtlCol="0" anchor="ctr"/>
          <a:lstStyle/>
          <a:p>
            <a:pPr indent="0" marL="0">
              <a:buNone/>
            </a:pPr>
            <a:r>
              <a:rPr lang="en-US" sz="1800" dirty="0">
                <a:solidFill>
                  <a:srgbClr val="000000"/>
                </a:solidFill>
              </a:rPr>
              <a:t>責務: データベースへのCRUD操作、認証トークン管理、入力値の検証とサニタイズ。</a:t>
            </a:r>
            <a:endParaRPr lang="en-US" sz="1800" dirty="0"/>
          </a:p>
          <a:p>
            <a:pPr indent="0" marL="0">
              <a:buNone/>
            </a:pPr>
            <a:r>
              <a:rPr lang="en-US" sz="1800" dirty="0">
                <a:solidFill>
                  <a:srgbClr val="000000"/>
                </a:solidFill>
              </a:rPr>
              <a:t>							XSS対策: ユーザー入力は System.Net.WebUtility.HtmlEncode を用いてHTMLエンコードし、安全性を確保します。</a:t>
            </a:r>
            <a:endParaRPr lang="en-US" sz="1800" dirty="0"/>
          </a:p>
        </p:txBody>
      </p:sp>
      <p:sp>
        <p:nvSpPr>
          <p:cNvPr id="11" name="Text 9"/>
          <p:cNvSpPr/>
          <p:nvPr/>
        </p:nvSpPr>
        <p:spPr>
          <a:xfrm>
            <a:off x="640080" y="2926080"/>
            <a:ext cx="8229600" cy="457200"/>
          </a:xfrm>
          <a:prstGeom prst="rect">
            <a:avLst/>
          </a:prstGeom>
          <a:noFill/>
          <a:ln/>
        </p:spPr>
        <p:txBody>
          <a:bodyPr wrap="square" rtlCol="0" anchor="ctr"/>
          <a:lstStyle/>
          <a:p>
            <a:pPr marL="342900" indent="-342900">
              <a:buSzPct val="100000"/>
              <a:buChar char="•"/>
            </a:pPr>
            <a:r>
              <a:rPr lang="en-US" sz="1800" dirty="0">
                <a:solidFill>
                  <a:srgbClr val="000000"/>
                </a:solidFill>
              </a:rPr>
              <a:t>責務: データベースへのCRUD操作、認証トークン管理、入力値の検証とサニタイズ。</a:t>
            </a:r>
            <a:endParaRPr lang="en-US" sz="1800" dirty="0"/>
          </a:p>
        </p:txBody>
      </p:sp>
      <p:sp>
        <p:nvSpPr>
          <p:cNvPr id="12" name="Text 10"/>
          <p:cNvSpPr/>
          <p:nvPr/>
        </p:nvSpPr>
        <p:spPr>
          <a:xfrm>
            <a:off x="640080" y="3200400"/>
            <a:ext cx="8229600" cy="457200"/>
          </a:xfrm>
          <a:prstGeom prst="rect">
            <a:avLst/>
          </a:prstGeom>
          <a:noFill/>
          <a:ln/>
        </p:spPr>
        <p:txBody>
          <a:bodyPr wrap="square" rtlCol="0" anchor="ctr"/>
          <a:lstStyle/>
          <a:p>
            <a:pPr marL="342900" indent="-342900">
              <a:buSzPct val="100000"/>
              <a:buChar char="•"/>
            </a:pPr>
            <a:r>
              <a:rPr lang="en-US" sz="1800" dirty="0">
                <a:solidFill>
                  <a:srgbClr val="000000"/>
                </a:solidFill>
              </a:rPr>
              <a:t>XSS対策: ユーザー入力は System.Net.WebUtility.HtmlEncode を用いてHTMLエンコードし、安全性を確保します。</a:t>
            </a:r>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457200" y="914400"/>
            <a:ext cx="8229600" cy="457200"/>
          </a:xfrm>
          <a:prstGeom prst="rect">
            <a:avLst/>
          </a:prstGeom>
          <a:noFill/>
          <a:ln/>
        </p:spPr>
        <p:txBody>
          <a:bodyPr wrap="square" rtlCol="0" anchor="ctr"/>
          <a:lstStyle/>
          <a:p>
            <a:pPr indent="0" marL="0">
              <a:buNone/>
            </a:pPr>
            <a:r>
              <a:rPr lang="en-US" sz="2800" dirty="0">
                <a:solidFill>
                  <a:srgbClr val="000000"/>
                </a:solidFill>
              </a:rPr>
              <a:t>高専川柳</a:t>
            </a:r>
            <a:endParaRPr lang="en-US" sz="28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高専にまつわる川柳を投稿・閲覧できるページ。（現在プレースホルダー）</a:t>
            </a:r>
            <a:endParaRPr lang="en-US" sz="1800" dirty="0"/>
          </a:p>
        </p:txBody>
      </p:sp>
      <p:sp>
        <p:nvSpPr>
          <p:cNvPr id="4" name="Text 2"/>
          <p:cNvSpPr/>
          <p:nvPr/>
        </p:nvSpPr>
        <p:spPr>
          <a:xfrm>
            <a:off x="457200" y="1920240"/>
            <a:ext cx="8229600" cy="457200"/>
          </a:xfrm>
          <a:prstGeom prst="rect">
            <a:avLst/>
          </a:prstGeom>
          <a:noFill/>
          <a:ln/>
        </p:spPr>
        <p:txBody>
          <a:bodyPr wrap="square" rtlCol="0" anchor="ctr"/>
          <a:lstStyle/>
          <a:p>
            <a:pPr indent="0" marL="0">
              <a:buNone/>
            </a:pPr>
            <a:r>
              <a:rPr lang="en-US" sz="2200" dirty="0">
                <a:solidFill>
                  <a:srgbClr val="000000"/>
                </a:solidFill>
              </a:rPr>
              <a:t>技術詳細: 高専川柳</a:t>
            </a:r>
            <a:endParaRPr lang="en-US" sz="2200" dirty="0"/>
          </a:p>
        </p:txBody>
      </p:sp>
      <p:sp>
        <p:nvSpPr>
          <p:cNvPr id="5" name="Text 3"/>
          <p:cNvSpPr/>
          <p:nvPr/>
        </p:nvSpPr>
        <p:spPr>
          <a:xfrm>
            <a:off x="457200" y="1828800"/>
            <a:ext cx="8229600" cy="457200"/>
          </a:xfrm>
          <a:prstGeom prst="rect">
            <a:avLst/>
          </a:prstGeom>
          <a:noFill/>
          <a:ln/>
        </p:spPr>
        <p:txBody>
          <a:bodyPr wrap="square" rtlCol="0" anchor="ctr"/>
          <a:lstStyle/>
          <a:p>
            <a:pPr indent="0" marL="0">
              <a:buNone/>
            </a:pPr>
            <a:r>
              <a:rPr lang="en-US" sz="1800" dirty="0">
                <a:solidFill>
                  <a:srgbClr val="000000"/>
                </a:solidFill>
              </a:rPr>
              <a:t>バックエンド (HomeController.cs):</a:t>
            </a:r>
            <a:endParaRPr lang="en-US" sz="1800" dirty="0"/>
          </a:p>
          <a:p>
            <a:pPr indent="0" marL="0">
              <a:buNone/>
            </a:pPr>
            <a:r>
              <a:rPr lang="en-US" sz="1800" dirty="0">
                <a:solidFill>
                  <a:srgbClr val="000000"/>
                </a:solidFill>
              </a:rPr>
              <a:t>                            - KosenSenryuアクションは定義されていますが、対応するView(KosenSenryu.cshtml)が存在しないため、現状では機能していません。</a:t>
            </a:r>
            <a:endParaRPr lang="en-US" sz="1800" dirty="0"/>
          </a:p>
        </p:txBody>
      </p:sp>
      <p:sp>
        <p:nvSpPr>
          <p:cNvPr id="6" name="Text 4"/>
          <p:cNvSpPr/>
          <p:nvPr/>
        </p:nvSpPr>
        <p:spPr>
          <a:xfrm>
            <a:off x="457200" y="2286000"/>
            <a:ext cx="8229600" cy="457200"/>
          </a:xfrm>
          <a:prstGeom prst="rect">
            <a:avLst/>
          </a:prstGeom>
          <a:noFill/>
          <a:ln/>
        </p:spPr>
        <p:txBody>
          <a:bodyPr wrap="square" rtlCol="0" anchor="ctr"/>
          <a:lstStyle/>
          <a:p>
            <a:pPr indent="0" marL="0">
              <a:buNone/>
            </a:pPr>
            <a:r>
              <a:rPr lang="en-US" sz="1800" dirty="0">
                <a:solidFill>
                  <a:srgbClr val="000000"/>
                </a:solidFill>
              </a:rPr>
              <a:t>フロントエンド:</a:t>
            </a:r>
            <a:endParaRPr lang="en-US" sz="1800" dirty="0"/>
          </a:p>
          <a:p>
            <a:pPr indent="0" marL="0">
              <a:buNone/>
            </a:pPr>
            <a:r>
              <a:rPr lang="en-US" sz="1800" dirty="0">
                <a:solidFill>
                  <a:srgbClr val="000000"/>
                </a:solidFill>
              </a:rPr>
              <a:t>                            - UIと機能は未実装です。今後の開発が予定されています。</a:t>
            </a:r>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457200" y="914400"/>
            <a:ext cx="8229600" cy="457200"/>
          </a:xfrm>
          <a:prstGeom prst="rect">
            <a:avLst/>
          </a:prstGeom>
          <a:noFill/>
          <a:ln/>
        </p:spPr>
        <p:txBody>
          <a:bodyPr wrap="square" rtlCol="0" anchor="ctr"/>
          <a:lstStyle/>
          <a:p>
            <a:pPr indent="0" marL="0">
              <a:buNone/>
            </a:pPr>
            <a:r>
              <a:rPr lang="en-US" sz="2800" dirty="0">
                <a:solidFill>
                  <a:srgbClr val="000000"/>
                </a:solidFill>
              </a:rPr>
              <a:t>高専川柳</a:t>
            </a:r>
            <a:endParaRPr lang="en-US" sz="28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高専にまつわる川柳を投稿・閲覧できるページ。（現在プレースホルダー）</a:t>
            </a:r>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457200" y="1371600"/>
            <a:ext cx="8229600" cy="457200"/>
          </a:xfrm>
          <a:prstGeom prst="rect">
            <a:avLst/>
          </a:prstGeom>
          <a:noFill/>
          <a:ln/>
        </p:spPr>
        <p:txBody>
          <a:bodyPr wrap="square" rtlCol="0" anchor="ctr"/>
          <a:lstStyle/>
          <a:p>
            <a:pPr indent="0" marL="0">
              <a:buNone/>
            </a:pPr>
            <a:r>
              <a:rPr lang="en-US" sz="2200" dirty="0">
                <a:solidFill>
                  <a:srgbClr val="000000"/>
                </a:solidFill>
              </a:rPr>
              <a:t>技術詳細: 高専川柳</a:t>
            </a:r>
            <a:endParaRPr lang="en-US" sz="22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バックエンド (HomeController.cs):</a:t>
            </a:r>
            <a:endParaRPr lang="en-US" sz="1800" dirty="0"/>
          </a:p>
          <a:p>
            <a:pPr indent="0" marL="0">
              <a:buNone/>
            </a:pPr>
            <a:r>
              <a:rPr lang="en-US" sz="1800" dirty="0">
                <a:solidFill>
                  <a:srgbClr val="000000"/>
                </a:solidFill>
              </a:rPr>
              <a:t>                            - KosenSenryuアクションは定義されていますが、対応するView(KosenSenryu.cshtml)が存在しないため、現状では機能していません。</a:t>
            </a:r>
            <a:endParaRPr lang="en-US" sz="1800" dirty="0"/>
          </a:p>
        </p:txBody>
      </p:sp>
      <p:sp>
        <p:nvSpPr>
          <p:cNvPr id="4" name="Text 2"/>
          <p:cNvSpPr/>
          <p:nvPr/>
        </p:nvSpPr>
        <p:spPr>
          <a:xfrm>
            <a:off x="457200" y="1371600"/>
            <a:ext cx="8229600" cy="457200"/>
          </a:xfrm>
          <a:prstGeom prst="rect">
            <a:avLst/>
          </a:prstGeom>
          <a:noFill/>
          <a:ln/>
        </p:spPr>
        <p:txBody>
          <a:bodyPr wrap="square" rtlCol="0" anchor="ctr"/>
          <a:lstStyle/>
          <a:p>
            <a:pPr indent="0" marL="0">
              <a:buNone/>
            </a:pPr>
            <a:r>
              <a:rPr lang="en-US" sz="1800" dirty="0">
                <a:solidFill>
                  <a:srgbClr val="000000"/>
                </a:solidFill>
              </a:rPr>
              <a:t>フロントエンド:</a:t>
            </a:r>
            <a:endParaRPr lang="en-US" sz="1800" dirty="0"/>
          </a:p>
          <a:p>
            <a:pPr indent="0" marL="0">
              <a:buNone/>
            </a:pPr>
            <a:r>
              <a:rPr lang="en-US" sz="1800" dirty="0">
                <a:solidFill>
                  <a:srgbClr val="000000"/>
                </a:solidFill>
              </a:rPr>
              <a:t>                            - UIと機能は未実装です。今後の開発が予定されています。</a:t>
            </a:r>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457200" y="914400"/>
            <a:ext cx="8229600" cy="457200"/>
          </a:xfrm>
          <a:prstGeom prst="rect">
            <a:avLst/>
          </a:prstGeom>
          <a:noFill/>
          <a:ln/>
        </p:spPr>
        <p:txBody>
          <a:bodyPr wrap="square" rtlCol="0" anchor="ctr"/>
          <a:lstStyle/>
          <a:p>
            <a:pPr indent="0" marL="0">
              <a:buNone/>
            </a:pPr>
            <a:r>
              <a:rPr lang="en-US" sz="2800" dirty="0">
                <a:solidFill>
                  <a:srgbClr val="000000"/>
                </a:solidFill>
              </a:rPr>
              <a:t>鯖江駅時刻表</a:t>
            </a:r>
            <a:endParaRPr lang="en-US" sz="28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鯖江駅のハピラインふくい線の時刻をリアルタイムに表示します。</a:t>
            </a:r>
            <a:endParaRPr lang="en-US" sz="1800" dirty="0"/>
          </a:p>
        </p:txBody>
      </p:sp>
      <p:sp>
        <p:nvSpPr>
          <p:cNvPr id="4" name="Text 2"/>
          <p:cNvSpPr/>
          <p:nvPr/>
        </p:nvSpPr>
        <p:spPr>
          <a:xfrm>
            <a:off x="457200" y="1920240"/>
            <a:ext cx="8229600" cy="457200"/>
          </a:xfrm>
          <a:prstGeom prst="rect">
            <a:avLst/>
          </a:prstGeom>
          <a:noFill/>
          <a:ln/>
        </p:spPr>
        <p:txBody>
          <a:bodyPr wrap="square" rtlCol="0" anchor="ctr"/>
          <a:lstStyle/>
          <a:p>
            <a:pPr indent="0" marL="0">
              <a:buNone/>
            </a:pPr>
            <a:r>
              <a:rPr lang="en-US" sz="2200" dirty="0">
                <a:solidFill>
                  <a:srgbClr val="000000"/>
                </a:solidFill>
              </a:rPr>
              <a:t>技術詳細: 鯖江駅時刻表</a:t>
            </a:r>
            <a:endParaRPr lang="en-US" sz="2200" dirty="0"/>
          </a:p>
        </p:txBody>
      </p:sp>
      <p:sp>
        <p:nvSpPr>
          <p:cNvPr id="5" name="Text 3"/>
          <p:cNvSpPr/>
          <p:nvPr/>
        </p:nvSpPr>
        <p:spPr>
          <a:xfrm>
            <a:off x="457200" y="1828800"/>
            <a:ext cx="8229600" cy="457200"/>
          </a:xfrm>
          <a:prstGeom prst="rect">
            <a:avLst/>
          </a:prstGeom>
          <a:noFill/>
          <a:ln/>
        </p:spPr>
        <p:txBody>
          <a:bodyPr wrap="square" rtlCol="0" anchor="ctr"/>
          <a:lstStyle/>
          <a:p>
            <a:pPr indent="0" marL="0">
              <a:buNone/>
            </a:pPr>
            <a:r>
              <a:rPr lang="en-US" sz="1800" dirty="0">
                <a:solidFill>
                  <a:srgbClr val="000000"/>
                </a:solidFill>
              </a:rPr>
              <a:t>バックエンド (TrainScheduleController.cs):</a:t>
            </a:r>
            <a:endParaRPr lang="en-US" sz="1800" dirty="0"/>
          </a:p>
          <a:p>
            <a:pPr indent="0" marL="0">
              <a:buNone/>
            </a:pPr>
            <a:r>
              <a:rPr lang="en-US" sz="1800" dirty="0">
                <a:solidFill>
                  <a:srgbClr val="000000"/>
                </a:solidFill>
              </a:rPr>
              <a:t>							- Indexアクション内で、福井方面と敦賀方面の時刻表データをList&lt;TrainInfo&gt;としてハードコーディングし、Viewに渡しています。</a:t>
            </a:r>
            <a:endParaRPr lang="en-US" sz="1800" dirty="0"/>
          </a:p>
        </p:txBody>
      </p:sp>
      <p:sp>
        <p:nvSpPr>
          <p:cNvPr id="6" name="Text 4"/>
          <p:cNvSpPr/>
          <p:nvPr/>
        </p:nvSpPr>
        <p:spPr>
          <a:xfrm>
            <a:off x="457200" y="2286000"/>
            <a:ext cx="8229600" cy="457200"/>
          </a:xfrm>
          <a:prstGeom prst="rect">
            <a:avLst/>
          </a:prstGeom>
          <a:noFill/>
          <a:ln/>
        </p:spPr>
        <p:txBody>
          <a:bodyPr wrap="square" rtlCol="0" anchor="ctr"/>
          <a:lstStyle/>
          <a:p>
            <a:pPr indent="0" marL="0">
              <a:buNone/>
            </a:pPr>
            <a:r>
              <a:rPr lang="en-US" sz="1800" dirty="0">
                <a:solidFill>
                  <a:srgbClr val="000000"/>
                </a:solidFill>
              </a:rPr>
              <a:t>フロントエンド (Index.cshtml &amp; JS):</a:t>
            </a:r>
            <a:endParaRPr lang="en-US" sz="1800" dirty="0"/>
          </a:p>
          <a:p>
            <a:pPr indent="0" marL="0">
              <a:buNone/>
            </a:pPr>
            <a:r>
              <a:rPr lang="en-US" sz="1800" dirty="0">
                <a:solidFill>
                  <a:srgbClr val="000000"/>
                </a:solidFill>
              </a:rPr>
              <a:t>							- リアルタイム更新: setIntervalを使い、1秒ごとに現在時刻を更新します。</a:t>
            </a:r>
            <a:endParaRPr lang="en-US" sz="1800" dirty="0"/>
          </a:p>
          <a:p>
            <a:pPr indent="0" marL="0">
              <a:buNone/>
            </a:pPr>
            <a:r>
              <a:rPr lang="en-US" sz="1800" dirty="0">
                <a:solidFill>
                  <a:srgbClr val="000000"/>
                </a:solidFill>
              </a:rPr>
              <a:t>							- 次の電車計算: JavaScriptが現在時刻と全電車の発車時刻を比較し、次に出発する電車を特定します。</a:t>
            </a:r>
            <a:endParaRPr lang="en-US" sz="1800" dirty="0"/>
          </a:p>
          <a:p>
            <a:pPr indent="0" marL="0">
              <a:buNone/>
            </a:pPr>
            <a:r>
              <a:rPr lang="en-US" sz="1800" dirty="0">
                <a:solidFill>
                  <a:srgbClr val="000000"/>
                </a:solidFill>
              </a:rPr>
              <a:t>							- 動的ハイライト: 既に出発した電車にはpassed-trainクラスを、次に出発する電車にはnext-trainクラスを動的に付与し、CSSで見た目を変更しています。</a:t>
            </a:r>
            <a:endParaRPr 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457200" y="914400"/>
            <a:ext cx="8229600" cy="457200"/>
          </a:xfrm>
          <a:prstGeom prst="rect">
            <a:avLst/>
          </a:prstGeom>
          <a:noFill/>
          <a:ln/>
        </p:spPr>
        <p:txBody>
          <a:bodyPr wrap="square" rtlCol="0" anchor="ctr"/>
          <a:lstStyle/>
          <a:p>
            <a:pPr indent="0" marL="0">
              <a:buNone/>
            </a:pPr>
            <a:r>
              <a:rPr lang="en-US" sz="2800" dirty="0">
                <a:solidFill>
                  <a:srgbClr val="000000"/>
                </a:solidFill>
              </a:rPr>
              <a:t>鯖江駅時刻表</a:t>
            </a:r>
            <a:endParaRPr lang="en-US" sz="28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鯖江駅のハピラインふくい線の時刻をリアルタイムに表示します。</a:t>
            </a:r>
            <a:endParaRPr 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457200" y="1371600"/>
            <a:ext cx="8229600" cy="457200"/>
          </a:xfrm>
          <a:prstGeom prst="rect">
            <a:avLst/>
          </a:prstGeom>
          <a:noFill/>
          <a:ln/>
        </p:spPr>
        <p:txBody>
          <a:bodyPr wrap="square" rtlCol="0" anchor="ctr"/>
          <a:lstStyle/>
          <a:p>
            <a:pPr indent="0" marL="0">
              <a:buNone/>
            </a:pPr>
            <a:r>
              <a:rPr lang="en-US" sz="2200" dirty="0">
                <a:solidFill>
                  <a:srgbClr val="000000"/>
                </a:solidFill>
              </a:rPr>
              <a:t>技術詳細: 鯖江駅時刻表</a:t>
            </a:r>
            <a:endParaRPr lang="en-US" sz="22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バックエンド (TrainScheduleController.cs):</a:t>
            </a:r>
            <a:endParaRPr lang="en-US" sz="1800" dirty="0"/>
          </a:p>
          <a:p>
            <a:pPr indent="0" marL="0">
              <a:buNone/>
            </a:pPr>
            <a:r>
              <a:rPr lang="en-US" sz="1800" dirty="0">
                <a:solidFill>
                  <a:srgbClr val="000000"/>
                </a:solidFill>
              </a:rPr>
              <a:t>							- Indexアクション内で、福井方面と敦賀方面の時刻表データをList&lt;TrainInfo&gt;としてハードコーディングし、Viewに渡しています。</a:t>
            </a:r>
            <a:endParaRPr lang="en-US" sz="1800" dirty="0"/>
          </a:p>
        </p:txBody>
      </p:sp>
      <p:sp>
        <p:nvSpPr>
          <p:cNvPr id="4" name="Text 2"/>
          <p:cNvSpPr/>
          <p:nvPr/>
        </p:nvSpPr>
        <p:spPr>
          <a:xfrm>
            <a:off x="457200" y="1371600"/>
            <a:ext cx="8229600" cy="457200"/>
          </a:xfrm>
          <a:prstGeom prst="rect">
            <a:avLst/>
          </a:prstGeom>
          <a:noFill/>
          <a:ln/>
        </p:spPr>
        <p:txBody>
          <a:bodyPr wrap="square" rtlCol="0" anchor="ctr"/>
          <a:lstStyle/>
          <a:p>
            <a:pPr indent="0" marL="0">
              <a:buNone/>
            </a:pPr>
            <a:r>
              <a:rPr lang="en-US" sz="1800" dirty="0">
                <a:solidFill>
                  <a:srgbClr val="000000"/>
                </a:solidFill>
              </a:rPr>
              <a:t>フロントエンド (Index.cshtml &amp; JS):</a:t>
            </a:r>
            <a:endParaRPr lang="en-US" sz="1800" dirty="0"/>
          </a:p>
          <a:p>
            <a:pPr indent="0" marL="0">
              <a:buNone/>
            </a:pPr>
            <a:r>
              <a:rPr lang="en-US" sz="1800" dirty="0">
                <a:solidFill>
                  <a:srgbClr val="000000"/>
                </a:solidFill>
              </a:rPr>
              <a:t>							- リアルタイム更新: setIntervalを使い、1秒ごとに現在時刻を更新します。</a:t>
            </a:r>
            <a:endParaRPr lang="en-US" sz="1800" dirty="0"/>
          </a:p>
          <a:p>
            <a:pPr indent="0" marL="0">
              <a:buNone/>
            </a:pPr>
            <a:r>
              <a:rPr lang="en-US" sz="1800" dirty="0">
                <a:solidFill>
                  <a:srgbClr val="000000"/>
                </a:solidFill>
              </a:rPr>
              <a:t>							- 次の電車計算: JavaScriptが現在時刻と全電車の発車時刻を比較し、次に出発する電車を特定します。</a:t>
            </a:r>
            <a:endParaRPr lang="en-US" sz="1800" dirty="0"/>
          </a:p>
          <a:p>
            <a:pPr indent="0" marL="0">
              <a:buNone/>
            </a:pPr>
            <a:r>
              <a:rPr lang="en-US" sz="1800" dirty="0">
                <a:solidFill>
                  <a:srgbClr val="000000"/>
                </a:solidFill>
              </a:rPr>
              <a:t>							- 動的ハイライト: 既に出発した電車にはpassed-trainクラスを、次に出発する電車にはnext-trainクラスを動的に付与し、CSSで見た目を変更しています。</a:t>
            </a:r>
            <a:endParaRPr 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457200" y="914400"/>
            <a:ext cx="8229600" cy="457200"/>
          </a:xfrm>
          <a:prstGeom prst="rect">
            <a:avLst/>
          </a:prstGeom>
          <a:noFill/>
          <a:ln/>
        </p:spPr>
        <p:txBody>
          <a:bodyPr wrap="square" rtlCol="0" anchor="ctr"/>
          <a:lstStyle/>
          <a:p>
            <a:pPr indent="0" marL="0">
              <a:buNone/>
            </a:pPr>
            <a:r>
              <a:rPr lang="en-US" sz="2800" dirty="0">
                <a:solidFill>
                  <a:srgbClr val="000000"/>
                </a:solidFill>
              </a:rPr>
              <a:t>AIチャット</a:t>
            </a:r>
            <a:endParaRPr lang="en-US" sz="28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3D空間内でAI先生とリアルタイムに対話できる機能です。</a:t>
            </a:r>
            <a:endParaRPr lang="en-US" sz="1800" dirty="0"/>
          </a:p>
        </p:txBody>
      </p:sp>
      <p:sp>
        <p:nvSpPr>
          <p:cNvPr id="4" name="Text 2"/>
          <p:cNvSpPr/>
          <p:nvPr/>
        </p:nvSpPr>
        <p:spPr>
          <a:xfrm>
            <a:off x="457200" y="1920240"/>
            <a:ext cx="8229600" cy="457200"/>
          </a:xfrm>
          <a:prstGeom prst="rect">
            <a:avLst/>
          </a:prstGeom>
          <a:noFill/>
          <a:ln/>
        </p:spPr>
        <p:txBody>
          <a:bodyPr wrap="square" rtlCol="0" anchor="ctr"/>
          <a:lstStyle/>
          <a:p>
            <a:pPr indent="0" marL="0">
              <a:buNone/>
            </a:pPr>
            <a:r>
              <a:rPr lang="en-US" sz="2200" dirty="0">
                <a:solidFill>
                  <a:srgbClr val="000000"/>
                </a:solidFill>
              </a:rPr>
              <a:t>技術詳細: AIチャット (1/2)</a:t>
            </a:r>
            <a:endParaRPr lang="en-US" sz="2200" dirty="0"/>
          </a:p>
        </p:txBody>
      </p:sp>
      <p:sp>
        <p:nvSpPr>
          <p:cNvPr id="5" name="Text 3"/>
          <p:cNvSpPr/>
          <p:nvPr/>
        </p:nvSpPr>
        <p:spPr>
          <a:xfrm>
            <a:off x="457200" y="1828800"/>
            <a:ext cx="8229600" cy="457200"/>
          </a:xfrm>
          <a:prstGeom prst="rect">
            <a:avLst/>
          </a:prstGeom>
          <a:noFill/>
          <a:ln/>
        </p:spPr>
        <p:txBody>
          <a:bodyPr wrap="square" rtlCol="0" anchor="ctr"/>
          <a:lstStyle/>
          <a:p>
            <a:pPr indent="0" marL="0">
              <a:buNone/>
            </a:pPr>
            <a:r>
              <a:rPr lang="en-US" sz="1800" dirty="0">
                <a:solidFill>
                  <a:srgbClr val="000000"/>
                </a:solidFill>
              </a:rPr>
              <a:t>バックエンド (ChatController.cs):</a:t>
            </a:r>
            <a:endParaRPr lang="en-US" sz="1800" dirty="0"/>
          </a:p>
          <a:p>
            <a:pPr indent="0" marL="0">
              <a:buNone/>
            </a:pPr>
            <a:r>
              <a:rPr lang="en-US" sz="1800" dirty="0">
                <a:solidFill>
                  <a:srgbClr val="000000"/>
                </a:solidFill>
              </a:rPr>
              <a:t>							- SendMessageアクションがフロントエンドからのPOSTリクエストを受け取ります。</a:t>
            </a:r>
            <a:endParaRPr lang="en-US" sz="1800" dirty="0"/>
          </a:p>
          <a:p>
            <a:pPr indent="0" marL="0">
              <a:buNone/>
            </a:pPr>
            <a:r>
              <a:rPr lang="en-US" sz="1800" dirty="0">
                <a:solidFill>
                  <a:srgbClr val="000000"/>
                </a:solidFill>
              </a:rPr>
              <a:t>							- HttpClientを使い、GoogleのGemini API (gemini-1.5-flashモデル) にユーザーのメッセージを送信します。</a:t>
            </a:r>
            <a:endParaRPr lang="en-US" sz="1800" dirty="0"/>
          </a:p>
          <a:p>
            <a:pPr indent="0" marL="0">
              <a:buNone/>
            </a:pPr>
            <a:r>
              <a:rPr lang="en-US" sz="1800" dirty="0">
                <a:solidFill>
                  <a:srgbClr val="000000"/>
                </a:solidFill>
              </a:rPr>
              <a:t>							- APIキーはappsettings.jsonから安全に読み込まれます。</a:t>
            </a:r>
            <a:endParaRPr lang="en-US" sz="1800" dirty="0"/>
          </a:p>
          <a:p>
            <a:pPr indent="0" marL="0">
              <a:buNone/>
            </a:pPr>
            <a:r>
              <a:rPr lang="en-US" sz="1800" dirty="0">
                <a:solidFill>
                  <a:srgbClr val="000000"/>
                </a:solidFill>
              </a:rPr>
              <a:t>							- APIからの応答をJSON形式でフロントエンドに返します。</a:t>
            </a:r>
            <a:endParaRPr lang="en-US" sz="1800" dirty="0"/>
          </a:p>
        </p:txBody>
      </p:sp>
      <p:sp>
        <p:nvSpPr>
          <p:cNvPr id="6" name="Text 4"/>
          <p:cNvSpPr/>
          <p:nvPr/>
        </p:nvSpPr>
        <p:spPr>
          <a:xfrm>
            <a:off x="457200" y="2468880"/>
            <a:ext cx="8229600" cy="457200"/>
          </a:xfrm>
          <a:prstGeom prst="rect">
            <a:avLst/>
          </a:prstGeom>
          <a:noFill/>
          <a:ln/>
        </p:spPr>
        <p:txBody>
          <a:bodyPr wrap="square" rtlCol="0" anchor="ctr"/>
          <a:lstStyle/>
          <a:p>
            <a:pPr indent="0" marL="0">
              <a:buNone/>
            </a:pPr>
            <a:r>
              <a:rPr lang="en-US" sz="2200" dirty="0">
                <a:solidFill>
                  <a:srgbClr val="000000"/>
                </a:solidFill>
              </a:rPr>
              <a:t>技術詳細: AIチャット (2/2)</a:t>
            </a:r>
            <a:endParaRPr lang="en-US" sz="2200" dirty="0"/>
          </a:p>
        </p:txBody>
      </p:sp>
      <p:sp>
        <p:nvSpPr>
          <p:cNvPr id="7" name="Text 5"/>
          <p:cNvSpPr/>
          <p:nvPr/>
        </p:nvSpPr>
        <p:spPr>
          <a:xfrm>
            <a:off x="457200" y="2743200"/>
            <a:ext cx="8229600" cy="457200"/>
          </a:xfrm>
          <a:prstGeom prst="rect">
            <a:avLst/>
          </a:prstGeom>
          <a:noFill/>
          <a:ln/>
        </p:spPr>
        <p:txBody>
          <a:bodyPr wrap="square" rtlCol="0" anchor="ctr"/>
          <a:lstStyle/>
          <a:p>
            <a:pPr indent="0" marL="0">
              <a:buNone/>
            </a:pPr>
            <a:r>
              <a:rPr lang="en-US" sz="1800" dirty="0">
                <a:solidFill>
                  <a:srgbClr val="000000"/>
                </a:solidFill>
              </a:rPr>
              <a:t>フロントエンド (Index.cshtml &amp; JS):</a:t>
            </a:r>
            <a:endParaRPr lang="en-US" sz="1800" dirty="0"/>
          </a:p>
          <a:p>
            <a:pPr indent="0" marL="0">
              <a:buNone/>
            </a:pPr>
            <a:r>
              <a:rPr lang="en-US" sz="1800" dirty="0">
                <a:solidFill>
                  <a:srgbClr val="000000"/>
                </a:solidFill>
              </a:rPr>
              <a:t>							- 3D空間構築: Three.jsライブラリを用いて、シーン、カメラ、ライト、家具などをプログラムで生成しています。</a:t>
            </a:r>
            <a:endParaRPr lang="en-US" sz="1800" dirty="0"/>
          </a:p>
          <a:p>
            <a:pPr indent="0" marL="0">
              <a:buNone/>
            </a:pPr>
            <a:r>
              <a:rPr lang="en-US" sz="1800" dirty="0">
                <a:solidFill>
                  <a:srgbClr val="000000"/>
                </a:solidFill>
              </a:rPr>
              <a:t>							- 3Dモデル読込: GLTFLoaderを使用して、AI先生の3Dモデル(.glbファイル)を非同期で読み込みます。読み込み失敗時はプロシージャルモデルをフォールバックとして表示します。</a:t>
            </a:r>
            <a:endParaRPr lang="en-US" sz="1800" dirty="0"/>
          </a:p>
          <a:p>
            <a:pPr indent="0" marL="0">
              <a:buNone/>
            </a:pPr>
            <a:r>
              <a:rPr lang="en-US" sz="1800" dirty="0">
                <a:solidFill>
                  <a:srgbClr val="000000"/>
                </a:solidFill>
              </a:rPr>
              <a:t>							- インタラクション: キーボード操作で3D空間内を移動。AI先生に近づいて@キーでチャットUIを有効化します。</a:t>
            </a:r>
            <a:endParaRPr lang="en-US" sz="1800" dirty="0"/>
          </a:p>
          <a:p>
            <a:pPr indent="0" marL="0">
              <a:buNone/>
            </a:pPr>
            <a:r>
              <a:rPr lang="en-US" sz="1800" dirty="0">
                <a:solidFill>
                  <a:srgbClr val="000000"/>
                </a:solidFill>
              </a:rPr>
              <a:t>							- 非同期通信: fetch APIがバックエンドを呼び出し、AIの応答を待ってチャットログに表示します。</a:t>
            </a:r>
            <a:endParaRPr 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457200" y="914400"/>
            <a:ext cx="8229600" cy="457200"/>
          </a:xfrm>
          <a:prstGeom prst="rect">
            <a:avLst/>
          </a:prstGeom>
          <a:noFill/>
          <a:ln/>
        </p:spPr>
        <p:txBody>
          <a:bodyPr wrap="square" rtlCol="0" anchor="ctr"/>
          <a:lstStyle/>
          <a:p>
            <a:pPr indent="0" marL="0">
              <a:buNone/>
            </a:pPr>
            <a:r>
              <a:rPr lang="en-US" sz="2800" dirty="0">
                <a:solidFill>
                  <a:srgbClr val="000000"/>
                </a:solidFill>
              </a:rPr>
              <a:t>AIチャット</a:t>
            </a:r>
            <a:endParaRPr lang="en-US" sz="28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3D空間内でAI先生とリアルタイムに対話できる機能です。</a:t>
            </a: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457200" y="1371600"/>
            <a:ext cx="8229600" cy="457200"/>
          </a:xfrm>
          <a:prstGeom prst="rect">
            <a:avLst/>
          </a:prstGeom>
          <a:noFill/>
          <a:ln/>
        </p:spPr>
        <p:txBody>
          <a:bodyPr wrap="square" rtlCol="0" anchor="ctr"/>
          <a:lstStyle/>
          <a:p>
            <a:pPr indent="0" marL="0">
              <a:buNone/>
            </a:pPr>
            <a:r>
              <a:rPr lang="en-US" sz="2200" dirty="0">
                <a:solidFill>
                  <a:srgbClr val="000000"/>
                </a:solidFill>
              </a:rPr>
              <a:t>技術詳細: AIチャット (1/2)</a:t>
            </a:r>
            <a:endParaRPr lang="en-US" sz="22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バックエンド (ChatController.cs):</a:t>
            </a:r>
            <a:endParaRPr lang="en-US" sz="1800" dirty="0"/>
          </a:p>
          <a:p>
            <a:pPr indent="0" marL="0">
              <a:buNone/>
            </a:pPr>
            <a:r>
              <a:rPr lang="en-US" sz="1800" dirty="0">
                <a:solidFill>
                  <a:srgbClr val="000000"/>
                </a:solidFill>
              </a:rPr>
              <a:t>							- SendMessageアクションがフロントエンドからのPOSTリクエストを受け取ります。</a:t>
            </a:r>
            <a:endParaRPr lang="en-US" sz="1800" dirty="0"/>
          </a:p>
          <a:p>
            <a:pPr indent="0" marL="0">
              <a:buNone/>
            </a:pPr>
            <a:r>
              <a:rPr lang="en-US" sz="1800" dirty="0">
                <a:solidFill>
                  <a:srgbClr val="000000"/>
                </a:solidFill>
              </a:rPr>
              <a:t>							- HttpClientを使い、GoogleのGemini API (gemini-1.5-flashモデル) にユーザーのメッセージを送信します。</a:t>
            </a:r>
            <a:endParaRPr lang="en-US" sz="1800" dirty="0"/>
          </a:p>
          <a:p>
            <a:pPr indent="0" marL="0">
              <a:buNone/>
            </a:pPr>
            <a:r>
              <a:rPr lang="en-US" sz="1800" dirty="0">
                <a:solidFill>
                  <a:srgbClr val="000000"/>
                </a:solidFill>
              </a:rPr>
              <a:t>							- APIキーはappsettings.jsonから安全に読み込まれます。</a:t>
            </a:r>
            <a:endParaRPr lang="en-US" sz="1800" dirty="0"/>
          </a:p>
          <a:p>
            <a:pPr indent="0" marL="0">
              <a:buNone/>
            </a:pPr>
            <a:r>
              <a:rPr lang="en-US" sz="1800" dirty="0">
                <a:solidFill>
                  <a:srgbClr val="000000"/>
                </a:solidFill>
              </a:rPr>
              <a:t>							- APIからの応答をJSON形式でフロントエンドに返します。</a:t>
            </a:r>
            <a:endParaRPr 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457200" y="1371600"/>
            <a:ext cx="8229600" cy="457200"/>
          </a:xfrm>
          <a:prstGeom prst="rect">
            <a:avLst/>
          </a:prstGeom>
          <a:noFill/>
          <a:ln/>
        </p:spPr>
        <p:txBody>
          <a:bodyPr wrap="square" rtlCol="0" anchor="ctr"/>
          <a:lstStyle/>
          <a:p>
            <a:pPr indent="0" marL="0">
              <a:buNone/>
            </a:pPr>
            <a:r>
              <a:rPr lang="en-US" sz="2200" dirty="0">
                <a:solidFill>
                  <a:srgbClr val="000000"/>
                </a:solidFill>
              </a:rPr>
              <a:t>技術詳細: AIチャット (2/2)</a:t>
            </a:r>
            <a:endParaRPr lang="en-US" sz="22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フロントエンド (Index.cshtml &amp; JS):</a:t>
            </a:r>
            <a:endParaRPr lang="en-US" sz="1800" dirty="0"/>
          </a:p>
          <a:p>
            <a:pPr indent="0" marL="0">
              <a:buNone/>
            </a:pPr>
            <a:r>
              <a:rPr lang="en-US" sz="1800" dirty="0">
                <a:solidFill>
                  <a:srgbClr val="000000"/>
                </a:solidFill>
              </a:rPr>
              <a:t>							- 3D空間構築: Three.jsライブラリを用いて、シーン、カメラ、ライト、家具などをプログラムで生成しています。</a:t>
            </a:r>
            <a:endParaRPr lang="en-US" sz="1800" dirty="0"/>
          </a:p>
          <a:p>
            <a:pPr indent="0" marL="0">
              <a:buNone/>
            </a:pPr>
            <a:r>
              <a:rPr lang="en-US" sz="1800" dirty="0">
                <a:solidFill>
                  <a:srgbClr val="000000"/>
                </a:solidFill>
              </a:rPr>
              <a:t>							- 3Dモデル読込: GLTFLoaderを使用して、AI先生の3Dモデル(.glbファイル)を非同期で読み込みます。読み込み失敗時はプロシージャルモデルをフォールバックとして表示します。</a:t>
            </a:r>
            <a:endParaRPr lang="en-US" sz="1800" dirty="0"/>
          </a:p>
          <a:p>
            <a:pPr indent="0" marL="0">
              <a:buNone/>
            </a:pPr>
            <a:r>
              <a:rPr lang="en-US" sz="1800" dirty="0">
                <a:solidFill>
                  <a:srgbClr val="000000"/>
                </a:solidFill>
              </a:rPr>
              <a:t>							- インタラクション: キーボード操作で3D空間内を移動。AI先生に近づいて@キーでチャットUIを有効化します。</a:t>
            </a:r>
            <a:endParaRPr lang="en-US" sz="1800" dirty="0"/>
          </a:p>
          <a:p>
            <a:pPr indent="0" marL="0">
              <a:buNone/>
            </a:pPr>
            <a:r>
              <a:rPr lang="en-US" sz="1800" dirty="0">
                <a:solidFill>
                  <a:srgbClr val="000000"/>
                </a:solidFill>
              </a:rPr>
              <a:t>							- 非同期通信: fetch APIがバックエンドを呼び出し、AIの応答を待ってチャットログに表示します。</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1371600"/>
            <a:ext cx="8229600" cy="457200"/>
          </a:xfrm>
          <a:prstGeom prst="rect">
            <a:avLst/>
          </a:prstGeom>
          <a:noFill/>
          <a:ln/>
        </p:spPr>
        <p:txBody>
          <a:bodyPr wrap="square" rtlCol="0" anchor="ctr"/>
          <a:lstStyle/>
          <a:p>
            <a:pPr indent="0" marL="0">
              <a:buNone/>
            </a:pPr>
            <a:r>
              <a:rPr lang="en-US" sz="2200" dirty="0">
                <a:solidFill>
                  <a:srgbClr val="000000"/>
                </a:solidFill>
              </a:rPr>
              <a:t>アーキテクチャ &amp; 認証</a:t>
            </a:r>
            <a:endParaRPr lang="en-US" sz="22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ASP.NET Core MVCパターンを基本とし、リアルタイム通信部分をFirebaseが担います。</a:t>
            </a:r>
            <a:endParaRPr lang="en-US" sz="1800" dirty="0"/>
          </a:p>
        </p:txBody>
      </p:sp>
      <p:sp>
        <p:nvSpPr>
          <p:cNvPr id="4" name="Text 2"/>
          <p:cNvSpPr/>
          <p:nvPr/>
        </p:nvSpPr>
        <p:spPr>
          <a:xfrm>
            <a:off x="457200" y="1371600"/>
            <a:ext cx="8229600" cy="457200"/>
          </a:xfrm>
          <a:prstGeom prst="rect">
            <a:avLst/>
          </a:prstGeom>
          <a:noFill/>
          <a:ln/>
        </p:spPr>
        <p:txBody>
          <a:bodyPr wrap="square" rtlCol="0" anchor="ctr"/>
          <a:lstStyle/>
          <a:p>
            <a:pPr indent="0" marL="0">
              <a:buNone/>
            </a:pPr>
            <a:r>
              <a:rPr lang="en-US" sz="1800" dirty="0">
                <a:solidFill>
                  <a:srgbClr val="000000"/>
                </a:solidFill>
              </a:rPr>
              <a:t>認証フロー:</a:t>
            </a:r>
            <a:endParaRPr lang="en-US" sz="1800" dirty="0"/>
          </a:p>
        </p:txBody>
      </p:sp>
      <p:sp>
        <p:nvSpPr>
          <p:cNvPr id="5" name="Text 3"/>
          <p:cNvSpPr/>
          <p:nvPr/>
        </p:nvSpPr>
        <p:spPr>
          <a:xfrm>
            <a:off x="457200" y="1828800"/>
            <a:ext cx="8229600" cy="457200"/>
          </a:xfrm>
          <a:prstGeom prst="rect">
            <a:avLst/>
          </a:prstGeom>
          <a:noFill/>
          <a:ln/>
        </p:spPr>
        <p:txBody>
          <a:bodyPr wrap="square" rtlCol="0" anchor="ctr"/>
          <a:lstStyle/>
          <a:p>
            <a:pPr indent="0" marL="0">
              <a:buNone/>
            </a:pPr>
            <a:r>
              <a:rPr lang="en-US" sz="1800" dirty="0">
                <a:solidFill>
                  <a:srgbClr val="000000"/>
                </a:solidFill>
              </a:rPr>
              <a:t>匿名認証 (一般ユーザー): 掲示板投稿など、登録不要の機能で使用。</a:t>
            </a:r>
            <a:endParaRPr lang="en-US" sz="1800" dirty="0"/>
          </a:p>
          <a:p>
            <a:pPr indent="0" marL="0">
              <a:buNone/>
            </a:pPr>
            <a:r>
              <a:rPr lang="en-US" sz="1800" dirty="0">
                <a:solidFill>
                  <a:srgbClr val="000000"/>
                </a:solidFill>
              </a:rPr>
              <a:t>							メール/パスワード認証 (管理者): 丼カウンター更新など、特権が必要な操作で使用 (admin@seibu.local)。</a:t>
            </a:r>
            <a:endParaRPr lang="en-US" sz="1800" dirty="0"/>
          </a:p>
        </p:txBody>
      </p:sp>
      <p:sp>
        <p:nvSpPr>
          <p:cNvPr id="6" name="Text 4"/>
          <p:cNvSpPr/>
          <p:nvPr/>
        </p:nvSpPr>
        <p:spPr>
          <a:xfrm>
            <a:off x="640080" y="1554480"/>
            <a:ext cx="8229600" cy="457200"/>
          </a:xfrm>
          <a:prstGeom prst="rect">
            <a:avLst/>
          </a:prstGeom>
          <a:noFill/>
          <a:ln/>
        </p:spPr>
        <p:txBody>
          <a:bodyPr wrap="square" rtlCol="0" anchor="ctr"/>
          <a:lstStyle/>
          <a:p>
            <a:pPr marL="342900" indent="-342900">
              <a:buSzPct val="100000"/>
              <a:buChar char="•"/>
            </a:pPr>
            <a:r>
              <a:rPr lang="en-US" sz="1800" dirty="0">
                <a:solidFill>
                  <a:srgbClr val="000000"/>
                </a:solidFill>
              </a:rPr>
              <a:t>匿名認証 (一般ユーザー): 掲示板投稿など、登録不要の機能で使用。</a:t>
            </a:r>
            <a:endParaRPr lang="en-US" sz="1800" dirty="0"/>
          </a:p>
        </p:txBody>
      </p:sp>
      <p:sp>
        <p:nvSpPr>
          <p:cNvPr id="7" name="Text 5"/>
          <p:cNvSpPr/>
          <p:nvPr/>
        </p:nvSpPr>
        <p:spPr>
          <a:xfrm>
            <a:off x="640080" y="1828800"/>
            <a:ext cx="8229600" cy="457200"/>
          </a:xfrm>
          <a:prstGeom prst="rect">
            <a:avLst/>
          </a:prstGeom>
          <a:noFill/>
          <a:ln/>
        </p:spPr>
        <p:txBody>
          <a:bodyPr wrap="square" rtlCol="0" anchor="ctr"/>
          <a:lstStyle/>
          <a:p>
            <a:pPr marL="342900" indent="-342900">
              <a:buSzPct val="100000"/>
              <a:buChar char="•"/>
            </a:pPr>
            <a:r>
              <a:rPr lang="en-US" sz="1800" dirty="0">
                <a:solidFill>
                  <a:srgbClr val="000000"/>
                </a:solidFill>
              </a:rPr>
              <a:t>メール/パスワード認証 (管理者): 丼カウンター更新など、特権が必要な操作で使用 (admin@seibu.local)。</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1371600"/>
            <a:ext cx="8229600" cy="457200"/>
          </a:xfrm>
          <a:prstGeom prst="rect">
            <a:avLst/>
          </a:prstGeom>
          <a:noFill/>
          <a:ln/>
        </p:spPr>
        <p:txBody>
          <a:bodyPr wrap="square" rtlCol="0" anchor="ctr"/>
          <a:lstStyle/>
          <a:p>
            <a:pPr indent="0" marL="0">
              <a:buNone/>
            </a:pPr>
            <a:r>
              <a:rPr lang="en-US" sz="2200" dirty="0">
                <a:solidFill>
                  <a:srgbClr val="000000"/>
                </a:solidFill>
              </a:rPr>
              <a:t>中核サービス: FirebaseService.cs</a:t>
            </a:r>
            <a:endParaRPr lang="en-US" sz="22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Firebase Realtime Databaseとの全ての通信をカプセル化する重要なサービスです。</a:t>
            </a:r>
            <a:endParaRPr lang="en-US" sz="1800" dirty="0"/>
          </a:p>
        </p:txBody>
      </p:sp>
      <p:sp>
        <p:nvSpPr>
          <p:cNvPr id="4" name="Text 2"/>
          <p:cNvSpPr/>
          <p:nvPr/>
        </p:nvSpPr>
        <p:spPr>
          <a:xfrm>
            <a:off x="457200" y="1371600"/>
            <a:ext cx="8229600" cy="457200"/>
          </a:xfrm>
          <a:prstGeom prst="rect">
            <a:avLst/>
          </a:prstGeom>
          <a:noFill/>
          <a:ln/>
        </p:spPr>
        <p:txBody>
          <a:bodyPr wrap="square" rtlCol="0" anchor="ctr"/>
          <a:lstStyle/>
          <a:p>
            <a:pPr indent="0" marL="0">
              <a:buNone/>
            </a:pPr>
            <a:r>
              <a:rPr lang="en-US" sz="1800" dirty="0">
                <a:solidFill>
                  <a:srgbClr val="000000"/>
                </a:solidFill>
              </a:rPr>
              <a:t>責務: データベースへのCRUD操作、認証トークン管理、入力値の検証とサニタイズ。</a:t>
            </a:r>
            <a:endParaRPr lang="en-US" sz="1800" dirty="0"/>
          </a:p>
          <a:p>
            <a:pPr indent="0" marL="0">
              <a:buNone/>
            </a:pPr>
            <a:r>
              <a:rPr lang="en-US" sz="1800" dirty="0">
                <a:solidFill>
                  <a:srgbClr val="000000"/>
                </a:solidFill>
              </a:rPr>
              <a:t>							XSS対策: ユーザー入力は System.Net.WebUtility.HtmlEncode を用いてHTMLエンコードし、安全性を確保します。</a:t>
            </a:r>
            <a:endParaRPr lang="en-US" sz="1800" dirty="0"/>
          </a:p>
        </p:txBody>
      </p:sp>
      <p:sp>
        <p:nvSpPr>
          <p:cNvPr id="5" name="Text 3"/>
          <p:cNvSpPr/>
          <p:nvPr/>
        </p:nvSpPr>
        <p:spPr>
          <a:xfrm>
            <a:off x="640080" y="1280160"/>
            <a:ext cx="8229600" cy="457200"/>
          </a:xfrm>
          <a:prstGeom prst="rect">
            <a:avLst/>
          </a:prstGeom>
          <a:noFill/>
          <a:ln/>
        </p:spPr>
        <p:txBody>
          <a:bodyPr wrap="square" rtlCol="0" anchor="ctr"/>
          <a:lstStyle/>
          <a:p>
            <a:pPr marL="342900" indent="-342900">
              <a:buSzPct val="100000"/>
              <a:buChar char="•"/>
            </a:pPr>
            <a:r>
              <a:rPr lang="en-US" sz="1800" dirty="0">
                <a:solidFill>
                  <a:srgbClr val="000000"/>
                </a:solidFill>
              </a:rPr>
              <a:t>責務: データベースへのCRUD操作、認証トークン管理、入力値の検証とサニタイズ。</a:t>
            </a:r>
            <a:endParaRPr lang="en-US" sz="1800" dirty="0"/>
          </a:p>
        </p:txBody>
      </p:sp>
      <p:sp>
        <p:nvSpPr>
          <p:cNvPr id="6" name="Text 4"/>
          <p:cNvSpPr/>
          <p:nvPr/>
        </p:nvSpPr>
        <p:spPr>
          <a:xfrm>
            <a:off x="640080" y="1554480"/>
            <a:ext cx="8229600" cy="457200"/>
          </a:xfrm>
          <a:prstGeom prst="rect">
            <a:avLst/>
          </a:prstGeom>
          <a:noFill/>
          <a:ln/>
        </p:spPr>
        <p:txBody>
          <a:bodyPr wrap="square" rtlCol="0" anchor="ctr"/>
          <a:lstStyle/>
          <a:p>
            <a:pPr marL="342900" indent="-342900">
              <a:buSzPct val="100000"/>
              <a:buChar char="•"/>
            </a:pPr>
            <a:r>
              <a:rPr lang="en-US" sz="1800" dirty="0">
                <a:solidFill>
                  <a:srgbClr val="000000"/>
                </a:solidFill>
              </a:rPr>
              <a:t>XSS対策: ユーザー入力は System.Net.WebUtility.HtmlEncode を用いてHTMLエンコードし、安全性を確保します。</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914400"/>
            <a:ext cx="8229600" cy="457200"/>
          </a:xfrm>
          <a:prstGeom prst="rect">
            <a:avLst/>
          </a:prstGeom>
          <a:noFill/>
          <a:ln/>
        </p:spPr>
        <p:txBody>
          <a:bodyPr wrap="square" rtlCol="0" anchor="ctr"/>
          <a:lstStyle/>
          <a:p>
            <a:pPr indent="0" marL="0">
              <a:buNone/>
            </a:pPr>
            <a:r>
              <a:rPr lang="en-US" sz="2800" dirty="0">
                <a:solidFill>
                  <a:srgbClr val="000000"/>
                </a:solidFill>
              </a:rPr>
              <a:t>ホーム &amp; 掲示板</a:t>
            </a:r>
            <a:endParaRPr lang="en-US" sz="28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天気予報、風呂の混雑度予測、掲示板機能を提供するメインページ。</a:t>
            </a:r>
            <a:endParaRPr lang="en-US" sz="1800" dirty="0"/>
          </a:p>
        </p:txBody>
      </p:sp>
      <p:sp>
        <p:nvSpPr>
          <p:cNvPr id="4" name="Text 2"/>
          <p:cNvSpPr/>
          <p:nvPr/>
        </p:nvSpPr>
        <p:spPr>
          <a:xfrm>
            <a:off x="457200" y="1920240"/>
            <a:ext cx="8229600" cy="457200"/>
          </a:xfrm>
          <a:prstGeom prst="rect">
            <a:avLst/>
          </a:prstGeom>
          <a:noFill/>
          <a:ln/>
        </p:spPr>
        <p:txBody>
          <a:bodyPr wrap="square" rtlCol="0" anchor="ctr"/>
          <a:lstStyle/>
          <a:p>
            <a:pPr indent="0" marL="0">
              <a:buNone/>
            </a:pPr>
            <a:r>
              <a:rPr lang="en-US" sz="2200" dirty="0">
                <a:solidFill>
                  <a:srgbClr val="000000"/>
                </a:solidFill>
              </a:rPr>
              <a:t>技術詳細: ホーム &amp; 掲示板</a:t>
            </a:r>
            <a:endParaRPr lang="en-US" sz="2200" dirty="0"/>
          </a:p>
        </p:txBody>
      </p:sp>
      <p:sp>
        <p:nvSpPr>
          <p:cNvPr id="5" name="Text 3"/>
          <p:cNvSpPr/>
          <p:nvPr/>
        </p:nvSpPr>
        <p:spPr>
          <a:xfrm>
            <a:off x="457200" y="1828800"/>
            <a:ext cx="8229600" cy="457200"/>
          </a:xfrm>
          <a:prstGeom prst="rect">
            <a:avLst/>
          </a:prstGeom>
          <a:noFill/>
          <a:ln/>
        </p:spPr>
        <p:txBody>
          <a:bodyPr wrap="square" rtlCol="0" anchor="ctr"/>
          <a:lstStyle/>
          <a:p>
            <a:pPr indent="0" marL="0">
              <a:buNone/>
            </a:pPr>
            <a:r>
              <a:rPr lang="en-US" sz="1800" dirty="0">
                <a:solidFill>
                  <a:srgbClr val="000000"/>
                </a:solidFill>
              </a:rPr>
              <a:t>バックエンド (HomeController, FirebaseController):</a:t>
            </a:r>
            <a:endParaRPr lang="en-US" sz="1800" dirty="0"/>
          </a:p>
          <a:p>
            <a:pPr indent="0" marL="0">
              <a:buNone/>
            </a:pPr>
            <a:r>
              <a:rPr lang="en-US" sz="1800" dirty="0">
                <a:solidFill>
                  <a:srgbClr val="000000"/>
                </a:solidFill>
              </a:rPr>
              <a:t>							ページの初期表示と、掲示板への投稿リクエストを処理します。</a:t>
            </a:r>
            <a:endParaRPr lang="en-US" sz="1800" dirty="0"/>
          </a:p>
        </p:txBody>
      </p:sp>
      <p:sp>
        <p:nvSpPr>
          <p:cNvPr id="6" name="Text 4"/>
          <p:cNvSpPr/>
          <p:nvPr/>
        </p:nvSpPr>
        <p:spPr>
          <a:xfrm>
            <a:off x="457200" y="2286000"/>
            <a:ext cx="8229600" cy="457200"/>
          </a:xfrm>
          <a:prstGeom prst="rect">
            <a:avLst/>
          </a:prstGeom>
          <a:noFill/>
          <a:ln/>
        </p:spPr>
        <p:txBody>
          <a:bodyPr wrap="square" rtlCol="0" anchor="ctr"/>
          <a:lstStyle/>
          <a:p>
            <a:pPr indent="0" marL="0">
              <a:buNone/>
            </a:pPr>
            <a:r>
              <a:rPr lang="en-US" sz="1800" dirty="0">
                <a:solidFill>
                  <a:srgbClr val="000000"/>
                </a:solidFill>
              </a:rPr>
              <a:t>データ永続化 (FirebaseService):</a:t>
            </a:r>
            <a:endParaRPr lang="en-US" sz="1800" dirty="0"/>
          </a:p>
          <a:p>
            <a:pPr indent="0" marL="0">
              <a:buNone/>
            </a:pPr>
            <a:r>
              <a:rPr lang="en-US" sz="1800" dirty="0">
                <a:solidFill>
                  <a:srgbClr val="000000"/>
                </a:solidFill>
              </a:rPr>
              <a:t>							Firebaseとの通信を担い、メッセージの投稿や取得を行います。投稿は匿名認証、メッセージ削除は管理者認証が必要です。</a:t>
            </a:r>
            <a:endParaRPr lang="en-US" sz="1800" dirty="0"/>
          </a:p>
        </p:txBody>
      </p:sp>
      <p:sp>
        <p:nvSpPr>
          <p:cNvPr id="7" name="Text 5"/>
          <p:cNvSpPr/>
          <p:nvPr/>
        </p:nvSpPr>
        <p:spPr>
          <a:xfrm>
            <a:off x="457200" y="2743200"/>
            <a:ext cx="8229600" cy="457200"/>
          </a:xfrm>
          <a:prstGeom prst="rect">
            <a:avLst/>
          </a:prstGeom>
          <a:noFill/>
          <a:ln/>
        </p:spPr>
        <p:txBody>
          <a:bodyPr wrap="square" rtlCol="0" anchor="ctr"/>
          <a:lstStyle/>
          <a:p>
            <a:pPr indent="0" marL="0">
              <a:buNone/>
            </a:pPr>
            <a:r>
              <a:rPr lang="en-US" sz="1800" dirty="0">
                <a:solidFill>
                  <a:srgbClr val="000000"/>
                </a:solidFill>
              </a:rPr>
              <a:t>フロントエンド (Home/Index.cshtml):</a:t>
            </a:r>
            <a:endParaRPr lang="en-US" sz="1800" dirty="0"/>
          </a:p>
          <a:p>
            <a:pPr indent="0" marL="0">
              <a:buNone/>
            </a:pPr>
            <a:r>
              <a:rPr lang="en-US" sz="1800" dirty="0">
                <a:solidFill>
                  <a:srgbClr val="000000"/>
                </a:solidFill>
              </a:rPr>
              <a:t>							- 天気: 気象庁APIを非同期で取得し表示します。</a:t>
            </a:r>
            <a:endParaRPr lang="en-US" sz="1800" dirty="0"/>
          </a:p>
          <a:p>
            <a:pPr indent="0" marL="0">
              <a:buNone/>
            </a:pPr>
            <a:r>
              <a:rPr lang="en-US" sz="1800" dirty="0">
                <a:solidFill>
                  <a:srgbClr val="000000"/>
                </a:solidFill>
              </a:rPr>
              <a:t>							- 混雑度: Chart.jsを使い、曜日や天候を考慮した予測グラフを動的に描画します。</a:t>
            </a:r>
            <a:endParaRPr lang="en-US" sz="1800" dirty="0"/>
          </a:p>
          <a:p>
            <a:pPr indent="0" marL="0">
              <a:buNone/>
            </a:pPr>
            <a:r>
              <a:rPr lang="en-US" sz="1800" dirty="0">
                <a:solidFill>
                  <a:srgbClr val="000000"/>
                </a:solidFill>
              </a:rPr>
              <a:t>							- 掲示板: ユーザー操作をトリガーに非同期でデータを送受信し、UIに反映します。</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914400"/>
            <a:ext cx="8229600" cy="457200"/>
          </a:xfrm>
          <a:prstGeom prst="rect">
            <a:avLst/>
          </a:prstGeom>
          <a:noFill/>
          <a:ln/>
        </p:spPr>
        <p:txBody>
          <a:bodyPr wrap="square" rtlCol="0" anchor="ctr"/>
          <a:lstStyle/>
          <a:p>
            <a:pPr indent="0" marL="0">
              <a:buNone/>
            </a:pPr>
            <a:r>
              <a:rPr lang="en-US" sz="2800" dirty="0">
                <a:solidFill>
                  <a:srgbClr val="000000"/>
                </a:solidFill>
              </a:rPr>
              <a:t>ホーム &amp; 掲示板</a:t>
            </a:r>
            <a:endParaRPr lang="en-US" sz="28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天気予報、風呂の混雑度予測、掲示板機能を提供するメインページ。</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1371600"/>
            <a:ext cx="8229600" cy="457200"/>
          </a:xfrm>
          <a:prstGeom prst="rect">
            <a:avLst/>
          </a:prstGeom>
          <a:noFill/>
          <a:ln/>
        </p:spPr>
        <p:txBody>
          <a:bodyPr wrap="square" rtlCol="0" anchor="ctr"/>
          <a:lstStyle/>
          <a:p>
            <a:pPr indent="0" marL="0">
              <a:buNone/>
            </a:pPr>
            <a:r>
              <a:rPr lang="en-US" sz="2200" dirty="0">
                <a:solidFill>
                  <a:srgbClr val="000000"/>
                </a:solidFill>
              </a:rPr>
              <a:t>技術詳細: ホーム &amp; 掲示板</a:t>
            </a:r>
            <a:endParaRPr lang="en-US" sz="22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バックエンド (HomeController, FirebaseController):</a:t>
            </a:r>
            <a:endParaRPr lang="en-US" sz="1800" dirty="0"/>
          </a:p>
          <a:p>
            <a:pPr indent="0" marL="0">
              <a:buNone/>
            </a:pPr>
            <a:r>
              <a:rPr lang="en-US" sz="1800" dirty="0">
                <a:solidFill>
                  <a:srgbClr val="000000"/>
                </a:solidFill>
              </a:rPr>
              <a:t>							ページの初期表示と、掲示板への投稿リクエストを処理します。</a:t>
            </a:r>
            <a:endParaRPr lang="en-US" sz="1800" dirty="0"/>
          </a:p>
        </p:txBody>
      </p:sp>
      <p:sp>
        <p:nvSpPr>
          <p:cNvPr id="4" name="Text 2"/>
          <p:cNvSpPr/>
          <p:nvPr/>
        </p:nvSpPr>
        <p:spPr>
          <a:xfrm>
            <a:off x="457200" y="1371600"/>
            <a:ext cx="8229600" cy="457200"/>
          </a:xfrm>
          <a:prstGeom prst="rect">
            <a:avLst/>
          </a:prstGeom>
          <a:noFill/>
          <a:ln/>
        </p:spPr>
        <p:txBody>
          <a:bodyPr wrap="square" rtlCol="0" anchor="ctr"/>
          <a:lstStyle/>
          <a:p>
            <a:pPr indent="0" marL="0">
              <a:buNone/>
            </a:pPr>
            <a:r>
              <a:rPr lang="en-US" sz="1800" dirty="0">
                <a:solidFill>
                  <a:srgbClr val="000000"/>
                </a:solidFill>
              </a:rPr>
              <a:t>データ永続化 (FirebaseService):</a:t>
            </a:r>
            <a:endParaRPr lang="en-US" sz="1800" dirty="0"/>
          </a:p>
          <a:p>
            <a:pPr indent="0" marL="0">
              <a:buNone/>
            </a:pPr>
            <a:r>
              <a:rPr lang="en-US" sz="1800" dirty="0">
                <a:solidFill>
                  <a:srgbClr val="000000"/>
                </a:solidFill>
              </a:rPr>
              <a:t>							Firebaseとの通信を担い、メッセージの投稿や取得を行います。投稿は匿名認証、メッセージ削除は管理者認証が必要です。</a:t>
            </a:r>
            <a:endParaRPr lang="en-US" sz="1800" dirty="0"/>
          </a:p>
        </p:txBody>
      </p:sp>
      <p:sp>
        <p:nvSpPr>
          <p:cNvPr id="5" name="Text 3"/>
          <p:cNvSpPr/>
          <p:nvPr/>
        </p:nvSpPr>
        <p:spPr>
          <a:xfrm>
            <a:off x="457200" y="1828800"/>
            <a:ext cx="8229600" cy="457200"/>
          </a:xfrm>
          <a:prstGeom prst="rect">
            <a:avLst/>
          </a:prstGeom>
          <a:noFill/>
          <a:ln/>
        </p:spPr>
        <p:txBody>
          <a:bodyPr wrap="square" rtlCol="0" anchor="ctr"/>
          <a:lstStyle/>
          <a:p>
            <a:pPr indent="0" marL="0">
              <a:buNone/>
            </a:pPr>
            <a:r>
              <a:rPr lang="en-US" sz="1800" dirty="0">
                <a:solidFill>
                  <a:srgbClr val="000000"/>
                </a:solidFill>
              </a:rPr>
              <a:t>フロントエンド (Home/Index.cshtml):</a:t>
            </a:r>
            <a:endParaRPr lang="en-US" sz="1800" dirty="0"/>
          </a:p>
          <a:p>
            <a:pPr indent="0" marL="0">
              <a:buNone/>
            </a:pPr>
            <a:r>
              <a:rPr lang="en-US" sz="1800" dirty="0">
                <a:solidFill>
                  <a:srgbClr val="000000"/>
                </a:solidFill>
              </a:rPr>
              <a:t>							- 天気: 気象庁APIを非同期で取得し表示します。</a:t>
            </a:r>
            <a:endParaRPr lang="en-US" sz="1800" dirty="0"/>
          </a:p>
          <a:p>
            <a:pPr indent="0" marL="0">
              <a:buNone/>
            </a:pPr>
            <a:r>
              <a:rPr lang="en-US" sz="1800" dirty="0">
                <a:solidFill>
                  <a:srgbClr val="000000"/>
                </a:solidFill>
              </a:rPr>
              <a:t>							- 混雑度: Chart.jsを使い、曜日や天候を考慮した予測グラフを動的に描画します。</a:t>
            </a:r>
            <a:endParaRPr lang="en-US" sz="1800" dirty="0"/>
          </a:p>
          <a:p>
            <a:pPr indent="0" marL="0">
              <a:buNone/>
            </a:pPr>
            <a:r>
              <a:rPr lang="en-US" sz="1800" dirty="0">
                <a:solidFill>
                  <a:srgbClr val="000000"/>
                </a:solidFill>
              </a:rPr>
              <a:t>							- 掲示板: ユーザー操作をトリガーに非同期でデータを送受信し、UIに反映します。</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914400"/>
            <a:ext cx="8229600" cy="457200"/>
          </a:xfrm>
          <a:prstGeom prst="rect">
            <a:avLst/>
          </a:prstGeom>
          <a:noFill/>
          <a:ln/>
        </p:spPr>
        <p:txBody>
          <a:bodyPr wrap="square" rtlCol="0" anchor="ctr"/>
          <a:lstStyle/>
          <a:p>
            <a:pPr indent="0" marL="0">
              <a:buNone/>
            </a:pPr>
            <a:r>
              <a:rPr lang="en-US" sz="2800" dirty="0">
                <a:solidFill>
                  <a:srgbClr val="000000"/>
                </a:solidFill>
              </a:rPr>
              <a:t>趣味 (Privacy)</a:t>
            </a:r>
            <a:endParaRPr lang="en-US" sz="28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開発者の趣味を紹介する、パスワード保護されたページです。</a:t>
            </a:r>
            <a:endParaRPr lang="en-US" sz="1800" dirty="0"/>
          </a:p>
        </p:txBody>
      </p:sp>
      <p:sp>
        <p:nvSpPr>
          <p:cNvPr id="4" name="Text 2"/>
          <p:cNvSpPr/>
          <p:nvPr/>
        </p:nvSpPr>
        <p:spPr>
          <a:xfrm>
            <a:off x="457200" y="1920240"/>
            <a:ext cx="8229600" cy="457200"/>
          </a:xfrm>
          <a:prstGeom prst="rect">
            <a:avLst/>
          </a:prstGeom>
          <a:noFill/>
          <a:ln/>
        </p:spPr>
        <p:txBody>
          <a:bodyPr wrap="square" rtlCol="0" anchor="ctr"/>
          <a:lstStyle/>
          <a:p>
            <a:pPr indent="0" marL="0">
              <a:buNone/>
            </a:pPr>
            <a:r>
              <a:rPr lang="en-US" sz="2200" dirty="0">
                <a:solidFill>
                  <a:srgbClr val="000000"/>
                </a:solidFill>
              </a:rPr>
              <a:t>技術詳細: 趣味</a:t>
            </a:r>
            <a:endParaRPr lang="en-US" sz="2200" dirty="0"/>
          </a:p>
        </p:txBody>
      </p:sp>
      <p:sp>
        <p:nvSpPr>
          <p:cNvPr id="5" name="Text 3"/>
          <p:cNvSpPr/>
          <p:nvPr/>
        </p:nvSpPr>
        <p:spPr>
          <a:xfrm>
            <a:off x="457200" y="1828800"/>
            <a:ext cx="8229600" cy="457200"/>
          </a:xfrm>
          <a:prstGeom prst="rect">
            <a:avLst/>
          </a:prstGeom>
          <a:noFill/>
          <a:ln/>
        </p:spPr>
        <p:txBody>
          <a:bodyPr wrap="square" rtlCol="0" anchor="ctr"/>
          <a:lstStyle/>
          <a:p>
            <a:pPr indent="0" marL="0">
              <a:buNone/>
            </a:pPr>
            <a:r>
              <a:rPr lang="en-US" sz="1800" dirty="0">
                <a:solidFill>
                  <a:srgbClr val="000000"/>
                </a:solidFill>
              </a:rPr>
              <a:t>バックエンド (HomeController.cs):</a:t>
            </a:r>
            <a:endParaRPr lang="en-US" sz="1800" dirty="0"/>
          </a:p>
          <a:p>
            <a:pPr indent="0" marL="0">
              <a:buNone/>
            </a:pPr>
            <a:r>
              <a:rPr lang="en-US" sz="1800" dirty="0">
                <a:solidFill>
                  <a:srgbClr val="000000"/>
                </a:solidFill>
              </a:rPr>
              <a:t>							- Privacyアクションは、単純にPrivacy.cshtmlビューを返すシンプルな構成です。</a:t>
            </a:r>
            <a:endParaRPr lang="en-US" sz="1800" dirty="0"/>
          </a:p>
        </p:txBody>
      </p:sp>
      <p:sp>
        <p:nvSpPr>
          <p:cNvPr id="6" name="Text 4"/>
          <p:cNvSpPr/>
          <p:nvPr/>
        </p:nvSpPr>
        <p:spPr>
          <a:xfrm>
            <a:off x="457200" y="2286000"/>
            <a:ext cx="8229600" cy="457200"/>
          </a:xfrm>
          <a:prstGeom prst="rect">
            <a:avLst/>
          </a:prstGeom>
          <a:noFill/>
          <a:ln/>
        </p:spPr>
        <p:txBody>
          <a:bodyPr wrap="square" rtlCol="0" anchor="ctr"/>
          <a:lstStyle/>
          <a:p>
            <a:pPr indent="0" marL="0">
              <a:buNone/>
            </a:pPr>
            <a:r>
              <a:rPr lang="en-US" sz="1800" dirty="0">
                <a:solidFill>
                  <a:srgbClr val="000000"/>
                </a:solidFill>
              </a:rPr>
              <a:t>フロントエンド (Privacy.cshtml &amp; JS):</a:t>
            </a:r>
            <a:endParaRPr lang="en-US" sz="1800" dirty="0"/>
          </a:p>
          <a:p>
            <a:pPr indent="0" marL="0">
              <a:buNone/>
            </a:pPr>
            <a:r>
              <a:rPr lang="en-US" sz="1800" dirty="0">
                <a:solidFill>
                  <a:srgbClr val="000000"/>
                </a:solidFill>
              </a:rPr>
              <a:t>							- パスワード認証: JavaScriptで実装された簡易的なパスワードチェック機能。正しいパスワード(1234)が入力されると、動物画像のスライドショーが表示されます。</a:t>
            </a:r>
            <a:endParaRPr lang="en-US" sz="1800" dirty="0"/>
          </a:p>
          <a:p>
            <a:pPr indent="0" marL="0">
              <a:buNone/>
            </a:pPr>
            <a:r>
              <a:rPr lang="en-US" sz="1800" dirty="0">
                <a:solidFill>
                  <a:srgbClr val="000000"/>
                </a:solidFill>
              </a:rPr>
              <a:t>							- 画像スライドショー: 複数の外部API（randomfox.ca, thecatapi.comなど）をfetchで非同期に呼び出し、ランダムな動物の画像URLを取得します。setIntervalを使い、3秒ごとに異なるAPIを呼び出して画像をと切り替えています。</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914400"/>
            <a:ext cx="8229600" cy="457200"/>
          </a:xfrm>
          <a:prstGeom prst="rect">
            <a:avLst/>
          </a:prstGeom>
          <a:noFill/>
          <a:ln/>
        </p:spPr>
        <p:txBody>
          <a:bodyPr wrap="square" rtlCol="0" anchor="ctr"/>
          <a:lstStyle/>
          <a:p>
            <a:pPr indent="0" marL="0">
              <a:buNone/>
            </a:pPr>
            <a:r>
              <a:rPr lang="en-US" sz="2800" dirty="0">
                <a:solidFill>
                  <a:srgbClr val="000000"/>
                </a:solidFill>
              </a:rPr>
              <a:t>趣味 (Privacy)</a:t>
            </a:r>
            <a:endParaRPr lang="en-US" sz="2800" dirty="0"/>
          </a:p>
        </p:txBody>
      </p:sp>
      <p:sp>
        <p:nvSpPr>
          <p:cNvPr id="3" name="Text 1"/>
          <p:cNvSpPr/>
          <p:nvPr/>
        </p:nvSpPr>
        <p:spPr>
          <a:xfrm>
            <a:off x="457200" y="914400"/>
            <a:ext cx="8229600" cy="457200"/>
          </a:xfrm>
          <a:prstGeom prst="rect">
            <a:avLst/>
          </a:prstGeom>
          <a:noFill/>
          <a:ln/>
        </p:spPr>
        <p:txBody>
          <a:bodyPr wrap="square" rtlCol="0" anchor="ctr"/>
          <a:lstStyle/>
          <a:p>
            <a:pPr indent="0" marL="0">
              <a:buNone/>
            </a:pPr>
            <a:r>
              <a:rPr lang="en-US" sz="1800" dirty="0">
                <a:solidFill>
                  <a:srgbClr val="000000"/>
                </a:solidFill>
              </a:rPr>
              <a:t>開発者の趣味を紹介する、パスワード保護されたページです。</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2025-07-15T15:35:40Z</dcterms:created>
  <dcterms:modified xsi:type="dcterms:W3CDTF">2025-07-15T15:35:40Z</dcterms:modified>
</cp:coreProperties>
</file>