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7"/>
  </p:notesMasterIdLst>
  <p:handoutMasterIdLst>
    <p:handoutMasterId r:id="rId8"/>
  </p:handoutMasterIdLst>
  <p:sldIdLst>
    <p:sldId id="325" r:id="rId2"/>
    <p:sldId id="330" r:id="rId3"/>
    <p:sldId id="333" r:id="rId4"/>
    <p:sldId id="334" r:id="rId5"/>
    <p:sldId id="335" r:id="rId6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7" autoAdjust="0"/>
    <p:restoredTop sz="97834" autoAdjust="0"/>
  </p:normalViewPr>
  <p:slideViewPr>
    <p:cSldViewPr>
      <p:cViewPr varScale="1">
        <p:scale>
          <a:sx n="70" d="100"/>
          <a:sy n="70" d="100"/>
        </p:scale>
        <p:origin x="1644" y="60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70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21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 userDrawn="1"/>
        </p:nvSpPr>
        <p:spPr bwMode="auto">
          <a:xfrm>
            <a:off x="250825" y="463262"/>
            <a:ext cx="8642350" cy="189922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263451" y="6570768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GEGIS 2017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6-Aug-21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©GEGIS 2017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2922298"/>
            <a:ext cx="3240360" cy="3293966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452437"/>
            <a:ext cx="6884569" cy="1336000"/>
          </a:xfrm>
        </p:spPr>
        <p:txBody>
          <a:bodyPr/>
          <a:lstStyle/>
          <a:p>
            <a:pPr eaLnBrk="1" hangingPunct="1"/>
            <a:r>
              <a:rPr lang="en-US" dirty="0"/>
              <a:t>Spatiotemporal Assessment of Air Quality Effects Due to Industrial Activities and Urbanization in India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73922" y="1977736"/>
            <a:ext cx="6734175" cy="944562"/>
          </a:xfrm>
        </p:spPr>
        <p:txBody>
          <a:bodyPr/>
          <a:lstStyle/>
          <a:p>
            <a:pPr algn="ctr" eaLnBrk="1" hangingPunct="1"/>
            <a:r>
              <a:rPr lang="en-US" dirty="0">
                <a:solidFill>
                  <a:schemeClr val="bg1"/>
                </a:solidFill>
              </a:rPr>
              <a:t>					@ JKUAT GEGIS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279B0B7D-4EAA-4FC5-9792-4A9924D20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527583"/>
            <a:ext cx="652852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Jacob Okello Okomo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ENC222-0149/2017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A5470-9702-47CF-8379-7842B2A3E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862" lvl="1" indent="0"/>
            <a:r>
              <a:rPr lang="en-US" sz="1800" b="0" dirty="0"/>
              <a:t> Industrialization-which has increased dramatically during the past couple of decades in India is responsible for the increase in population and urban development.</a:t>
            </a:r>
          </a:p>
          <a:p>
            <a:pPr marL="169862" lvl="1" indent="0"/>
            <a:endParaRPr lang="en-US" sz="1800" b="0" dirty="0"/>
          </a:p>
          <a:p>
            <a:pPr marL="169862" lvl="1" indent="0"/>
            <a:r>
              <a:rPr lang="en-US" sz="1800" b="0" dirty="0"/>
              <a:t> Air pollution aspects e.g., reduction in morning visibility, dirty and eroded buildings initiates unhealthy air quality in the area therefore is a threat to human health and is responsible for thousands of Indian deaths annually- WHO</a:t>
            </a:r>
          </a:p>
          <a:p>
            <a:pPr marL="169862" lvl="1" indent="0"/>
            <a:endParaRPr lang="en-US" sz="1800" b="0" dirty="0"/>
          </a:p>
          <a:p>
            <a:pPr marL="169862" lvl="1" indent="0"/>
            <a:r>
              <a:rPr lang="en-US" sz="1800" dirty="0"/>
              <a:t>Research gap here an then say </a:t>
            </a:r>
            <a:r>
              <a:rPr lang="en-US" sz="1800" dirty="0" err="1"/>
              <a:t>geostats</a:t>
            </a:r>
            <a:r>
              <a:rPr lang="en-US" sz="1800" dirty="0"/>
              <a:t> will help address that gap.</a:t>
            </a:r>
            <a:endParaRPr lang="en-US" sz="1800" b="0" dirty="0"/>
          </a:p>
          <a:p>
            <a:pPr marL="169862" lvl="1" indent="0"/>
            <a:endParaRPr lang="en-US" sz="1800" b="0" dirty="0"/>
          </a:p>
          <a:p>
            <a:pPr marL="169862" lvl="1" indent="0"/>
            <a:r>
              <a:rPr lang="en-US" sz="1800" b="0" dirty="0"/>
              <a:t> </a:t>
            </a:r>
            <a:r>
              <a:rPr lang="en-US" sz="1800" b="0" dirty="0" err="1"/>
              <a:t>Geostatistics</a:t>
            </a:r>
            <a:r>
              <a:rPr lang="en-US" sz="1800" b="0" dirty="0"/>
              <a:t> e.g. Kriging spatial analysis techniques have great potential in helping decision makers in quantifying and locating pollution sites sources of pollution as it is a reliable technique with fewer errors, even with small samples.</a:t>
            </a:r>
          </a:p>
          <a:p>
            <a:pPr marL="169862" lvl="1" indent="0"/>
            <a:endParaRPr lang="en-US" sz="1700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530F9-0889-4279-9303-C5AA38120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9FEA75-F09B-476A-9D35-E7CFB503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Problem</a:t>
            </a:r>
          </a:p>
        </p:txBody>
      </p:sp>
    </p:spTree>
    <p:extLst>
      <p:ext uri="{BB962C8B-B14F-4D97-AF65-F5344CB8AC3E}">
        <p14:creationId xmlns:p14="http://schemas.microsoft.com/office/powerpoint/2010/main" val="131537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862" lvl="1" indent="0"/>
            <a:r>
              <a:rPr lang="en-US" b="0" dirty="0"/>
              <a:t> To perform ESDA and descriptive statistics to asses the central tendency, shape and dispersion of the numerical variable.</a:t>
            </a:r>
          </a:p>
          <a:p>
            <a:pPr marL="169862" lvl="1" indent="0"/>
            <a:endParaRPr lang="en-US" b="0" dirty="0"/>
          </a:p>
          <a:p>
            <a:pPr marL="169862" lvl="1" indent="0"/>
            <a:r>
              <a:rPr lang="en-US" b="0" dirty="0"/>
              <a:t> To monitor the trend analysis of the air Quality index over time in the selected area of study.</a:t>
            </a:r>
          </a:p>
          <a:p>
            <a:pPr marL="169862" lvl="1" indent="0"/>
            <a:endParaRPr lang="en-US" b="0" dirty="0"/>
          </a:p>
          <a:p>
            <a:pPr marL="169862" lvl="1" indent="0"/>
            <a:r>
              <a:rPr lang="en-US" b="0" dirty="0"/>
              <a:t> To perform kriging interpolation to estimate values in unsampled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</p:spTree>
    <p:extLst>
      <p:ext uri="{BB962C8B-B14F-4D97-AF65-F5344CB8AC3E}">
        <p14:creationId xmlns:p14="http://schemas.microsoft.com/office/powerpoint/2010/main" val="326807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6DDDD-1002-4DFB-B9B2-82AD7DC2FB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4222CF3F-7964-4E0D-AF2C-5520C7942BA6}"/>
              </a:ext>
            </a:extLst>
          </p:cNvPr>
          <p:cNvSpPr/>
          <p:nvPr/>
        </p:nvSpPr>
        <p:spPr bwMode="auto">
          <a:xfrm>
            <a:off x="3303070" y="1512838"/>
            <a:ext cx="1742884" cy="612648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Air Quality 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89A715-3CA0-47B4-99E8-C5CEE911317A}"/>
              </a:ext>
            </a:extLst>
          </p:cNvPr>
          <p:cNvSpPr/>
          <p:nvPr/>
        </p:nvSpPr>
        <p:spPr bwMode="auto">
          <a:xfrm>
            <a:off x="3238216" y="2413431"/>
            <a:ext cx="1800200" cy="61264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Study Area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C8DC5-6850-475A-90EE-F168F283580F}"/>
              </a:ext>
            </a:extLst>
          </p:cNvPr>
          <p:cNvSpPr/>
          <p:nvPr/>
        </p:nvSpPr>
        <p:spPr bwMode="auto">
          <a:xfrm>
            <a:off x="2053661" y="3351136"/>
            <a:ext cx="4241702" cy="51882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>
                <a:latin typeface="Arial" charset="0"/>
              </a:rPr>
              <a:t>Spatiot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emporal Air Q</a:t>
            </a:r>
            <a:r>
              <a:rPr lang="en-US" dirty="0">
                <a:latin typeface="Arial" charset="0"/>
              </a:rPr>
              <a:t>uality assessment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236DD736-3FDF-4CE5-9339-53BB21D16169}"/>
              </a:ext>
            </a:extLst>
          </p:cNvPr>
          <p:cNvSpPr/>
          <p:nvPr/>
        </p:nvSpPr>
        <p:spPr bwMode="auto">
          <a:xfrm>
            <a:off x="250825" y="4079008"/>
            <a:ext cx="2088927" cy="502120"/>
          </a:xfrm>
          <a:prstGeom prst="parallelogram">
            <a:avLst>
              <a:gd name="adj" fmla="val 6848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Prediction Maps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75536B-E16E-4D7C-B654-221D06F9CDB0}"/>
              </a:ext>
            </a:extLst>
          </p:cNvPr>
          <p:cNvCxnSpPr/>
          <p:nvPr/>
        </p:nvCxnSpPr>
        <p:spPr bwMode="auto">
          <a:xfrm flipH="1">
            <a:off x="4127242" y="2143096"/>
            <a:ext cx="7294" cy="2665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F353E6D-A3CC-4E5A-99F1-C646B6B1E3F2}"/>
              </a:ext>
            </a:extLst>
          </p:cNvPr>
          <p:cNvSpPr/>
          <p:nvPr/>
        </p:nvSpPr>
        <p:spPr bwMode="auto">
          <a:xfrm>
            <a:off x="2896830" y="4550260"/>
            <a:ext cx="2232248" cy="86409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>
                <a:latin typeface="Arial" charset="0"/>
              </a:rPr>
              <a:t>Results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15D8CA-A179-43ED-B426-6D51860847EF}"/>
              </a:ext>
            </a:extLst>
          </p:cNvPr>
          <p:cNvCxnSpPr/>
          <p:nvPr/>
        </p:nvCxnSpPr>
        <p:spPr bwMode="auto">
          <a:xfrm flipH="1">
            <a:off x="4119948" y="3058060"/>
            <a:ext cx="7294" cy="2665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06BDDBA3-035B-4CDC-B044-C4C920D6234C}"/>
              </a:ext>
            </a:extLst>
          </p:cNvPr>
          <p:cNvSpPr/>
          <p:nvPr/>
        </p:nvSpPr>
        <p:spPr bwMode="auto">
          <a:xfrm>
            <a:off x="5606578" y="4090983"/>
            <a:ext cx="2575992" cy="563518"/>
          </a:xfrm>
          <a:prstGeom prst="parallelogram">
            <a:avLst>
              <a:gd name="adj" fmla="val 6104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Probability Mapping</a:t>
            </a:r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74788A69-649C-4428-8FB8-11F21DBBEA56}"/>
              </a:ext>
            </a:extLst>
          </p:cNvPr>
          <p:cNvSpPr/>
          <p:nvPr/>
        </p:nvSpPr>
        <p:spPr bwMode="auto">
          <a:xfrm>
            <a:off x="2734005" y="5771504"/>
            <a:ext cx="2738095" cy="715272"/>
          </a:xfrm>
          <a:prstGeom prst="flowChartTerminator">
            <a:avLst/>
          </a:prstGeom>
          <a:solidFill>
            <a:srgbClr val="27E1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Conclusions &amp; Suggestions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E9F248-964A-44B7-AC39-9AA7C9239F8A}"/>
              </a:ext>
            </a:extLst>
          </p:cNvPr>
          <p:cNvCxnSpPr/>
          <p:nvPr/>
        </p:nvCxnSpPr>
        <p:spPr bwMode="auto">
          <a:xfrm flipH="1">
            <a:off x="3973165" y="5412458"/>
            <a:ext cx="7294" cy="2665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992BAAF7-7DD3-4491-B554-415C5A0CD158}"/>
              </a:ext>
            </a:extLst>
          </p:cNvPr>
          <p:cNvCxnSpPr>
            <a:stCxn id="10" idx="1"/>
            <a:endCxn id="11" idx="0"/>
          </p:cNvCxnSpPr>
          <p:nvPr/>
        </p:nvCxnSpPr>
        <p:spPr bwMode="auto">
          <a:xfrm rot="10800000" flipV="1">
            <a:off x="1295289" y="3610548"/>
            <a:ext cx="758372" cy="468460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A048626-1F50-4879-A226-3D20CB738090}"/>
              </a:ext>
            </a:extLst>
          </p:cNvPr>
          <p:cNvCxnSpPr>
            <a:stCxn id="10" idx="3"/>
            <a:endCxn id="22" idx="0"/>
          </p:cNvCxnSpPr>
          <p:nvPr/>
        </p:nvCxnSpPr>
        <p:spPr bwMode="auto">
          <a:xfrm>
            <a:off x="6295363" y="3610548"/>
            <a:ext cx="599211" cy="480435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C91666F-49B7-4F42-A6F2-B845FFE49698}"/>
              </a:ext>
            </a:extLst>
          </p:cNvPr>
          <p:cNvCxnSpPr>
            <a:stCxn id="11" idx="4"/>
            <a:endCxn id="17" idx="1"/>
          </p:cNvCxnSpPr>
          <p:nvPr/>
        </p:nvCxnSpPr>
        <p:spPr bwMode="auto">
          <a:xfrm rot="16200000" flipH="1">
            <a:off x="1895469" y="3980947"/>
            <a:ext cx="401180" cy="1601541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E5F1C91-5DD2-4F8C-9D63-F43386B41CF2}"/>
              </a:ext>
            </a:extLst>
          </p:cNvPr>
          <p:cNvCxnSpPr>
            <a:stCxn id="22" idx="4"/>
            <a:endCxn id="17" idx="3"/>
          </p:cNvCxnSpPr>
          <p:nvPr/>
        </p:nvCxnSpPr>
        <p:spPr bwMode="auto">
          <a:xfrm rot="5400000">
            <a:off x="5847923" y="3935656"/>
            <a:ext cx="327807" cy="1765496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2782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7FB035-4EC4-45C3-8B2F-AED423F29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200" b="0" dirty="0"/>
              <a:t>Descriptive statistics graphics of air quality and correlation co-efficient between the observed variables</a:t>
            </a:r>
          </a:p>
          <a:p>
            <a:pPr marL="457200" indent="-457200">
              <a:buFont typeface="+mj-lt"/>
              <a:buAutoNum type="arabicPeriod"/>
            </a:pPr>
            <a:endParaRPr lang="en-US" sz="2200" b="0" dirty="0"/>
          </a:p>
          <a:p>
            <a:pPr marL="457200" indent="-457200">
              <a:buFont typeface="+mj-lt"/>
              <a:buAutoNum type="arabicPeriod"/>
            </a:pPr>
            <a:r>
              <a:rPr lang="en-US" sz="2200" b="0" dirty="0"/>
              <a:t>Time series trend estimate graphs showing changes in pollutants and air quality parameters.</a:t>
            </a:r>
          </a:p>
          <a:p>
            <a:pPr marL="457200" indent="-457200">
              <a:buFont typeface="+mj-lt"/>
              <a:buAutoNum type="arabicPeriod"/>
            </a:pPr>
            <a:endParaRPr lang="en-US" sz="2200" b="0" dirty="0"/>
          </a:p>
          <a:p>
            <a:pPr marL="457200" indent="-457200">
              <a:buFont typeface="+mj-lt"/>
              <a:buAutoNum type="arabicPeriod"/>
            </a:pPr>
            <a:r>
              <a:rPr lang="en-US" sz="2200" b="0" dirty="0"/>
              <a:t>Bull’s eye interpolation maps on air quality to visualize the spatial variation in space and time.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287</Words>
  <Application>Microsoft Office PowerPoint</Application>
  <PresentationFormat>On-screen Show (4:3)</PresentationFormat>
  <Paragraphs>39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Stafford</vt:lpstr>
      <vt:lpstr>Times New Roman</vt:lpstr>
      <vt:lpstr>Verdana</vt:lpstr>
      <vt:lpstr>Wingdings</vt:lpstr>
      <vt:lpstr>1_H0</vt:lpstr>
      <vt:lpstr>Spatiotemporal Assessment of Air Quality Effects Due to Industrial Activities and Urbanization in India</vt:lpstr>
      <vt:lpstr>Motivation &amp; Problem</vt:lpstr>
      <vt:lpstr>Objectives </vt:lpstr>
      <vt:lpstr>Methods</vt:lpstr>
      <vt:lpstr>Expected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okomo</cp:lastModifiedBy>
  <cp:revision>269</cp:revision>
  <dcterms:modified xsi:type="dcterms:W3CDTF">2021-08-06T10:03:47Z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