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52" r:id="rId1"/>
    <p:sldMasterId id="2147483698" r:id="rId2"/>
  </p:sldMasterIdLst>
  <p:notesMasterIdLst>
    <p:notesMasterId r:id="rId18"/>
  </p:notesMasterIdLst>
  <p:handoutMasterIdLst>
    <p:handoutMasterId r:id="rId19"/>
  </p:handoutMasterIdLst>
  <p:sldIdLst>
    <p:sldId id="325" r:id="rId3"/>
    <p:sldId id="330" r:id="rId4"/>
    <p:sldId id="331" r:id="rId5"/>
    <p:sldId id="332" r:id="rId6"/>
    <p:sldId id="333" r:id="rId7"/>
    <p:sldId id="356" r:id="rId8"/>
    <p:sldId id="355" r:id="rId9"/>
    <p:sldId id="358" r:id="rId10"/>
    <p:sldId id="334" r:id="rId11"/>
    <p:sldId id="335" r:id="rId12"/>
    <p:sldId id="360" r:id="rId13"/>
    <p:sldId id="361" r:id="rId14"/>
    <p:sldId id="359" r:id="rId15"/>
    <p:sldId id="353" r:id="rId16"/>
    <p:sldId id="324" r:id="rId17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:p15="http://schemas.microsoft.com/office/powerpoint/2012/main" userId="KenTerry" providerId="None"/>
      </p:ext>
    </p:extLst>
  </p:cmAuthor>
  <p:cmAuthor id="2" name="okomo" initials="o" lastIdx="1" clrIdx="1">
    <p:extLst>
      <p:ext uri="{19B8F6BF-5375-455C-9EA6-DF929625EA0E}">
        <p15:presenceInfo xmlns:p15="http://schemas.microsoft.com/office/powerpoint/2012/main" userId="oko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66"/>
    <a:srgbClr val="65C967"/>
    <a:srgbClr val="FFFF66"/>
    <a:srgbClr val="FFFF99"/>
    <a:srgbClr val="FFFFFF"/>
    <a:srgbClr val="FF0000"/>
    <a:srgbClr val="FBA3A3"/>
    <a:srgbClr val="CC0000"/>
    <a:srgbClr val="173800"/>
    <a:srgbClr val="1D3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7834" autoAdjust="0"/>
  </p:normalViewPr>
  <p:slideViewPr>
    <p:cSldViewPr>
      <p:cViewPr varScale="1">
        <p:scale>
          <a:sx n="74" d="100"/>
          <a:sy n="74" d="100"/>
        </p:scale>
        <p:origin x="1164" y="60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27-Sep-21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F4DD-1497-474B-8213-11CD7D836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CD79-67F3-4F2C-A790-113C5FC71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0FC6-BEE4-4B15-A627-04B8A20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7EE03-7296-4F24-A74F-033F676D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F3C3-E61F-44D6-BBE1-7E35EB78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16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21E4-4858-4481-8E02-CB001D11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73C9-4623-401D-AC20-A810CE40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D429D-7756-48CF-836E-4D412E09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E73B-F182-475D-870E-9CAE17AC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1F5F8-A70C-41D6-9236-988E3581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84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A1C1-2D2A-414C-9694-53A0D9EF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03FB7-D6B4-49C1-BF4E-337B2E4D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3979-E3E0-409C-986D-33B3EA36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D3C92-6A69-4B54-B202-C5C1A7F9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F8FE-2F39-4DB6-B7D6-CE7F0AF9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2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7AA4-22E8-4A93-A5FE-C30F2677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4C04-65C6-47B1-AE5D-2E9FD8F46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9CE25-EEBC-4C43-9479-8234A7B5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30CFE-7380-4F44-BFD0-4C4C9BB2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1FD3D-F6F4-4E22-B3B6-A9C3488E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7715D-7210-4B6E-905C-23E3FADB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31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870E-C680-487A-8E0E-3F37713F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1BF66-366F-4F4E-AFD3-FD565B39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CB67-E17B-4418-B6DE-6DA568A6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794EB-5826-46B6-931E-084F432F7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C098D-78DE-4E75-83A0-533D07615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13D4F-063C-4CD0-9182-DDB160EF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F7D5A-652E-4174-9B23-45D5E440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F593-7293-4697-BB12-EA97299C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3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BAF6-8890-459D-8450-FDC6EC55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0CAB7-31E8-4282-8CBE-209CB457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FCE7F-4898-499F-A442-9759C9C1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41F20-589D-4BE1-80D6-351FCE0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7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681B1-45EB-45F2-9094-72ADB3F3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2A8C8-47FC-46B3-A72A-AFCFBE35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E59C4-349D-485C-A834-6B46D4A0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686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88DA-5897-4D3B-A822-2D40621E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1244-E950-484B-BB5B-7E728A9A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9DA0F-E13B-4093-8DD2-68B1C0477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7FB1A-9ACE-44AC-9CE8-1E6C66AC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7B399-0F79-4487-AB72-CA3F8C62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7AB65-C23B-4273-A696-F58323B2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4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0B28-CC5F-4E77-BBE7-E045694D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7C9F6-4666-4551-9DE1-869D75AC4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29ACF-82B7-40A6-88D3-F204E4035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2B5AF-8D00-4DDF-9C8A-1C296AA3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CAA4D-9F71-4E5A-9C28-D31D0CC7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272DC-EFA6-40D5-B8AA-C634D6FD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358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16E7-7F65-4F65-81BD-A69E8243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9B9A5-71CF-4BF4-9164-F905DE6C9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956D2-E444-4DB4-86A8-D1B84F6B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72B5C-847E-4113-AA0E-7AE19B53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9E41-52BC-4DA4-A325-3A43CB11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64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A86D1-2FAD-431A-BF96-7CA2EA40A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D599-A783-423C-9567-B2D13464B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7F88-6A7E-4838-B32A-13C66C9A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985CB-15EF-45B4-8C45-23DD4216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E4CE-7401-455D-9305-9E31A092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1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DC3A1-7F68-4BD7-BF0C-9262FABF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3AE66-1E04-4C71-82F6-BB335471A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E613-A70F-4708-A1D7-C27D20A61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235E-7DEE-46BF-B2F8-FEE76BCCEBE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F42-008F-45C9-BEDC-C3B9BE72B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6097-E9E2-4AE7-A1AF-EDA7B2FAF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0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260648"/>
            <a:ext cx="7272808" cy="2061294"/>
          </a:xfrm>
        </p:spPr>
        <p:txBody>
          <a:bodyPr/>
          <a:lstStyle/>
          <a:p>
            <a:pPr algn="l" eaLnBrk="1" hangingPunct="1"/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patiotemporal modelling</a:t>
            </a:r>
            <a:r>
              <a:rPr kumimoji="0" lang="en-GB" altLang="en-US" sz="24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kumimoji="0" lang="en-US" altLang="en-US" sz="24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sensors to monitor Harmful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lgal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looms(HABs)</a:t>
            </a: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     </a:t>
            </a:r>
            <a:r>
              <a:rPr lang="en-GB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1520" y="3645024"/>
            <a:ext cx="652852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OKELLO, JACOB OKOMO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ENC222-0149/2017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7FB035-4EC4-45C3-8B2F-AED423F29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5143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Chlorophyl-a Geographical</a:t>
            </a:r>
            <a:r>
              <a:rPr lang="en-GB" b="0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 Maps 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associating the occurrence of the Harmful Algal Blooms and Cyanobacteria.</a:t>
            </a:r>
          </a:p>
          <a:p>
            <a:pPr marL="514350" marR="0" lvl="0" indent="-5143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b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514350" marR="0" lvl="0" indent="-5143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Lake Surface Water Temperature(</a:t>
            </a:r>
            <a:r>
              <a:rPr lang="en-GB" b="0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LSWT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) Maps associating the presence of HABs.</a:t>
            </a:r>
          </a:p>
          <a:p>
            <a:pPr marL="514350" marR="0" lvl="0" indent="-5143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b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514350" marR="0" lvl="0" indent="-5143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Autonomous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system that monitors and reports </a:t>
            </a:r>
            <a:r>
              <a:rPr lang="en-GB" b="0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geo-tagged water quality 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data in near-real time from the </a:t>
            </a:r>
            <a:r>
              <a:rPr lang="en-GB" b="0" i="1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in-situ</a:t>
            </a:r>
            <a:r>
              <a:rPr lang="en-GB" b="0" i="1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sensors.</a:t>
            </a:r>
          </a:p>
          <a:p>
            <a:pPr marL="514350" marR="0" lvl="0" indent="-5143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US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B83DB-C093-44A4-BE0E-2FD9B9A0E4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844D58-D200-4A77-8829-793550CC1A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4" t="9122" r="10216" b="11824"/>
          <a:stretch/>
        </p:blipFill>
        <p:spPr>
          <a:xfrm>
            <a:off x="611560" y="1789324"/>
            <a:ext cx="8289653" cy="3600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CCEDEF-1D60-47AD-AE7D-6EEEA4A02C21}"/>
              </a:ext>
            </a:extLst>
          </p:cNvPr>
          <p:cNvSpPr txBox="1"/>
          <p:nvPr/>
        </p:nvSpPr>
        <p:spPr>
          <a:xfrm>
            <a:off x="250825" y="404664"/>
            <a:ext cx="7891922" cy="2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SAMPLE RESULTS: Time series Average of Chl-a conc. monthly 4-Km MODIS L3m </a:t>
            </a:r>
          </a:p>
        </p:txBody>
      </p:sp>
    </p:spTree>
    <p:extLst>
      <p:ext uri="{BB962C8B-B14F-4D97-AF65-F5344CB8AC3E}">
        <p14:creationId xmlns:p14="http://schemas.microsoft.com/office/powerpoint/2010/main" val="161121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FB07F0-F9FB-4341-A7BA-5DCB2196D1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FDCB09-98D3-4096-8215-5E6435B0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L8 2015: No Bloom Reported (cl-g map) Vs LSWT Map at Bloom Event.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D7875A-0246-4C26-9650-7B59ACFD99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" t="6862" r="3963" b="13903"/>
          <a:stretch/>
        </p:blipFill>
        <p:spPr>
          <a:xfrm>
            <a:off x="129714" y="1881134"/>
            <a:ext cx="4514435" cy="3039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4DB6D0-F8E7-4400-A173-C515727C58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4" t="4965" r="4319" b="12259"/>
          <a:stretch/>
        </p:blipFill>
        <p:spPr>
          <a:xfrm>
            <a:off x="4629565" y="1881134"/>
            <a:ext cx="4514435" cy="303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0C4C2-3A47-4FB7-893E-F43CD50A2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C72CB4-91A7-4971-881D-8FA02E4E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Obtaining GPS Location, Water Temp and Relative Humidity from Sensors.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1B7F74-43E9-4EFA-9761-4FA72A892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3" b="6806"/>
          <a:stretch/>
        </p:blipFill>
        <p:spPr>
          <a:xfrm>
            <a:off x="395536" y="1478605"/>
            <a:ext cx="3714829" cy="5044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E429A7-9958-4E69-A70A-FDDB842205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3"/>
          <a:stretch/>
        </p:blipFill>
        <p:spPr>
          <a:xfrm>
            <a:off x="4427984" y="1478605"/>
            <a:ext cx="4472940" cy="200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6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6764C3-4633-468F-ABDF-AFEBAEFDA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80261"/>
              </p:ext>
            </p:extLst>
          </p:nvPr>
        </p:nvGraphicFramePr>
        <p:xfrm>
          <a:off x="102882" y="1700808"/>
          <a:ext cx="8928992" cy="311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43669901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294084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601058613"/>
                    </a:ext>
                  </a:extLst>
                </a:gridCol>
                <a:gridCol w="741960">
                  <a:extLst>
                    <a:ext uri="{9D8B030D-6E8A-4147-A177-3AD203B41FA5}">
                      <a16:colId xmlns:a16="http://schemas.microsoft.com/office/drawing/2014/main" val="2104723366"/>
                    </a:ext>
                  </a:extLst>
                </a:gridCol>
                <a:gridCol w="1144834">
                  <a:extLst>
                    <a:ext uri="{9D8B030D-6E8A-4147-A177-3AD203B41FA5}">
                      <a16:colId xmlns:a16="http://schemas.microsoft.com/office/drawing/2014/main" val="1646739357"/>
                    </a:ext>
                  </a:extLst>
                </a:gridCol>
                <a:gridCol w="1173632">
                  <a:extLst>
                    <a:ext uri="{9D8B030D-6E8A-4147-A177-3AD203B41FA5}">
                      <a16:colId xmlns:a16="http://schemas.microsoft.com/office/drawing/2014/main" val="1786827551"/>
                    </a:ext>
                  </a:extLst>
                </a:gridCol>
                <a:gridCol w="1116038">
                  <a:extLst>
                    <a:ext uri="{9D8B030D-6E8A-4147-A177-3AD203B41FA5}">
                      <a16:colId xmlns:a16="http://schemas.microsoft.com/office/drawing/2014/main" val="3906494880"/>
                    </a:ext>
                  </a:extLst>
                </a:gridCol>
              </a:tblGrid>
              <a:tr h="8336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- July 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August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Oct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Nov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705418"/>
                  </a:ext>
                </a:extLst>
              </a:tr>
              <a:tr h="689570">
                <a:tc>
                  <a:txBody>
                    <a:bodyPr/>
                    <a:lstStyle/>
                    <a:p>
                      <a:r>
                        <a:rPr lang="en-US" dirty="0"/>
                        <a:t>Chl-a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Literature Rev</a:t>
                      </a:r>
                    </a:p>
                    <a:p>
                      <a:pPr lvl="0"/>
                      <a:r>
                        <a:rPr lang="en-US" dirty="0"/>
                        <a:t>(Restructure)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Data Acquisition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650" dirty="0"/>
                        <a:t>Preliminary results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Chl-a spatiotemporal Maps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15634"/>
                  </a:ext>
                </a:extLst>
              </a:tr>
              <a:tr h="682093">
                <a:tc>
                  <a:txBody>
                    <a:bodyPr/>
                    <a:lstStyle/>
                    <a:p>
                      <a:r>
                        <a:rPr lang="en-US" dirty="0"/>
                        <a:t>LSWT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/>
                      <a:r>
                        <a:rPr lang="en-US" dirty="0"/>
                        <a:t>Literature Rev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(Restructure)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LSWT spatiotemporal Maps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676368"/>
                  </a:ext>
                </a:extLst>
              </a:tr>
              <a:tr h="682093">
                <a:tc>
                  <a:txBody>
                    <a:bodyPr/>
                    <a:lstStyle/>
                    <a:p>
                      <a:r>
                        <a:rPr lang="en-US"/>
                        <a:t>IoT</a:t>
                      </a:r>
                      <a:endParaRPr lang="en-US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Literature Rev.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Acquire all sensors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Unit tests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Long Range comm.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Full Data Acquisition and Dissemination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9774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C6EB88E-CC0A-494B-90B2-435F5C4E81D1}"/>
              </a:ext>
            </a:extLst>
          </p:cNvPr>
          <p:cNvSpPr/>
          <p:nvPr/>
        </p:nvSpPr>
        <p:spPr bwMode="auto">
          <a:xfrm>
            <a:off x="107504" y="1646317"/>
            <a:ext cx="4760710" cy="3239414"/>
          </a:xfrm>
          <a:prstGeom prst="rect">
            <a:avLst/>
          </a:prstGeom>
          <a:noFill/>
          <a:ln w="1270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11EDD-EA69-4108-87C0-EBB1D1E293A0}"/>
              </a:ext>
            </a:extLst>
          </p:cNvPr>
          <p:cNvSpPr/>
          <p:nvPr/>
        </p:nvSpPr>
        <p:spPr bwMode="auto">
          <a:xfrm>
            <a:off x="4853779" y="1640967"/>
            <a:ext cx="4178095" cy="3239414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07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A5470-9702-47CF-8379-7842B2A3E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Toxic Cyanobacteria-rich Harmful Algal Blooms (CyanoHABs) , a phenomenon which turns water bodies </a:t>
            </a:r>
            <a:r>
              <a:rPr lang="en-US" dirty="0"/>
              <a:t>dark blue-green </a:t>
            </a:r>
            <a:r>
              <a:rPr lang="en-US" b="0" dirty="0"/>
              <a:t>due to eutrophication; potentially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harming humans and animal</a:t>
            </a:r>
            <a:r>
              <a:rPr lang="en-US" b="0" dirty="0"/>
              <a:t>, e.g., Unsightly nuisance, acute liver damage when ingested, irritation, </a:t>
            </a:r>
            <a:r>
              <a:rPr lang="en-US" b="0" dirty="0">
                <a:solidFill>
                  <a:srgbClr val="00B0F0"/>
                </a:solidFill>
              </a:rPr>
              <a:t>massive fish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deaths</a:t>
            </a:r>
            <a:r>
              <a:rPr lang="en-US" b="0" dirty="0"/>
              <a:t>, etc.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								</a:t>
            </a:r>
            <a:r>
              <a:rPr lang="en-US" b="0" dirty="0">
                <a:effectLst/>
                <a:cs typeface="Times New Roman" panose="02020603050405020304" pitchFamily="18" charset="0"/>
              </a:rPr>
              <a:t>(</a:t>
            </a:r>
            <a:r>
              <a:rPr lang="en-US" b="0" dirty="0" err="1">
                <a:effectLst/>
                <a:cs typeface="Times New Roman" panose="02020603050405020304" pitchFamily="18" charset="0"/>
              </a:rPr>
              <a:t>Santoleri</a:t>
            </a:r>
            <a:r>
              <a:rPr lang="en-US" b="0" dirty="0">
                <a:effectLst/>
                <a:cs typeface="Times New Roman" panose="02020603050405020304" pitchFamily="18" charset="0"/>
              </a:rPr>
              <a:t> et al., 2003), WHO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05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Development, stability, and density of the phenomenon are related to some environmental factors Lake Surface Water Temperature (LSWT), Lake Surface Air Temperature (LSAT), Sea Surface Temperature (SST) &amp; adequate nutrient concentration, enough sunlight, warm temperatures              			             (Tang et al, 2006) </a:t>
            </a:r>
            <a:r>
              <a:rPr lang="en-US" sz="1050" b="0" dirty="0"/>
              <a:t>	</a:t>
            </a:r>
            <a:r>
              <a:rPr lang="en-US" b="0" dirty="0"/>
              <a:t>					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Hence, quantifying the </a:t>
            </a:r>
            <a:r>
              <a:rPr lang="en-US" b="0" dirty="0">
                <a:solidFill>
                  <a:srgbClr val="00B0F0"/>
                </a:solidFill>
              </a:rPr>
              <a:t>spatial distributions of CyanoHABs</a:t>
            </a:r>
            <a:r>
              <a:rPr lang="en-US" b="0" dirty="0"/>
              <a:t> in L. Victoria is of great significance, which requires high spatiotemporal resolution monitoring.	(</a:t>
            </a:r>
            <a:r>
              <a:rPr lang="en-US" b="0" dirty="0" err="1"/>
              <a:t>Sitoki</a:t>
            </a:r>
            <a:r>
              <a:rPr lang="en-US" b="0" dirty="0"/>
              <a:t> et al., 2012)</a:t>
            </a:r>
          </a:p>
          <a:p>
            <a:pPr marL="0" lvl="0" indent="0" algn="just"/>
            <a:endParaRPr lang="en-US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There however exists that niche to support the space observations</a:t>
            </a:r>
            <a:r>
              <a:rPr lang="en-GB" b="0" dirty="0"/>
              <a:t> with a </a:t>
            </a:r>
            <a:r>
              <a:rPr lang="en-US" b="0" dirty="0"/>
              <a:t>near-real time</a:t>
            </a:r>
            <a:r>
              <a:rPr lang="en-GB" b="0" dirty="0"/>
              <a:t> </a:t>
            </a:r>
            <a:r>
              <a:rPr lang="en-GB" b="0" dirty="0">
                <a:solidFill>
                  <a:srgbClr val="00B0F0"/>
                </a:solidFill>
              </a:rPr>
              <a:t>geointelligent in-situ monitoring </a:t>
            </a:r>
            <a:r>
              <a:rPr lang="en-GB" b="0" dirty="0"/>
              <a:t>and</a:t>
            </a:r>
            <a:r>
              <a:rPr lang="en-GB" b="0" dirty="0">
                <a:solidFill>
                  <a:srgbClr val="00B0F0"/>
                </a:solidFill>
              </a:rPr>
              <a:t> </a:t>
            </a:r>
            <a:r>
              <a:rPr lang="en-US" b="0" dirty="0">
                <a:solidFill>
                  <a:srgbClr val="00B0F0"/>
                </a:solidFill>
              </a:rPr>
              <a:t>reporting system.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530F9-0889-4279-9303-C5AA38120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9FEA75-F09B-476A-9D35-E7CFB50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131537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C2DDB-B407-4770-B67A-A85A9B1A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rapidly escalating demographics </a:t>
            </a: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along L. Victoria riparian reserves has negatively impacted water quality through deposits of agricultural, industrial runoff and sewer refuse </a:t>
            </a:r>
            <a:r>
              <a:rPr lang="en-US" b="0" dirty="0">
                <a:solidFill>
                  <a:srgbClr val="00B0F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utrophicating</a:t>
            </a:r>
            <a:r>
              <a:rPr lang="en-US" b="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said region. (</a:t>
            </a:r>
            <a:r>
              <a:rPr lang="en-US" sz="18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Burkholder et al., 2006; MOH)</a:t>
            </a: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</a:t>
            </a:r>
            <a:endParaRPr lang="en-US" b="0" dirty="0">
              <a:solidFill>
                <a:srgbClr val="000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Deterioration in water quality initiates ecosystem conflicts, poor economic growth, reduced tourism, poor water quality furthermore baring achievement of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SDG 6 &amp; 14- </a:t>
            </a:r>
            <a:r>
              <a:rPr lang="en-US" b="0" dirty="0"/>
              <a:t>Clean Water and Sanitation.				       (</a:t>
            </a:r>
            <a:r>
              <a:rPr lang="en-US" sz="1800" b="0" dirty="0" err="1">
                <a:effectLst/>
                <a:cs typeface="Times New Roman" panose="02020603050405020304" pitchFamily="18" charset="0"/>
              </a:rPr>
              <a:t>Hecky</a:t>
            </a:r>
            <a:r>
              <a:rPr lang="en-US" sz="1800" b="0" dirty="0">
                <a:effectLst/>
                <a:cs typeface="Times New Roman" panose="02020603050405020304" pitchFamily="18" charset="0"/>
              </a:rPr>
              <a:t> et al., 2010</a:t>
            </a:r>
            <a:r>
              <a:rPr lang="en-US" sz="18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b="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B0F0"/>
                </a:solidFill>
              </a:rPr>
              <a:t>Coupling</a:t>
            </a:r>
            <a:r>
              <a:rPr lang="en-US" b="0" dirty="0"/>
              <a:t> wide spread </a:t>
            </a:r>
            <a:r>
              <a:rPr lang="en-US" b="0" dirty="0">
                <a:solidFill>
                  <a:srgbClr val="00B0F0"/>
                </a:solidFill>
              </a:rPr>
              <a:t>spatiotemporal</a:t>
            </a:r>
            <a:r>
              <a:rPr lang="en-US" b="0" dirty="0"/>
              <a:t> monitoring, and automated in-situ sensors will play a big deal in return. This would inform the </a:t>
            </a:r>
            <a:r>
              <a:rPr lang="en-US" b="0" dirty="0">
                <a:solidFill>
                  <a:srgbClr val="00B0F0"/>
                </a:solidFill>
              </a:rPr>
              <a:t>Govt. and the general public the affected zones, </a:t>
            </a:r>
            <a:r>
              <a:rPr lang="en-US" b="0" dirty="0"/>
              <a:t>calling for immediate remedy actions.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04936-E036-43DF-9217-FBE56BE45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9128CC-E71B-4E85-9A74-0C32F886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16759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43A47-8989-485A-9656-DD9EC3549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1A1325-3BD0-458F-A4AB-6DBA48F4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5F7D2B-EA04-4EA7-A32B-21D15E26B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81" y="3970670"/>
            <a:ext cx="4527696" cy="25202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29E4AC-8FE5-4679-AF84-7D7816272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583" y="1463504"/>
            <a:ext cx="4499821" cy="25519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3A12E8-D2BA-460F-BCD1-C1DBE53D5688}"/>
              </a:ext>
            </a:extLst>
          </p:cNvPr>
          <p:cNvSpPr txBox="1"/>
          <p:nvPr/>
        </p:nvSpPr>
        <p:spPr>
          <a:xfrm>
            <a:off x="250824" y="6446205"/>
            <a:ext cx="7849567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chemeClr val="tx1"/>
                </a:solidFill>
              </a:rPr>
              <a:t>Image Sources: Standard Media KE, KMFRI, </a:t>
            </a:r>
            <a:r>
              <a:rPr lang="en-US" i="1" dirty="0" err="1">
                <a:solidFill>
                  <a:schemeClr val="tx1"/>
                </a:solidFill>
              </a:rPr>
              <a:t>allAfricawaters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BE6E8-EB86-443D-9046-5EE993C79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09" y="1460923"/>
            <a:ext cx="4321174" cy="2555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F8870B-68B6-4088-8724-C91CAC4F21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62" y="3994427"/>
            <a:ext cx="4278119" cy="2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6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GB" sz="2200" b="0" dirty="0"/>
              <a:t>To detect, monitor and report the occurrence of Harmful Algal Blooms(HABs) and Cyanobacteria in Lake Victoria.</a:t>
            </a:r>
          </a:p>
          <a:p>
            <a:pPr marL="358775" lvl="2" indent="0" algn="just">
              <a:buNone/>
            </a:pPr>
            <a:endParaRPr lang="en-GB" sz="2100" b="0" dirty="0"/>
          </a:p>
          <a:p>
            <a:pPr marL="512762" lvl="1" indent="-342900"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monitor chlorophyl-a(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chl-a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concentration from L8 OLI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ages.</a:t>
            </a:r>
          </a:p>
          <a:p>
            <a:pPr marL="512762" lvl="1" indent="-342900"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To monitor 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Lake Surface Water Temperature(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LSWT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from L8 TIRS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 as another HAB indicator in L. Victoria.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2762" lvl="1" indent="-342900" algn="just">
              <a:buFont typeface="Courier New" panose="02070309020205020404" pitchFamily="49" charset="0"/>
              <a:buChar char="o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</a:t>
            </a:r>
            <a:r>
              <a:rPr lang="en-GB" sz="2400" b="0" dirty="0">
                <a:solidFill>
                  <a:srgbClr val="00B0F0"/>
                </a:solidFill>
              </a:rPr>
              <a:t>develop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utomated Internet of Things (IoT)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situ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sensors, Applicable in near real-time to monitor and report </a:t>
            </a:r>
            <a:r>
              <a:rPr lang="en-GB" sz="2400" b="0" dirty="0">
                <a:solidFill>
                  <a:srgbClr val="00B0F0"/>
                </a:solidFill>
              </a:rPr>
              <a:t>geo-tagged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Water quality data.</a:t>
            </a:r>
          </a:p>
          <a:p>
            <a:pPr marL="512762" lvl="1" indent="-342900" algn="just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pPr marL="701675" lvl="2" indent="-342900" algn="just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pPr algn="just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326807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>
            <a:extLst>
              <a:ext uri="{FF2B5EF4-FFF2-40B4-BE49-F238E27FC236}">
                <a16:creationId xmlns:a16="http://schemas.microsoft.com/office/drawing/2014/main" id="{61FE3E37-BFE3-4835-A324-1BC61B8A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4784"/>
            <a:ext cx="7128792" cy="5013388"/>
          </a:xfrm>
          <a:prstGeom prst="rect">
            <a:avLst/>
          </a:prstGeom>
        </p:spPr>
      </p:pic>
      <p:sp>
        <p:nvSpPr>
          <p:cNvPr id="126" name="Title 3">
            <a:extLst>
              <a:ext uri="{FF2B5EF4-FFF2-40B4-BE49-F238E27FC236}">
                <a16:creationId xmlns:a16="http://schemas.microsoft.com/office/drawing/2014/main" id="{018E18F1-E6E1-4D5B-90AC-4A871AF8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 Study Area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3CC12-6930-4CA9-8234-B23432DEF4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6" t="14300" r="24847" b="24801"/>
          <a:stretch/>
        </p:blipFill>
        <p:spPr>
          <a:xfrm>
            <a:off x="971600" y="1689418"/>
            <a:ext cx="1406997" cy="1226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9D14D3-2663-4DCC-8BB3-3BFD7EB6311D}"/>
              </a:ext>
            </a:extLst>
          </p:cNvPr>
          <p:cNvSpPr txBox="1"/>
          <p:nvPr/>
        </p:nvSpPr>
        <p:spPr>
          <a:xfrm>
            <a:off x="3491880" y="3287465"/>
            <a:ext cx="280831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NYANZA GULF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35A8915-D32B-4B90-83A7-027173C07C1F}"/>
              </a:ext>
            </a:extLst>
          </p:cNvPr>
          <p:cNvSpPr/>
          <p:nvPr/>
        </p:nvSpPr>
        <p:spPr bwMode="auto">
          <a:xfrm>
            <a:off x="3491880" y="6021288"/>
            <a:ext cx="72008" cy="72008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32133-5343-49E2-8A88-D408DC4877B8}"/>
              </a:ext>
            </a:extLst>
          </p:cNvPr>
          <p:cNvSpPr txBox="1"/>
          <p:nvPr/>
        </p:nvSpPr>
        <p:spPr>
          <a:xfrm>
            <a:off x="3325876" y="6021288"/>
            <a:ext cx="1080120" cy="24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Homabay</a:t>
            </a: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08F23F71-9B1F-40CC-BDA2-A7199878AA72}"/>
              </a:ext>
            </a:extLst>
          </p:cNvPr>
          <p:cNvSpPr/>
          <p:nvPr/>
        </p:nvSpPr>
        <p:spPr bwMode="auto">
          <a:xfrm rot="8547518">
            <a:off x="6329337" y="1798381"/>
            <a:ext cx="131631" cy="140397"/>
          </a:xfrm>
          <a:prstGeom prst="teardrop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3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DB60-1758-4E02-A89F-686D8739A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4049-E8FA-4673-901A-83D69056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Methodology : Data and Materials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986898-8A4A-4E8B-9D09-44FCC5609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241091"/>
              </p:ext>
            </p:extLst>
          </p:nvPr>
        </p:nvGraphicFramePr>
        <p:xfrm>
          <a:off x="235851" y="4672529"/>
          <a:ext cx="8641656" cy="2170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916">
                  <a:extLst>
                    <a:ext uri="{9D8B030D-6E8A-4147-A177-3AD203B41FA5}">
                      <a16:colId xmlns:a16="http://schemas.microsoft.com/office/drawing/2014/main" val="1221596245"/>
                    </a:ext>
                  </a:extLst>
                </a:gridCol>
                <a:gridCol w="3430132">
                  <a:extLst>
                    <a:ext uri="{9D8B030D-6E8A-4147-A177-3AD203B41FA5}">
                      <a16:colId xmlns:a16="http://schemas.microsoft.com/office/drawing/2014/main" val="1784707699"/>
                    </a:ext>
                  </a:extLst>
                </a:gridCol>
                <a:gridCol w="2732608">
                  <a:extLst>
                    <a:ext uri="{9D8B030D-6E8A-4147-A177-3AD203B41FA5}">
                      <a16:colId xmlns:a16="http://schemas.microsoft.com/office/drawing/2014/main" val="2117156731"/>
                    </a:ext>
                  </a:extLst>
                </a:gridCol>
              </a:tblGrid>
              <a:tr h="298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Tool/Material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Role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Availability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73508"/>
                  </a:ext>
                </a:extLst>
              </a:tr>
              <a:tr h="5079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Google Earth Engine (GEE)</a:t>
                      </a:r>
                      <a:endParaRPr lang="en-US" sz="12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Geocomputation &amp; Processing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Freely Available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66199"/>
                  </a:ext>
                </a:extLst>
              </a:tr>
              <a:tr h="298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QGIS/ArcMap, R &amp; Python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Further Analysis &amp; Maps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93580"/>
                  </a:ext>
                </a:extLst>
              </a:tr>
              <a:tr h="5343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Microcontroller &amp; Sensors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In-Situ data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Local Purchase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27218"/>
                  </a:ext>
                </a:extLst>
              </a:tr>
              <a:tr h="298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KiCAD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Design the Schematics &amp; basic Circuits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Free &amp; Open source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2462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5BFA44-D418-462B-9CA3-AAFEF5157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21619"/>
              </p:ext>
            </p:extLst>
          </p:nvPr>
        </p:nvGraphicFramePr>
        <p:xfrm>
          <a:off x="235851" y="1454033"/>
          <a:ext cx="8626681" cy="31756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1345">
                  <a:extLst>
                    <a:ext uri="{9D8B030D-6E8A-4147-A177-3AD203B41FA5}">
                      <a16:colId xmlns:a16="http://schemas.microsoft.com/office/drawing/2014/main" val="3674932147"/>
                    </a:ext>
                  </a:extLst>
                </a:gridCol>
                <a:gridCol w="3610423">
                  <a:extLst>
                    <a:ext uri="{9D8B030D-6E8A-4147-A177-3AD203B41FA5}">
                      <a16:colId xmlns:a16="http://schemas.microsoft.com/office/drawing/2014/main" val="3730411172"/>
                    </a:ext>
                  </a:extLst>
                </a:gridCol>
                <a:gridCol w="3114913">
                  <a:extLst>
                    <a:ext uri="{9D8B030D-6E8A-4147-A177-3AD203B41FA5}">
                      <a16:colId xmlns:a16="http://schemas.microsoft.com/office/drawing/2014/main" val="3447701167"/>
                    </a:ext>
                  </a:extLst>
                </a:gridCol>
              </a:tblGrid>
              <a:tr h="3804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Data Type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Source 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Role/Use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14664"/>
                  </a:ext>
                </a:extLst>
              </a:tr>
              <a:tr h="6090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Landsat 8 OLI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(30m, 16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Google Earth Engine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(2015-2021</a:t>
                      </a: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Spatiotemporal HAB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99590"/>
                  </a:ext>
                </a:extLst>
              </a:tr>
              <a:tr h="6090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Landsat 8 TIR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(100m, 16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Google Earth Engine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(2015-2021)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Lake Surface Water Temperature Monitoring(LSWT)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50836"/>
                  </a:ext>
                </a:extLst>
              </a:tr>
              <a:tr h="6090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Meteorological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Kenya Marine &amp; Fisheries Research Institute-KMFRI (2015-2021)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Water Quality assessment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362529"/>
                  </a:ext>
                </a:extLst>
              </a:tr>
              <a:tr h="4372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Shapefiles 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effectLst/>
                        </a:rPr>
                        <a:t>Geodatabase of Global Administrative areas- GADM</a:t>
                      </a:r>
                      <a:endParaRPr lang="en-US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 Delineate the Study area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404211"/>
                  </a:ext>
                </a:extLst>
              </a:tr>
              <a:tr h="5309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In-Situ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In-situ Sensors 2021 Onwards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Continued In-Situ Algal Monitoring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3F5AC6B-DF87-4F00-AFB6-C374A95E8D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50758" y="1346587"/>
            <a:ext cx="1328949" cy="845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D909FB8-2E85-4F0C-81F3-3C001767117E}"/>
              </a:ext>
            </a:extLst>
          </p:cNvPr>
          <p:cNvSpPr/>
          <p:nvPr/>
        </p:nvSpPr>
        <p:spPr>
          <a:xfrm>
            <a:off x="3111917" y="2189004"/>
            <a:ext cx="818515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B5 NIR</a:t>
            </a:r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D622D835-B1D1-4726-B834-48812CFD2FA9}"/>
              </a:ext>
            </a:extLst>
          </p:cNvPr>
          <p:cNvSpPr/>
          <p:nvPr/>
        </p:nvSpPr>
        <p:spPr>
          <a:xfrm>
            <a:off x="3362742" y="3771275"/>
            <a:ext cx="2066925" cy="603885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Lake Surface Emissivity (LSE)ε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F83D0F8-2AD3-42BA-95F9-E02163DC4CA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623911" y="4073218"/>
            <a:ext cx="267728" cy="447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550BB8-4734-4859-A5B1-42ADCAFA3F06}"/>
              </a:ext>
            </a:extLst>
          </p:cNvPr>
          <p:cNvCxnSpPr/>
          <p:nvPr/>
        </p:nvCxnSpPr>
        <p:spPr>
          <a:xfrm flipH="1">
            <a:off x="4421546" y="2940384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80323-F6E7-44B1-9223-88930B29F41B}"/>
              </a:ext>
            </a:extLst>
          </p:cNvPr>
          <p:cNvSpPr/>
          <p:nvPr/>
        </p:nvSpPr>
        <p:spPr>
          <a:xfrm>
            <a:off x="405856" y="3771275"/>
            <a:ext cx="2218055" cy="603885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At-Sensor Spectral Radiance to Brightness Temp (Tb</a:t>
            </a:r>
            <a:r>
              <a:rPr lang="en-US" sz="1000" b="1" baseline="-25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Flowchart: Predefined Process 15">
            <a:extLst>
              <a:ext uri="{FF2B5EF4-FFF2-40B4-BE49-F238E27FC236}">
                <a16:creationId xmlns:a16="http://schemas.microsoft.com/office/drawing/2014/main" id="{9D0DD20E-DAA5-4D75-80C7-7854E38443B8}"/>
              </a:ext>
            </a:extLst>
          </p:cNvPr>
          <p:cNvSpPr/>
          <p:nvPr/>
        </p:nvSpPr>
        <p:spPr>
          <a:xfrm>
            <a:off x="1842232" y="4538427"/>
            <a:ext cx="2178050" cy="52451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Estimate Lake Surface Air Temp (LSAT)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8EA5A3-165F-408A-84E4-622AF023454E}"/>
              </a:ext>
            </a:extLst>
          </p:cNvPr>
          <p:cNvSpPr/>
          <p:nvPr/>
        </p:nvSpPr>
        <p:spPr>
          <a:xfrm>
            <a:off x="6180960" y="5511802"/>
            <a:ext cx="2218055" cy="43688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Spatiotemporal Monitoring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EA6006-1280-4A02-A004-B02B254E749B}"/>
              </a:ext>
            </a:extLst>
          </p:cNvPr>
          <p:cNvCxnSpPr>
            <a:cxnSpLocks/>
          </p:cNvCxnSpPr>
          <p:nvPr/>
        </p:nvCxnSpPr>
        <p:spPr>
          <a:xfrm>
            <a:off x="4884202" y="1919764"/>
            <a:ext cx="381635" cy="285750"/>
          </a:xfrm>
          <a:prstGeom prst="bentConnector3">
            <a:avLst>
              <a:gd name="adj1" fmla="val 100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F37FCAD-1A66-4EBA-B54D-8D6B2CF04784}"/>
              </a:ext>
            </a:extLst>
          </p:cNvPr>
          <p:cNvCxnSpPr>
            <a:cxnSpLocks/>
          </p:cNvCxnSpPr>
          <p:nvPr/>
        </p:nvCxnSpPr>
        <p:spPr>
          <a:xfrm>
            <a:off x="3520222" y="2452529"/>
            <a:ext cx="410210" cy="282944"/>
          </a:xfrm>
          <a:prstGeom prst="bentConnector3">
            <a:avLst>
              <a:gd name="adj1" fmla="val 2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28FFBFB-1879-4879-AD20-D2230647F8E6}"/>
              </a:ext>
            </a:extLst>
          </p:cNvPr>
          <p:cNvCxnSpPr/>
          <p:nvPr/>
        </p:nvCxnSpPr>
        <p:spPr>
          <a:xfrm flipH="1">
            <a:off x="4894165" y="2424089"/>
            <a:ext cx="319405" cy="278130"/>
          </a:xfrm>
          <a:prstGeom prst="bentConnector3">
            <a:avLst>
              <a:gd name="adj1" fmla="val -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687C51-16F2-4B77-8AA3-4E064DED42D3}"/>
              </a:ext>
            </a:extLst>
          </p:cNvPr>
          <p:cNvCxnSpPr>
            <a:cxnSpLocks/>
            <a:stCxn id="108" idx="2"/>
          </p:cNvCxnSpPr>
          <p:nvPr/>
        </p:nvCxnSpPr>
        <p:spPr>
          <a:xfrm flipH="1">
            <a:off x="1432489" y="3507202"/>
            <a:ext cx="0" cy="26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F98B6-DD56-4C13-B7A8-D283BC02F90D}"/>
              </a:ext>
            </a:extLst>
          </p:cNvPr>
          <p:cNvCxnSpPr>
            <a:cxnSpLocks/>
          </p:cNvCxnSpPr>
          <p:nvPr/>
        </p:nvCxnSpPr>
        <p:spPr>
          <a:xfrm>
            <a:off x="1432488" y="2424089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8991B4-F4CB-48BF-B940-D2AA32BCD44A}"/>
              </a:ext>
            </a:extLst>
          </p:cNvPr>
          <p:cNvCxnSpPr/>
          <p:nvPr/>
        </p:nvCxnSpPr>
        <p:spPr bwMode="auto">
          <a:xfrm>
            <a:off x="3520222" y="1919764"/>
            <a:ext cx="5070003" cy="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B645CD-86D8-45A2-86AD-479C53C37D91}"/>
              </a:ext>
            </a:extLst>
          </p:cNvPr>
          <p:cNvCxnSpPr/>
          <p:nvPr/>
        </p:nvCxnSpPr>
        <p:spPr bwMode="auto">
          <a:xfrm>
            <a:off x="6934679" y="191468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79CC45-AC03-43DB-81F7-9E021E11682F}"/>
              </a:ext>
            </a:extLst>
          </p:cNvPr>
          <p:cNvCxnSpPr/>
          <p:nvPr/>
        </p:nvCxnSpPr>
        <p:spPr bwMode="auto">
          <a:xfrm>
            <a:off x="8590225" y="191976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B4816B-DF80-4755-A793-9F8EC9520DF5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6847" y="1325260"/>
            <a:ext cx="1915353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Flowchart: Multidocument 36">
            <a:extLst>
              <a:ext uri="{FF2B5EF4-FFF2-40B4-BE49-F238E27FC236}">
                <a16:creationId xmlns:a16="http://schemas.microsoft.com/office/drawing/2014/main" id="{C624C2F5-B771-4AE2-B319-D665A2A23594}"/>
              </a:ext>
            </a:extLst>
          </p:cNvPr>
          <p:cNvSpPr/>
          <p:nvPr/>
        </p:nvSpPr>
        <p:spPr>
          <a:xfrm>
            <a:off x="2777352" y="1029108"/>
            <a:ext cx="1918468" cy="592304"/>
          </a:xfrm>
          <a:prstGeom prst="flowChartMulti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Landsat 8 images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F04950-E873-42D9-9DA5-CB82CDEE5BEB}"/>
              </a:ext>
            </a:extLst>
          </p:cNvPr>
          <p:cNvCxnSpPr>
            <a:cxnSpLocks/>
          </p:cNvCxnSpPr>
          <p:nvPr/>
        </p:nvCxnSpPr>
        <p:spPr>
          <a:xfrm flipH="1">
            <a:off x="6093242" y="1522982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7C275D-86B4-4484-8579-62C56204D700}"/>
              </a:ext>
            </a:extLst>
          </p:cNvPr>
          <p:cNvCxnSpPr/>
          <p:nvPr/>
        </p:nvCxnSpPr>
        <p:spPr bwMode="auto">
          <a:xfrm>
            <a:off x="3520222" y="193119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02CC6C9-A308-4ADD-82FA-DD59910E177A}"/>
              </a:ext>
            </a:extLst>
          </p:cNvPr>
          <p:cNvSpPr/>
          <p:nvPr/>
        </p:nvSpPr>
        <p:spPr>
          <a:xfrm>
            <a:off x="6518774" y="2189004"/>
            <a:ext cx="916286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B3 GREEN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2B37B5-70B5-4DBC-92B7-66E80E804BC3}"/>
              </a:ext>
            </a:extLst>
          </p:cNvPr>
          <p:cNvSpPr/>
          <p:nvPr/>
        </p:nvSpPr>
        <p:spPr>
          <a:xfrm>
            <a:off x="8155822" y="2208327"/>
            <a:ext cx="818515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B2 BLUE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BAFF6B-A2EF-42C1-BCD9-F294F2A9EDD5}"/>
              </a:ext>
            </a:extLst>
          </p:cNvPr>
          <p:cNvSpPr/>
          <p:nvPr/>
        </p:nvSpPr>
        <p:spPr>
          <a:xfrm>
            <a:off x="1210384" y="1127539"/>
            <a:ext cx="1152395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0BFC10-FFC2-4AAB-B450-9F0CC4E7ABED}"/>
              </a:ext>
            </a:extLst>
          </p:cNvPr>
          <p:cNvSpPr/>
          <p:nvPr/>
        </p:nvSpPr>
        <p:spPr>
          <a:xfrm>
            <a:off x="5532284" y="1167451"/>
            <a:ext cx="1121916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 Data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1F212A0-840F-4D11-A7C7-B87907C4E087}"/>
              </a:ext>
            </a:extLst>
          </p:cNvPr>
          <p:cNvCxnSpPr>
            <a:cxnSpLocks/>
            <a:stCxn id="55" idx="2"/>
          </p:cNvCxnSpPr>
          <p:nvPr/>
        </p:nvCxnSpPr>
        <p:spPr bwMode="auto">
          <a:xfrm flipH="1">
            <a:off x="4421546" y="3552567"/>
            <a:ext cx="0" cy="21870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AB6F19-BAAF-4810-9D5C-E900C6296C8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02766" y="4073218"/>
            <a:ext cx="459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CFFA7DB-2A25-4061-A0D3-ADFA72004F2A}"/>
              </a:ext>
            </a:extLst>
          </p:cNvPr>
          <p:cNvSpPr/>
          <p:nvPr/>
        </p:nvSpPr>
        <p:spPr>
          <a:xfrm>
            <a:off x="4934367" y="2191544"/>
            <a:ext cx="730885" cy="262255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B4 RED</a:t>
            </a:r>
          </a:p>
        </p:txBody>
      </p:sp>
      <p:sp>
        <p:nvSpPr>
          <p:cNvPr id="95" name="Flowchart: Predefined Process 94">
            <a:extLst>
              <a:ext uri="{FF2B5EF4-FFF2-40B4-BE49-F238E27FC236}">
                <a16:creationId xmlns:a16="http://schemas.microsoft.com/office/drawing/2014/main" id="{76938B47-3B15-412C-B94D-F0D3EEF9AC68}"/>
              </a:ext>
            </a:extLst>
          </p:cNvPr>
          <p:cNvSpPr/>
          <p:nvPr/>
        </p:nvSpPr>
        <p:spPr>
          <a:xfrm>
            <a:off x="3948471" y="2646385"/>
            <a:ext cx="946150" cy="27813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NDVI</a:t>
            </a:r>
          </a:p>
        </p:txBody>
      </p:sp>
      <p:sp>
        <p:nvSpPr>
          <p:cNvPr id="97" name="Flowchart: Predefined Process 96">
            <a:extLst>
              <a:ext uri="{FF2B5EF4-FFF2-40B4-BE49-F238E27FC236}">
                <a16:creationId xmlns:a16="http://schemas.microsoft.com/office/drawing/2014/main" id="{5D781339-8F54-4322-AE07-3D689B7554EF}"/>
              </a:ext>
            </a:extLst>
          </p:cNvPr>
          <p:cNvSpPr/>
          <p:nvPr/>
        </p:nvSpPr>
        <p:spPr>
          <a:xfrm>
            <a:off x="7118339" y="464863"/>
            <a:ext cx="1693690" cy="485891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Atmospheric Corrections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F6FB0D5C-CD66-4ED8-BAF0-A3672F47D8DE}"/>
              </a:ext>
            </a:extLst>
          </p:cNvPr>
          <p:cNvCxnSpPr>
            <a:cxnSpLocks/>
            <a:stCxn id="97" idx="1"/>
            <a:endCxn id="54" idx="0"/>
          </p:cNvCxnSpPr>
          <p:nvPr/>
        </p:nvCxnSpPr>
        <p:spPr>
          <a:xfrm rot="10800000" flipV="1">
            <a:off x="6093243" y="707809"/>
            <a:ext cx="1025097" cy="4596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883E24A-91A2-4B98-A7C3-7404B1F492A3}"/>
              </a:ext>
            </a:extLst>
          </p:cNvPr>
          <p:cNvSpPr/>
          <p:nvPr/>
        </p:nvSpPr>
        <p:spPr>
          <a:xfrm>
            <a:off x="623771" y="2943971"/>
            <a:ext cx="1782224" cy="56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 DN to At-Sensor Radiance(</a:t>
            </a:r>
            <a:r>
              <a:rPr lang="en-US" sz="1000" b="1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Lλ</a:t>
            </a: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9" name="Flowchart: Document 118">
            <a:extLst>
              <a:ext uri="{FF2B5EF4-FFF2-40B4-BE49-F238E27FC236}">
                <a16:creationId xmlns:a16="http://schemas.microsoft.com/office/drawing/2014/main" id="{56978A59-ACF0-4BFD-966E-38D0F3DC4357}"/>
              </a:ext>
            </a:extLst>
          </p:cNvPr>
          <p:cNvSpPr/>
          <p:nvPr/>
        </p:nvSpPr>
        <p:spPr>
          <a:xfrm>
            <a:off x="7559602" y="4306410"/>
            <a:ext cx="1321405" cy="393315"/>
          </a:xfrm>
          <a:prstGeom prst="flowChartDocumen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Validation</a:t>
            </a:r>
          </a:p>
        </p:txBody>
      </p:sp>
      <p:sp>
        <p:nvSpPr>
          <p:cNvPr id="120" name="Flowchart: Process 119">
            <a:extLst>
              <a:ext uri="{FF2B5EF4-FFF2-40B4-BE49-F238E27FC236}">
                <a16:creationId xmlns:a16="http://schemas.microsoft.com/office/drawing/2014/main" id="{6073FC3A-F4B8-4177-B7C1-DA3F7B220714}"/>
              </a:ext>
            </a:extLst>
          </p:cNvPr>
          <p:cNvSpPr/>
          <p:nvPr/>
        </p:nvSpPr>
        <p:spPr>
          <a:xfrm>
            <a:off x="4088326" y="5532740"/>
            <a:ext cx="805839" cy="436880"/>
          </a:xfrm>
          <a:prstGeom prst="flowChartProcess">
            <a:avLst/>
          </a:prstGeom>
          <a:solidFill>
            <a:srgbClr val="FB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Above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32F7B2E6-79E3-4E07-A877-3C342CB5F8AC}"/>
              </a:ext>
            </a:extLst>
          </p:cNvPr>
          <p:cNvCxnSpPr>
            <a:cxnSpLocks/>
          </p:cNvCxnSpPr>
          <p:nvPr/>
        </p:nvCxnSpPr>
        <p:spPr>
          <a:xfrm rot="10800000" flipH="1">
            <a:off x="884877" y="3986773"/>
            <a:ext cx="2007144" cy="1731339"/>
          </a:xfrm>
          <a:prstGeom prst="bentConnector4">
            <a:avLst>
              <a:gd name="adj1" fmla="val -28072"/>
              <a:gd name="adj2" fmla="val 118411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owchart: Process 132">
            <a:extLst>
              <a:ext uri="{FF2B5EF4-FFF2-40B4-BE49-F238E27FC236}">
                <a16:creationId xmlns:a16="http://schemas.microsoft.com/office/drawing/2014/main" id="{568A8DA8-77AC-4D32-A04B-F61113E6FBB5}"/>
              </a:ext>
            </a:extLst>
          </p:cNvPr>
          <p:cNvSpPr/>
          <p:nvPr/>
        </p:nvSpPr>
        <p:spPr>
          <a:xfrm>
            <a:off x="896957" y="5553841"/>
            <a:ext cx="930592" cy="352802"/>
          </a:xfrm>
          <a:prstGeom prst="flowChartProcess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Below</a:t>
            </a:r>
          </a:p>
        </p:txBody>
      </p:sp>
      <p:sp>
        <p:nvSpPr>
          <p:cNvPr id="146" name="Flowchart: Predefined Process 145">
            <a:extLst>
              <a:ext uri="{FF2B5EF4-FFF2-40B4-BE49-F238E27FC236}">
                <a16:creationId xmlns:a16="http://schemas.microsoft.com/office/drawing/2014/main" id="{2ABA0BDD-1C76-49D7-8165-AE420BC7E2E4}"/>
              </a:ext>
            </a:extLst>
          </p:cNvPr>
          <p:cNvSpPr/>
          <p:nvPr/>
        </p:nvSpPr>
        <p:spPr>
          <a:xfrm>
            <a:off x="6610734" y="2939894"/>
            <a:ext cx="2094264" cy="598007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Ocean Color </a:t>
            </a:r>
            <a:r>
              <a:rPr lang="en-US" sz="1050" b="1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Chl-a</a:t>
            </a:r>
            <a:r>
              <a:rPr lang="en-US" sz="105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algorithms</a:t>
            </a: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DBCD416-180A-4E19-B90F-CF02078F3966}"/>
              </a:ext>
            </a:extLst>
          </p:cNvPr>
          <p:cNvCxnSpPr>
            <a:cxnSpLocks/>
            <a:stCxn id="47" idx="2"/>
            <a:endCxn id="146" idx="0"/>
          </p:cNvCxnSpPr>
          <p:nvPr/>
        </p:nvCxnSpPr>
        <p:spPr>
          <a:xfrm rot="16200000" flipH="1">
            <a:off x="7068946" y="2350974"/>
            <a:ext cx="496890" cy="6809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7874C24-6F7A-4569-A745-7684ADD3E63C}"/>
              </a:ext>
            </a:extLst>
          </p:cNvPr>
          <p:cNvCxnSpPr>
            <a:cxnSpLocks/>
          </p:cNvCxnSpPr>
          <p:nvPr/>
        </p:nvCxnSpPr>
        <p:spPr>
          <a:xfrm rot="5400000">
            <a:off x="7982068" y="2132691"/>
            <a:ext cx="234677" cy="8967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6DD6C4-E188-4226-8D4E-D3D23866C4A7}"/>
              </a:ext>
            </a:extLst>
          </p:cNvPr>
          <p:cNvCxnSpPr>
            <a:cxnSpLocks/>
          </p:cNvCxnSpPr>
          <p:nvPr/>
        </p:nvCxnSpPr>
        <p:spPr>
          <a:xfrm>
            <a:off x="7314911" y="3551537"/>
            <a:ext cx="0" cy="192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4768EC-5298-4A70-BA5B-63F043D94F60}"/>
              </a:ext>
            </a:extLst>
          </p:cNvPr>
          <p:cNvCxnSpPr>
            <a:cxnSpLocks/>
          </p:cNvCxnSpPr>
          <p:nvPr/>
        </p:nvCxnSpPr>
        <p:spPr>
          <a:xfrm flipH="1">
            <a:off x="7289987" y="4462582"/>
            <a:ext cx="272666" cy="1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998F3BD-0476-46DC-96D1-70D9A3DCD7EF}"/>
              </a:ext>
            </a:extLst>
          </p:cNvPr>
          <p:cNvSpPr/>
          <p:nvPr/>
        </p:nvSpPr>
        <p:spPr>
          <a:xfrm>
            <a:off x="3598171" y="6333003"/>
            <a:ext cx="1667666" cy="359386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validation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D08C0C-5180-48E8-9272-582B3486F680}"/>
              </a:ext>
            </a:extLst>
          </p:cNvPr>
          <p:cNvSpPr/>
          <p:nvPr/>
        </p:nvSpPr>
        <p:spPr>
          <a:xfrm>
            <a:off x="3574626" y="2999301"/>
            <a:ext cx="1746031" cy="5532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Proportional of Vegetation(</a:t>
            </a:r>
            <a:r>
              <a:rPr lang="en-US" sz="1000" b="1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Pv</a:t>
            </a: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B4E016D-0810-48AB-A499-497F4D1689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948471" y="2796429"/>
            <a:ext cx="200409" cy="974846"/>
          </a:xfrm>
          <a:prstGeom prst="bentConnector4">
            <a:avLst>
              <a:gd name="adj1" fmla="val -255446"/>
              <a:gd name="adj2" fmla="val 83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2B6E9D9-25A5-4CDD-B570-EE9966DFB3A5}"/>
              </a:ext>
            </a:extLst>
          </p:cNvPr>
          <p:cNvSpPr/>
          <p:nvPr/>
        </p:nvSpPr>
        <p:spPr>
          <a:xfrm>
            <a:off x="921802" y="2192179"/>
            <a:ext cx="1057910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B10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731915E-B021-43CD-A43D-62D38DE668E4}"/>
              </a:ext>
            </a:extLst>
          </p:cNvPr>
          <p:cNvCxnSpPr>
            <a:cxnSpLocks/>
            <a:stCxn id="120" idx="3"/>
            <a:endCxn id="17" idx="1"/>
          </p:cNvCxnSpPr>
          <p:nvPr/>
        </p:nvCxnSpPr>
        <p:spPr>
          <a:xfrm flipV="1">
            <a:off x="4894165" y="5730242"/>
            <a:ext cx="1286795" cy="20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>
            <a:extLst>
              <a:ext uri="{FF2B5EF4-FFF2-40B4-BE49-F238E27FC236}">
                <a16:creationId xmlns:a16="http://schemas.microsoft.com/office/drawing/2014/main" id="{ADA50F59-C9B1-4121-BCF0-CF073FED8844}"/>
              </a:ext>
            </a:extLst>
          </p:cNvPr>
          <p:cNvSpPr/>
          <p:nvPr/>
        </p:nvSpPr>
        <p:spPr>
          <a:xfrm>
            <a:off x="1836773" y="5329724"/>
            <a:ext cx="2218054" cy="821551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FF66"/>
                </a:solidFill>
              </a:rPr>
              <a:t>Threshold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5E88F2D-ED0C-4CB9-9A1C-8DD160B5983F}"/>
              </a:ext>
            </a:extLst>
          </p:cNvPr>
          <p:cNvCxnSpPr>
            <a:cxnSpLocks/>
            <a:stCxn id="16" idx="2"/>
            <a:endCxn id="86" idx="0"/>
          </p:cNvCxnSpPr>
          <p:nvPr/>
        </p:nvCxnSpPr>
        <p:spPr>
          <a:xfrm>
            <a:off x="2931257" y="5062937"/>
            <a:ext cx="0" cy="26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36A6003-5430-4FB7-A82E-B8823AD45F4B}"/>
              </a:ext>
            </a:extLst>
          </p:cNvPr>
          <p:cNvSpPr/>
          <p:nvPr/>
        </p:nvSpPr>
        <p:spPr>
          <a:xfrm>
            <a:off x="7804294" y="4918513"/>
            <a:ext cx="1104691" cy="362779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Objective 1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1EB46E5-0462-4A3F-A60E-723F70469247}"/>
              </a:ext>
            </a:extLst>
          </p:cNvPr>
          <p:cNvSpPr/>
          <p:nvPr/>
        </p:nvSpPr>
        <p:spPr>
          <a:xfrm>
            <a:off x="5062011" y="4907225"/>
            <a:ext cx="1104691" cy="362779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Objective 2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D375C40C-8FC1-4F75-8C38-61DBB17A61EA}"/>
              </a:ext>
            </a:extLst>
          </p:cNvPr>
          <p:cNvCxnSpPr>
            <a:cxnSpLocks/>
            <a:stCxn id="120" idx="0"/>
            <a:endCxn id="126" idx="1"/>
          </p:cNvCxnSpPr>
          <p:nvPr/>
        </p:nvCxnSpPr>
        <p:spPr>
          <a:xfrm rot="5400000" flipH="1" flipV="1">
            <a:off x="4554566" y="5025296"/>
            <a:ext cx="444125" cy="57076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3D963F2-0DD1-40F4-920B-D64BA69D77DA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7314911" y="5074225"/>
            <a:ext cx="489383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412E559-CB58-4AA0-97BA-8647F57056F6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5265837" y="5751182"/>
            <a:ext cx="266447" cy="761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56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32679"/>
            <a:ext cx="6877050" cy="838200"/>
          </a:xfrm>
        </p:spPr>
        <p:txBody>
          <a:bodyPr/>
          <a:lstStyle/>
          <a:p>
            <a:r>
              <a:rPr lang="en-US" dirty="0"/>
              <a:t>Overall methodology </a:t>
            </a:r>
          </a:p>
        </p:txBody>
      </p:sp>
      <p:pic>
        <p:nvPicPr>
          <p:cNvPr id="8" name="Picture 295">
            <a:extLst>
              <a:ext uri="{FF2B5EF4-FFF2-40B4-BE49-F238E27FC236}">
                <a16:creationId xmlns:a16="http://schemas.microsoft.com/office/drawing/2014/main" id="{3B4968FF-A3D1-4F82-91B0-2C6A58864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7005608" y="5416334"/>
            <a:ext cx="96634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1AA5AA3-9403-4325-92A6-37851D3CE648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6040621" y="5416334"/>
            <a:ext cx="1448159" cy="196352"/>
          </a:xfrm>
          <a:prstGeom prst="bentConnector4">
            <a:avLst>
              <a:gd name="adj1" fmla="val 33318"/>
              <a:gd name="adj2" fmla="val 162435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126A125-F8CB-412F-A1AA-0BA4DC2CA9AF}"/>
              </a:ext>
            </a:extLst>
          </p:cNvPr>
          <p:cNvSpPr/>
          <p:nvPr/>
        </p:nvSpPr>
        <p:spPr bwMode="auto">
          <a:xfrm>
            <a:off x="4197367" y="1484784"/>
            <a:ext cx="991849" cy="57667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Start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B4B28F51-CF53-4158-BC60-0CCCBD84D3AE}"/>
              </a:ext>
            </a:extLst>
          </p:cNvPr>
          <p:cNvSpPr/>
          <p:nvPr/>
        </p:nvSpPr>
        <p:spPr bwMode="auto">
          <a:xfrm>
            <a:off x="2513931" y="3803381"/>
            <a:ext cx="1390871" cy="92987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LWST</a:t>
            </a:r>
          </a:p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LSAT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9EA582-9BB9-42A0-832C-3DA2271668F4}"/>
              </a:ext>
            </a:extLst>
          </p:cNvPr>
          <p:cNvSpPr/>
          <p:nvPr/>
        </p:nvSpPr>
        <p:spPr bwMode="auto">
          <a:xfrm>
            <a:off x="4051469" y="4648572"/>
            <a:ext cx="2457203" cy="554555"/>
          </a:xfrm>
          <a:prstGeom prst="roundRect">
            <a:avLst>
              <a:gd name="adj" fmla="val 185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In-situ data 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Temp. threshold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1B9188-CFF3-481E-A4D0-CC0AA84800DD}"/>
              </a:ext>
            </a:extLst>
          </p:cNvPr>
          <p:cNvCxnSpPr>
            <a:stCxn id="7" idx="4"/>
          </p:cNvCxnSpPr>
          <p:nvPr/>
        </p:nvCxnSpPr>
        <p:spPr bwMode="auto">
          <a:xfrm>
            <a:off x="4693292" y="2061462"/>
            <a:ext cx="0" cy="36576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DCAF9916-FCC3-4DF7-9DBD-ABDBEC7AA6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66402" y="3846089"/>
            <a:ext cx="261331" cy="261331"/>
          </a:xfrm>
          <a:prstGeom prst="rect">
            <a:avLst/>
          </a:prstGeom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3B8EF0C-6494-4864-AAEE-23E91242A950}"/>
              </a:ext>
            </a:extLst>
          </p:cNvPr>
          <p:cNvCxnSpPr/>
          <p:nvPr/>
        </p:nvCxnSpPr>
        <p:spPr bwMode="auto">
          <a:xfrm flipV="1">
            <a:off x="3226593" y="2438403"/>
            <a:ext cx="3035962" cy="520703"/>
          </a:xfrm>
          <a:prstGeom prst="bentConnector3">
            <a:avLst>
              <a:gd name="adj1" fmla="val 367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07AD517-8885-4A1E-A05A-7AE1E0DB43B9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478547" y="1427663"/>
            <a:ext cx="157197" cy="3120216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B7C4260-4299-44D7-A643-CA95E6A60EDD}"/>
              </a:ext>
            </a:extLst>
          </p:cNvPr>
          <p:cNvSpPr/>
          <p:nvPr/>
        </p:nvSpPr>
        <p:spPr bwMode="auto">
          <a:xfrm>
            <a:off x="2502139" y="3789892"/>
            <a:ext cx="1034444" cy="39635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GPS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E560462-0C36-4CE7-A203-1BD298C18B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95" y="2831580"/>
            <a:ext cx="1575344" cy="70327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C0C797A-3CCE-451D-B22D-4738BEB4C6DA}"/>
              </a:ext>
            </a:extLst>
          </p:cNvPr>
          <p:cNvSpPr txBox="1"/>
          <p:nvPr/>
        </p:nvSpPr>
        <p:spPr>
          <a:xfrm>
            <a:off x="4120723" y="2577769"/>
            <a:ext cx="2435439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Ensure a secure connection via </a:t>
            </a:r>
            <a:r>
              <a:rPr lang="en-US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SSh</a:t>
            </a:r>
            <a:endParaRPr lang="en-US" sz="12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398649-B70D-4B36-92E9-E5C8B6496AB4}"/>
              </a:ext>
            </a:extLst>
          </p:cNvPr>
          <p:cNvCxnSpPr>
            <a:stCxn id="63" idx="2"/>
            <a:endCxn id="12" idx="1"/>
          </p:cNvCxnSpPr>
          <p:nvPr/>
        </p:nvCxnSpPr>
        <p:spPr bwMode="auto">
          <a:xfrm>
            <a:off x="3209367" y="3534858"/>
            <a:ext cx="0" cy="26852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389E929-66FF-4618-B7D4-4652DB008E56}"/>
              </a:ext>
            </a:extLst>
          </p:cNvPr>
          <p:cNvCxnSpPr/>
          <p:nvPr/>
        </p:nvCxnSpPr>
        <p:spPr bwMode="auto">
          <a:xfrm rot="5400000" flipH="1" flipV="1">
            <a:off x="3526674" y="3819074"/>
            <a:ext cx="826802" cy="71681"/>
          </a:xfrm>
          <a:prstGeom prst="bentConnector4">
            <a:avLst>
              <a:gd name="adj1" fmla="val 28735"/>
              <a:gd name="adj2" fmla="val 616548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ABFE7CC2-96B7-45A5-82E6-38B41D1280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55" y="2043314"/>
            <a:ext cx="1709395" cy="838200"/>
          </a:xfrm>
          <a:prstGeom prst="rect">
            <a:avLst/>
          </a:prstGeom>
        </p:spPr>
      </p:pic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43F233F-8615-4A3E-AEE1-7E0E406B254D}"/>
              </a:ext>
            </a:extLst>
          </p:cNvPr>
          <p:cNvSpPr/>
          <p:nvPr/>
        </p:nvSpPr>
        <p:spPr bwMode="auto">
          <a:xfrm>
            <a:off x="6482484" y="2305065"/>
            <a:ext cx="1269539" cy="271238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IoT Gateway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FEAC64D3-933B-44D6-B880-05D0D2EA803D}"/>
              </a:ext>
            </a:extLst>
          </p:cNvPr>
          <p:cNvCxnSpPr/>
          <p:nvPr/>
        </p:nvCxnSpPr>
        <p:spPr bwMode="auto">
          <a:xfrm rot="10800000" flipH="1" flipV="1">
            <a:off x="2421695" y="3232458"/>
            <a:ext cx="1617982" cy="1716136"/>
          </a:xfrm>
          <a:prstGeom prst="bentConnector3">
            <a:avLst>
              <a:gd name="adj1" fmla="val -14129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EBF1037-7B27-494E-8F21-4FFAFE2E542F}"/>
              </a:ext>
            </a:extLst>
          </p:cNvPr>
          <p:cNvCxnSpPr/>
          <p:nvPr/>
        </p:nvCxnSpPr>
        <p:spPr bwMode="auto">
          <a:xfrm flipH="1" flipV="1">
            <a:off x="5724128" y="5203127"/>
            <a:ext cx="0" cy="19023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FA704810-32F5-4864-802F-4FCDAD29062B}"/>
              </a:ext>
            </a:extLst>
          </p:cNvPr>
          <p:cNvCxnSpPr>
            <a:stCxn id="13" idx="3"/>
            <a:endCxn id="12" idx="4"/>
          </p:cNvCxnSpPr>
          <p:nvPr/>
        </p:nvCxnSpPr>
        <p:spPr bwMode="auto">
          <a:xfrm flipH="1" flipV="1">
            <a:off x="3904802" y="4268317"/>
            <a:ext cx="2603870" cy="657533"/>
          </a:xfrm>
          <a:prstGeom prst="bentConnector3">
            <a:avLst>
              <a:gd name="adj1" fmla="val -8779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7290CE98-FDF4-47DC-9C61-694D1CC8F15A}"/>
              </a:ext>
            </a:extLst>
          </p:cNvPr>
          <p:cNvSpPr/>
          <p:nvPr/>
        </p:nvSpPr>
        <p:spPr bwMode="auto">
          <a:xfrm>
            <a:off x="6475763" y="4045986"/>
            <a:ext cx="400493" cy="444659"/>
          </a:xfrm>
          <a:prstGeom prst="flowChartConnector">
            <a:avLst/>
          </a:prstGeom>
          <a:solidFill>
            <a:srgbClr val="65C9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129" name="Flowchart: Process 128">
            <a:extLst>
              <a:ext uri="{FF2B5EF4-FFF2-40B4-BE49-F238E27FC236}">
                <a16:creationId xmlns:a16="http://schemas.microsoft.com/office/drawing/2014/main" id="{FFFBA621-5EA4-4B5C-AB4C-4CCFF752BB5B}"/>
              </a:ext>
            </a:extLst>
          </p:cNvPr>
          <p:cNvSpPr/>
          <p:nvPr/>
        </p:nvSpPr>
        <p:spPr bwMode="auto">
          <a:xfrm>
            <a:off x="4051469" y="3501591"/>
            <a:ext cx="2211086" cy="455788"/>
          </a:xfrm>
          <a:prstGeom prst="flowChartProcess">
            <a:avLst/>
          </a:prstGeom>
          <a:solidFill>
            <a:srgbClr val="FFFF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Upload in-situ data to Processor</a:t>
            </a:r>
          </a:p>
        </p:txBody>
      </p:sp>
      <p:sp>
        <p:nvSpPr>
          <p:cNvPr id="130" name="Flowchart: Process 129">
            <a:extLst>
              <a:ext uri="{FF2B5EF4-FFF2-40B4-BE49-F238E27FC236}">
                <a16:creationId xmlns:a16="http://schemas.microsoft.com/office/drawing/2014/main" id="{FBD655D7-C0F6-4C79-9A87-C708AA8957BC}"/>
              </a:ext>
            </a:extLst>
          </p:cNvPr>
          <p:cNvSpPr/>
          <p:nvPr/>
        </p:nvSpPr>
        <p:spPr bwMode="auto">
          <a:xfrm>
            <a:off x="263469" y="3590198"/>
            <a:ext cx="2211086" cy="455788"/>
          </a:xfrm>
          <a:prstGeom prst="flowChartProcess">
            <a:avLst/>
          </a:prstGeom>
          <a:solidFill>
            <a:srgbClr val="FFFF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Upload in-situ data to reporter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CD2CFFE-4AC6-4809-8D9A-033EF8CCF51B}"/>
              </a:ext>
            </a:extLst>
          </p:cNvPr>
          <p:cNvSpPr/>
          <p:nvPr/>
        </p:nvSpPr>
        <p:spPr>
          <a:xfrm>
            <a:off x="8102942" y="6381328"/>
            <a:ext cx="966344" cy="308184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Objective 3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8CF7418-F68C-4027-90F3-3F54FCAFBA9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91"/>
          <a:stretch/>
        </p:blipFill>
        <p:spPr>
          <a:xfrm>
            <a:off x="5485207" y="5365932"/>
            <a:ext cx="555414" cy="493508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0B6814F-2D47-4B5A-B5FB-185E2C929D44}"/>
              </a:ext>
            </a:extLst>
          </p:cNvPr>
          <p:cNvCxnSpPr>
            <a:stCxn id="8" idx="3"/>
            <a:endCxn id="26" idx="0"/>
          </p:cNvCxnSpPr>
          <p:nvPr/>
        </p:nvCxnSpPr>
        <p:spPr bwMode="auto">
          <a:xfrm>
            <a:off x="7971952" y="5835434"/>
            <a:ext cx="614162" cy="545894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27824677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12795</TotalTime>
  <Words>872</Words>
  <Application>Microsoft Office PowerPoint</Application>
  <PresentationFormat>On-screen Show (4:3)</PresentationFormat>
  <Paragraphs>142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Stafford</vt:lpstr>
      <vt:lpstr>Times New Roman</vt:lpstr>
      <vt:lpstr>Verdana</vt:lpstr>
      <vt:lpstr>Wingdings</vt:lpstr>
      <vt:lpstr>1_H0</vt:lpstr>
      <vt:lpstr>Office Theme</vt:lpstr>
      <vt:lpstr>                    Spatiotemporal modelling &amp; automated in-situ sensors to monitor Harmful Algal Blooms(HABs)              Case Study-Lake Victoria</vt:lpstr>
      <vt:lpstr>Introduction </vt:lpstr>
      <vt:lpstr>Problem statement</vt:lpstr>
      <vt:lpstr>Justification </vt:lpstr>
      <vt:lpstr>General and specific objectives </vt:lpstr>
      <vt:lpstr> Study Area</vt:lpstr>
      <vt:lpstr>Overall Methodology : Data and Materials</vt:lpstr>
      <vt:lpstr>PowerPoint Presentation</vt:lpstr>
      <vt:lpstr>Overall methodology </vt:lpstr>
      <vt:lpstr>Expected Results</vt:lpstr>
      <vt:lpstr>PowerPoint Presentation</vt:lpstr>
      <vt:lpstr>L8 2015: No Bloom Reported (cl-g map) Vs LSWT Map at Bloom Event.</vt:lpstr>
      <vt:lpstr>Obtaining GPS Location, Water Temp and Relative Humidity from Sensors.</vt:lpstr>
      <vt:lpstr>Project Timeline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okomo</cp:lastModifiedBy>
  <cp:revision>580</cp:revision>
  <dcterms:modified xsi:type="dcterms:W3CDTF">2021-09-27T18:43:21Z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