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25" r:id="rId2"/>
    <p:sldId id="330" r:id="rId3"/>
    <p:sldId id="356" r:id="rId4"/>
    <p:sldId id="331" r:id="rId5"/>
    <p:sldId id="332" r:id="rId6"/>
    <p:sldId id="333" r:id="rId7"/>
    <p:sldId id="355" r:id="rId8"/>
    <p:sldId id="354" r:id="rId9"/>
    <p:sldId id="334" r:id="rId10"/>
    <p:sldId id="335" r:id="rId11"/>
    <p:sldId id="353" r:id="rId12"/>
    <p:sldId id="324" r:id="rId13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99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7834" autoAdjust="0"/>
  </p:normalViewPr>
  <p:slideViewPr>
    <p:cSldViewPr>
      <p:cViewPr>
        <p:scale>
          <a:sx n="100" d="100"/>
          <a:sy n="100" d="100"/>
        </p:scale>
        <p:origin x="414" y="-528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GB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Spatiotemporal Monitoring &amp; Machine Learning prediction of Harmful Algal Blooms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-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F07F2-51C9-4E12-8283-E9988374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6" y="1554115"/>
            <a:ext cx="8568952" cy="48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Harmful Algal Blooms-HABs are a phenomenon in which the water body e.g. lakes turns dark blue-green because of excessive algal growth, potentially harming humans and animal, e.g., Unsightly nuisance, acute liver damage when the contaminated water is ingested, irritation, whatnot.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Why there’s need for this research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0054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Previous studies on the same problem by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3B11F1-D8B1-4913-AE48-4AC13E71F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" y="1484784"/>
            <a:ext cx="3614840" cy="2411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1484784"/>
            <a:ext cx="3598612" cy="2411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37" y="3922550"/>
            <a:ext cx="3825925" cy="2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D444D-55A6-440E-8E91-B83D873B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&amp; Materials;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616EF-BDFF-45E6-B67D-5C8123AD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4665"/>
              </p:ext>
            </p:extLst>
          </p:nvPr>
        </p:nvGraphicFramePr>
        <p:xfrm>
          <a:off x="250825" y="1844824"/>
          <a:ext cx="8640762" cy="2364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875">
                  <a:extLst>
                    <a:ext uri="{9D8B030D-6E8A-4147-A177-3AD203B41FA5}">
                      <a16:colId xmlns:a16="http://schemas.microsoft.com/office/drawing/2014/main" val="1983597191"/>
                    </a:ext>
                  </a:extLst>
                </a:gridCol>
                <a:gridCol w="4128564">
                  <a:extLst>
                    <a:ext uri="{9D8B030D-6E8A-4147-A177-3AD203B41FA5}">
                      <a16:colId xmlns:a16="http://schemas.microsoft.com/office/drawing/2014/main" val="504941183"/>
                    </a:ext>
                  </a:extLst>
                </a:gridCol>
                <a:gridCol w="1943323">
                  <a:extLst>
                    <a:ext uri="{9D8B030D-6E8A-4147-A177-3AD203B41FA5}">
                      <a16:colId xmlns:a16="http://schemas.microsoft.com/office/drawing/2014/main" val="2863412154"/>
                    </a:ext>
                  </a:extLst>
                </a:gridCol>
              </a:tblGrid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1"/>
                          </a:solidFill>
                        </a:rPr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738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Database of Global Administrative Areas-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GADM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27389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MODIS 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7647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Landsat 8 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06389"/>
                  </a:ext>
                </a:extLst>
              </a:tr>
              <a:tr h="579832">
                <a:tc>
                  <a:txBody>
                    <a:bodyPr/>
                    <a:lstStyle/>
                    <a:p>
                      <a:r>
                        <a:rPr lang="en-US" dirty="0"/>
                        <a:t>- Meteorology Data</a:t>
                      </a:r>
                    </a:p>
                    <a:p>
                      <a:r>
                        <a:rPr lang="en-US" dirty="0"/>
                        <a:t>-In-Situ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-Lake Victoria Water Quality Mgt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-My Automated </a:t>
                      </a:r>
                      <a:r>
                        <a:rPr lang="en-US" i="1" dirty="0"/>
                        <a:t>In-situ</a:t>
                      </a:r>
                      <a:r>
                        <a:rPr lang="en-US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550" dirty="0"/>
                        <a:t>Uncertain</a:t>
                      </a:r>
                    </a:p>
                    <a:p>
                      <a:r>
                        <a:rPr lang="en-US" sz="1550" dirty="0"/>
                        <a:t>-Within my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71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859D7-C0B6-42C9-A5BA-F0D58A53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70359"/>
              </p:ext>
            </p:extLst>
          </p:nvPr>
        </p:nvGraphicFramePr>
        <p:xfrm>
          <a:off x="250824" y="4437112"/>
          <a:ext cx="8640763" cy="2257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6064">
                  <a:extLst>
                    <a:ext uri="{9D8B030D-6E8A-4147-A177-3AD203B41FA5}">
                      <a16:colId xmlns:a16="http://schemas.microsoft.com/office/drawing/2014/main" val="955251707"/>
                    </a:ext>
                  </a:extLst>
                </a:gridCol>
                <a:gridCol w="4031336">
                  <a:extLst>
                    <a:ext uri="{9D8B030D-6E8A-4147-A177-3AD203B41FA5}">
                      <a16:colId xmlns:a16="http://schemas.microsoft.com/office/drawing/2014/main" val="408544689"/>
                    </a:ext>
                  </a:extLst>
                </a:gridCol>
                <a:gridCol w="2303363">
                  <a:extLst>
                    <a:ext uri="{9D8B030D-6E8A-4147-A177-3AD203B41FA5}">
                      <a16:colId xmlns:a16="http://schemas.microsoft.com/office/drawing/2014/main" val="140147230"/>
                    </a:ext>
                  </a:extLst>
                </a:gridCol>
              </a:tblGrid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Tool/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5297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Google Earth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Geocomputation &amp;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Freely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3882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QGIS, R &amp;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Analysis, Maps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0983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r>
                        <a:rPr lang="en-US" dirty="0"/>
                        <a:t>Microcontroller, Sensors &amp;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In-situ data collection &amp;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884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B0011-CD01-4D31-93BD-9D45BA0B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9" y="1484313"/>
            <a:ext cx="7021715" cy="49688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60B77-6471-485F-8EE6-AE36F1D15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C861FF2-3478-4CF8-B2D4-86FD4F4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33698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4F5D-8A59-4C85-9AFF-2CCE9BB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81765"/>
            <a:ext cx="6667500" cy="4810125"/>
          </a:xfrm>
          <a:prstGeom prst="rect">
            <a:avLst/>
          </a:prstGeom>
        </p:spPr>
      </p:pic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932040" y="5688440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>
            <a:off x="4432971" y="6142915"/>
            <a:ext cx="466344" cy="200599"/>
          </a:xfrm>
          <a:prstGeom prst="bentConnector3">
            <a:avLst>
              <a:gd name="adj1" fmla="val 16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491</Words>
  <Application>Microsoft Office PowerPoint</Application>
  <PresentationFormat>On-screen Show (4:3)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           Automated in-situ sensors &amp; Spatiotemporal Monitoring &amp; Machine Learning prediction of Harmful Algal Blooms              - Case Study-Lake Victoria</vt:lpstr>
      <vt:lpstr>Introduction 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304</cp:revision>
  <dcterms:modified xsi:type="dcterms:W3CDTF">2021-05-25T15:43:01Z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