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325" r:id="rId2"/>
    <p:sldId id="330" r:id="rId3"/>
    <p:sldId id="331" r:id="rId4"/>
    <p:sldId id="332" r:id="rId5"/>
    <p:sldId id="333" r:id="rId6"/>
    <p:sldId id="355" r:id="rId7"/>
    <p:sldId id="354" r:id="rId8"/>
    <p:sldId id="334" r:id="rId9"/>
    <p:sldId id="335" r:id="rId10"/>
    <p:sldId id="353" r:id="rId11"/>
    <p:sldId id="324" r:id="rId12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erry" initials="K" lastIdx="1" clrIdx="0">
    <p:extLst>
      <p:ext uri="{19B8F6BF-5375-455C-9EA6-DF929625EA0E}">
        <p15:presenceInfo xmlns:p15="http://schemas.microsoft.com/office/powerpoint/2012/main" userId="KenTe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FFFF99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7834" autoAdjust="0"/>
  </p:normalViewPr>
  <p:slideViewPr>
    <p:cSldViewPr>
      <p:cViewPr>
        <p:scale>
          <a:sx n="100" d="100"/>
          <a:sy n="100" d="100"/>
        </p:scale>
        <p:origin x="414" y="-528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6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1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366060" y="6524005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GEGIS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25-May-21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332656"/>
            <a:ext cx="7272808" cy="2061294"/>
          </a:xfrm>
        </p:spPr>
        <p:txBody>
          <a:bodyPr/>
          <a:lstStyle/>
          <a:p>
            <a:pPr algn="l" eaLnBrk="1" hangingPunct="1"/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lang="en-GB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 </a:t>
            </a:r>
            <a: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sensors &amp; Spatiotemporal Monitoring &amp; Machine Learning prediction of Harmful Algal Blooms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    - </a:t>
            </a:r>
            <a:r>
              <a:rPr lang="en-GB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3127" y="3789040"/>
            <a:ext cx="652852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OKELLO, JACOB OKOMO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ENC222-0149/2017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F07F2-51C9-4E12-8283-E9988374F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56" y="1554115"/>
            <a:ext cx="8568952" cy="481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A5470-9702-47CF-8379-7842B2A3E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Toxic Cyanobacteria-rich Harmful Algal Blooms (CyanoHABs) , a phenomenon in which the water body e.g. lakes turns </a:t>
            </a:r>
            <a:r>
              <a:rPr lang="en-US" dirty="0"/>
              <a:t>dark blue-green </a:t>
            </a:r>
            <a:r>
              <a:rPr lang="en-US" b="0" dirty="0"/>
              <a:t>due to excessive algal growth; potentially harming humans and animal, e.g., Unsightly nuisance, acute liver damage when ingested, irritation, fish deaths, whatnot.</a:t>
            </a:r>
          </a:p>
          <a:p>
            <a:pPr marL="2557462" lvl="8" indent="0">
              <a:buNone/>
            </a:pPr>
            <a:r>
              <a:rPr lang="en-US" b="0" dirty="0"/>
              <a:t>						- </a:t>
            </a:r>
            <a:r>
              <a:rPr lang="da-DK" b="0" dirty="0"/>
              <a:t> </a:t>
            </a:r>
            <a:r>
              <a:rPr lang="da-DK" dirty="0"/>
              <a:t>WHO</a:t>
            </a:r>
            <a:endParaRPr lang="en-US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Hence, quantifying the detailed spatial distributions of CyanoHABs in L. Victoria on a regular and frequent basis is of great significance, which requires high spatiotemporal resolution monitoring abilities- (</a:t>
            </a:r>
            <a:r>
              <a:rPr lang="en-US" b="0" dirty="0" err="1"/>
              <a:t>Sitoki</a:t>
            </a:r>
            <a:r>
              <a:rPr lang="en-US" b="0" dirty="0"/>
              <a:t> et al., 2012)</a:t>
            </a:r>
          </a:p>
          <a:p>
            <a:pPr marL="0" lvl="0" indent="0"/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There however exists that niche to support the near-real time space observations</a:t>
            </a:r>
            <a:r>
              <a:rPr lang="en-GB" b="0" dirty="0"/>
              <a:t> with a geointelligent </a:t>
            </a:r>
            <a:r>
              <a:rPr lang="en-US" b="0" dirty="0"/>
              <a:t>reporting system and further predict any looming bloom.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530F9-0889-4279-9303-C5AA38120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9FEA75-F09B-476A-9D35-E7CFB503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131537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C2DDB-B407-4770-B67A-A85A9B1A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rapidly escalating demographics along L. Victoria riparian reserves has negatively impacted water quality through deposits of agricultural, industrial runoff and sewer refuse </a:t>
            </a:r>
            <a:r>
              <a:rPr lang="en-US" b="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utrophicating</a:t>
            </a:r>
            <a:r>
              <a:rPr lang="en-US" b="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said region. (</a:t>
            </a:r>
            <a:r>
              <a:rPr lang="en-US" sz="18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Burkholder et al., 2006; MOH)</a:t>
            </a: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</a:t>
            </a:r>
            <a:endParaRPr lang="en-US" b="0" dirty="0">
              <a:solidFill>
                <a:srgbClr val="0000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800" b="0" dirty="0"/>
              <a:t>The research will in turn After reviewing the papers and gaps – what exactly is the problem? state this </a:t>
            </a:r>
            <a:r>
              <a:rPr lang="en-GB" sz="800" b="0"/>
              <a:t>explicitly.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Ensure you mention the problem, area, and in detail the problem specifics </a:t>
            </a:r>
            <a:endParaRPr lang="en-US" sz="2200" b="0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04936-E036-43DF-9217-FBE56BE45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9128CC-E71B-4E85-9A74-0C32F886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16759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43A47-8989-485A-9656-DD9EC3549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1A1325-3BD0-458F-A4AB-6DBA48F4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3B11F1-D8B1-4913-AE48-4AC13E71F1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4" y="1484784"/>
            <a:ext cx="3614840" cy="24110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5F7D2B-EA04-4EA7-A32B-21D15E26B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694" y="1484784"/>
            <a:ext cx="3598612" cy="24110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29E4AC-8FE5-4679-AF84-7D7816272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37" y="3922550"/>
            <a:ext cx="3825925" cy="25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6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To monitor and  predict the occurrence of Harmful Algal Blooms(HABs) and Cyanobacteria.</a:t>
            </a:r>
          </a:p>
          <a:p>
            <a:pPr marL="358775" lvl="2" indent="0">
              <a:buNone/>
            </a:pPr>
            <a:endParaRPr lang="en-GB" sz="2100" b="0" dirty="0"/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develop automated </a:t>
            </a:r>
            <a:r>
              <a:rPr lang="en-GB" sz="2100" b="0" i="1" dirty="0"/>
              <a:t>in-situ</a:t>
            </a:r>
            <a:r>
              <a:rPr lang="en-GB" sz="2100" b="0" dirty="0"/>
              <a:t> </a:t>
            </a:r>
            <a:r>
              <a:rPr lang="en-GB" sz="2100" dirty="0"/>
              <a:t>I</a:t>
            </a:r>
            <a:r>
              <a:rPr lang="en-GB" sz="2100" b="0" dirty="0"/>
              <a:t>nternet </a:t>
            </a:r>
            <a:r>
              <a:rPr lang="en-GB" sz="2100" dirty="0"/>
              <a:t>o</a:t>
            </a:r>
            <a:r>
              <a:rPr lang="en-GB" sz="2100" b="0" dirty="0"/>
              <a:t>f </a:t>
            </a:r>
            <a:r>
              <a:rPr lang="en-GB" sz="2100" dirty="0"/>
              <a:t>T</a:t>
            </a:r>
            <a:r>
              <a:rPr lang="en-GB" sz="2100" b="0" dirty="0"/>
              <a:t>hings(IoT) sensors to monitor the occurrence of the event.</a:t>
            </a:r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develop a system that reports specified geo-tagged data from the above sensors.</a:t>
            </a:r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associate Machine Learning models to predict the occurrence of CynoHAB.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objectives </a:t>
            </a:r>
          </a:p>
        </p:txBody>
      </p:sp>
    </p:spTree>
    <p:extLst>
      <p:ext uri="{BB962C8B-B14F-4D97-AF65-F5344CB8AC3E}">
        <p14:creationId xmlns:p14="http://schemas.microsoft.com/office/powerpoint/2010/main" val="326807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5D444D-55A6-440E-8E91-B83D873B3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&amp; Materials;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DB60-1758-4E02-A89F-686D8739A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4049-E8FA-4673-901A-83D69056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Methodology : Data and Materials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4616EF-BDFF-45E6-B67D-5C8123AD7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174665"/>
              </p:ext>
            </p:extLst>
          </p:nvPr>
        </p:nvGraphicFramePr>
        <p:xfrm>
          <a:off x="250825" y="1844824"/>
          <a:ext cx="8640762" cy="23645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8875">
                  <a:extLst>
                    <a:ext uri="{9D8B030D-6E8A-4147-A177-3AD203B41FA5}">
                      <a16:colId xmlns:a16="http://schemas.microsoft.com/office/drawing/2014/main" val="1983597191"/>
                    </a:ext>
                  </a:extLst>
                </a:gridCol>
                <a:gridCol w="4128564">
                  <a:extLst>
                    <a:ext uri="{9D8B030D-6E8A-4147-A177-3AD203B41FA5}">
                      <a16:colId xmlns:a16="http://schemas.microsoft.com/office/drawing/2014/main" val="504941183"/>
                    </a:ext>
                  </a:extLst>
                </a:gridCol>
                <a:gridCol w="1943323">
                  <a:extLst>
                    <a:ext uri="{9D8B030D-6E8A-4147-A177-3AD203B41FA5}">
                      <a16:colId xmlns:a16="http://schemas.microsoft.com/office/drawing/2014/main" val="2863412154"/>
                    </a:ext>
                  </a:extLst>
                </a:gridCol>
              </a:tblGrid>
              <a:tr h="43110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>
                          <a:solidFill>
                            <a:schemeClr val="bg1"/>
                          </a:solidFill>
                        </a:rPr>
                        <a:t>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7383"/>
                  </a:ext>
                </a:extLst>
              </a:tr>
              <a:tr h="43110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Shapefiles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Database of Global Administrative Areas-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GADM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27389"/>
                  </a:ext>
                </a:extLst>
              </a:tr>
              <a:tr h="431106">
                <a:tc>
                  <a:txBody>
                    <a:bodyPr/>
                    <a:lstStyle/>
                    <a:p>
                      <a:r>
                        <a:rPr lang="en-US" dirty="0"/>
                        <a:t>MODIS Aqua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Google Earth Engine Cloud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176473"/>
                  </a:ext>
                </a:extLst>
              </a:tr>
              <a:tr h="431106">
                <a:tc>
                  <a:txBody>
                    <a:bodyPr/>
                    <a:lstStyle/>
                    <a:p>
                      <a:r>
                        <a:rPr lang="en-US" dirty="0"/>
                        <a:t>Landsat 8 OLI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Google Earth Engine Cloud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06389"/>
                  </a:ext>
                </a:extLst>
              </a:tr>
              <a:tr h="579832">
                <a:tc>
                  <a:txBody>
                    <a:bodyPr/>
                    <a:lstStyle/>
                    <a:p>
                      <a:r>
                        <a:rPr lang="en-US" dirty="0"/>
                        <a:t>- Meteorology Data</a:t>
                      </a:r>
                    </a:p>
                    <a:p>
                      <a:r>
                        <a:rPr lang="en-US" dirty="0"/>
                        <a:t>-In-Situ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-Lake Victoria Water Quality Mgt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-My Automated </a:t>
                      </a:r>
                      <a:r>
                        <a:rPr lang="en-US" i="1" dirty="0"/>
                        <a:t>In-situ</a:t>
                      </a:r>
                      <a:r>
                        <a:rPr lang="en-US" dirty="0"/>
                        <a:t>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r>
                        <a:rPr lang="en-US" sz="1550" dirty="0"/>
                        <a:t>Uncertain</a:t>
                      </a:r>
                    </a:p>
                    <a:p>
                      <a:r>
                        <a:rPr lang="en-US" sz="1550" dirty="0"/>
                        <a:t>-Within my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717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4859D7-C0B6-42C9-A5BA-F0D58A53A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716619"/>
              </p:ext>
            </p:extLst>
          </p:nvPr>
        </p:nvGraphicFramePr>
        <p:xfrm>
          <a:off x="250824" y="4437112"/>
          <a:ext cx="8640763" cy="20160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6064">
                  <a:extLst>
                    <a:ext uri="{9D8B030D-6E8A-4147-A177-3AD203B41FA5}">
                      <a16:colId xmlns:a16="http://schemas.microsoft.com/office/drawing/2014/main" val="955251707"/>
                    </a:ext>
                  </a:extLst>
                </a:gridCol>
                <a:gridCol w="4031336">
                  <a:extLst>
                    <a:ext uri="{9D8B030D-6E8A-4147-A177-3AD203B41FA5}">
                      <a16:colId xmlns:a16="http://schemas.microsoft.com/office/drawing/2014/main" val="408544689"/>
                    </a:ext>
                  </a:extLst>
                </a:gridCol>
                <a:gridCol w="2303363">
                  <a:extLst>
                    <a:ext uri="{9D8B030D-6E8A-4147-A177-3AD203B41FA5}">
                      <a16:colId xmlns:a16="http://schemas.microsoft.com/office/drawing/2014/main" val="140147230"/>
                    </a:ext>
                  </a:extLst>
                </a:gridCol>
              </a:tblGrid>
              <a:tr h="437792">
                <a:tc>
                  <a:txBody>
                    <a:bodyPr/>
                    <a:lstStyle/>
                    <a:p>
                      <a:r>
                        <a:rPr lang="en-US" dirty="0"/>
                        <a:t>Tool/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705297"/>
                  </a:ext>
                </a:extLst>
              </a:tr>
              <a:tr h="437792">
                <a:tc>
                  <a:txBody>
                    <a:bodyPr/>
                    <a:lstStyle/>
                    <a:p>
                      <a:r>
                        <a:rPr lang="en-US" dirty="0"/>
                        <a:t>Google Earth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Geocomputation &amp;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Freely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603882"/>
                  </a:ext>
                </a:extLst>
              </a:tr>
              <a:tr h="437792">
                <a:tc>
                  <a:txBody>
                    <a:bodyPr/>
                    <a:lstStyle/>
                    <a:p>
                      <a:r>
                        <a:rPr lang="en-US" dirty="0"/>
                        <a:t>QGIS, R &amp;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Further Analysis, Maps &amp;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800983"/>
                  </a:ext>
                </a:extLst>
              </a:tr>
              <a:tr h="702699">
                <a:tc>
                  <a:txBody>
                    <a:bodyPr/>
                    <a:lstStyle/>
                    <a:p>
                      <a:r>
                        <a:rPr lang="en-US" dirty="0"/>
                        <a:t>Microcontroller, Sensors &amp;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In-situ data collection &amp;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0B0011-CD01-4D31-93BD-9D45BA0BF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49" y="1484313"/>
            <a:ext cx="7021715" cy="4968875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60B77-6471-485F-8EE6-AE36F1D154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C861FF2-3478-4CF8-B2D4-86FD4F42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 Study Area</a:t>
            </a:r>
          </a:p>
        </p:txBody>
      </p:sp>
    </p:spTree>
    <p:extLst>
      <p:ext uri="{BB962C8B-B14F-4D97-AF65-F5344CB8AC3E}">
        <p14:creationId xmlns:p14="http://schemas.microsoft.com/office/powerpoint/2010/main" val="336988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6DDDD-1002-4DFB-B9B2-82AD7DC2FB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32679"/>
            <a:ext cx="6877050" cy="838200"/>
          </a:xfrm>
        </p:spPr>
        <p:txBody>
          <a:bodyPr/>
          <a:lstStyle/>
          <a:p>
            <a:r>
              <a:rPr lang="en-US" dirty="0"/>
              <a:t>Overall methodology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F4F5D-8A59-4C85-9AFF-2CCE9BB27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281765"/>
            <a:ext cx="6667500" cy="4810125"/>
          </a:xfrm>
          <a:prstGeom prst="rect">
            <a:avLst/>
          </a:prstGeom>
        </p:spPr>
      </p:pic>
      <p:pic>
        <p:nvPicPr>
          <p:cNvPr id="8" name="Picture 295">
            <a:extLst>
              <a:ext uri="{FF2B5EF4-FFF2-40B4-BE49-F238E27FC236}">
                <a16:creationId xmlns:a16="http://schemas.microsoft.com/office/drawing/2014/main" id="{3B4968FF-A3D1-4F82-91B0-2C6A58864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4932040" y="5688440"/>
            <a:ext cx="955358" cy="82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1AA5AA3-9403-4325-92A6-37851D3CE648}"/>
              </a:ext>
            </a:extLst>
          </p:cNvPr>
          <p:cNvCxnSpPr>
            <a:cxnSpLocks/>
          </p:cNvCxnSpPr>
          <p:nvPr/>
        </p:nvCxnSpPr>
        <p:spPr>
          <a:xfrm>
            <a:off x="4432971" y="6142915"/>
            <a:ext cx="466344" cy="200599"/>
          </a:xfrm>
          <a:prstGeom prst="bentConnector3">
            <a:avLst>
              <a:gd name="adj1" fmla="val 169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82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7FB035-4EC4-45C3-8B2F-AED423F29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Chlorophyl-a Geographical Maps associating the occurrence of the Harmful Algal Blooms and Cyanobacteria.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GB" b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Automated system that monitors and reports geo-tagged data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US" b="0" dirty="0">
              <a:solidFill>
                <a:srgbClr val="000000"/>
              </a:solidFill>
              <a:effectLst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Reported confirmation alert Text SMS reporting in near-real time the </a:t>
            </a:r>
            <a:r>
              <a:rPr lang="en-GB" b="0" i="1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in-situ 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status from the sensors.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GB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Time Series predictive model on any looming bloom.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US" b="0" dirty="0">
              <a:solidFill>
                <a:srgbClr val="000000"/>
              </a:solidFill>
              <a:effectLst/>
            </a:endParaRPr>
          </a:p>
          <a:p>
            <a:pPr marL="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1744</TotalTime>
  <Words>500</Words>
  <Application>Microsoft Office PowerPoint</Application>
  <PresentationFormat>On-screen Show (4:3)</PresentationFormat>
  <Paragraphs>78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Stafford</vt:lpstr>
      <vt:lpstr>Times New Roman</vt:lpstr>
      <vt:lpstr>Verdana</vt:lpstr>
      <vt:lpstr>Wingdings</vt:lpstr>
      <vt:lpstr>1_H0</vt:lpstr>
      <vt:lpstr>           Automated in-situ sensors &amp; Spatiotemporal Monitoring &amp; Machine Learning prediction of Harmful Algal Blooms              - Case Study-Lake Victoria</vt:lpstr>
      <vt:lpstr>Introduction </vt:lpstr>
      <vt:lpstr>Problem statement</vt:lpstr>
      <vt:lpstr>Justification </vt:lpstr>
      <vt:lpstr>General and specific objectives </vt:lpstr>
      <vt:lpstr>Overall Methodology : Data and Materials</vt:lpstr>
      <vt:lpstr> Study Area</vt:lpstr>
      <vt:lpstr>Overall methodology </vt:lpstr>
      <vt:lpstr>Expected Results</vt:lpstr>
      <vt:lpstr>Project Timeline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okomo</cp:lastModifiedBy>
  <cp:revision>315</cp:revision>
  <dcterms:modified xsi:type="dcterms:W3CDTF">2021-05-25T17:09:08Z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