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13"/>
  </p:notesMasterIdLst>
  <p:handoutMasterIdLst>
    <p:handoutMasterId r:id="rId14"/>
  </p:handoutMasterIdLst>
  <p:sldIdLst>
    <p:sldId id="325" r:id="rId2"/>
    <p:sldId id="330" r:id="rId3"/>
    <p:sldId id="331" r:id="rId4"/>
    <p:sldId id="332" r:id="rId5"/>
    <p:sldId id="333" r:id="rId6"/>
    <p:sldId id="351" r:id="rId7"/>
    <p:sldId id="352" r:id="rId8"/>
    <p:sldId id="334" r:id="rId9"/>
    <p:sldId id="335" r:id="rId10"/>
    <p:sldId id="353" r:id="rId11"/>
    <p:sldId id="324" r:id="rId12"/>
  </p:sldIdLst>
  <p:sldSz cx="9144000" cy="6858000" type="screen4x3"/>
  <p:notesSz cx="6858000" cy="9947275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Terry" initials="K" lastIdx="1" clrIdx="0">
    <p:extLst>
      <p:ext uri="{19B8F6BF-5375-455C-9EA6-DF929625EA0E}">
        <p15:presenceInfo xmlns:p15="http://schemas.microsoft.com/office/powerpoint/2012/main" userId="KenTe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FF66"/>
    <a:srgbClr val="FF0000"/>
    <a:srgbClr val="CC0000"/>
    <a:srgbClr val="173800"/>
    <a:srgbClr val="1D387B"/>
    <a:srgbClr val="FF6600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7" autoAdjust="0"/>
    <p:restoredTop sz="97834" autoAdjust="0"/>
  </p:normalViewPr>
  <p:slideViewPr>
    <p:cSldViewPr>
      <p:cViewPr varScale="1">
        <p:scale>
          <a:sx n="68" d="100"/>
          <a:sy n="68" d="100"/>
        </p:scale>
        <p:origin x="1704" y="72"/>
      </p:cViewPr>
      <p:guideLst>
        <p:guide orient="horz" pos="400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396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92113"/>
            <a:ext cx="935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8913" y="9447213"/>
            <a:ext cx="16176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1004888"/>
            <a:ext cx="4452937" cy="3338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0500" y="4660900"/>
            <a:ext cx="647541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08163" y="9447213"/>
            <a:ext cx="41036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13438" y="9447213"/>
            <a:ext cx="9413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50"/>
              </a:lnSpc>
              <a:buFont typeface="Stafford" pitchFamily="2" charset="0"/>
              <a:buNone/>
              <a:tabLst>
                <a:tab pos="7239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90500" y="420688"/>
            <a:ext cx="5403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400" tIns="0" rIns="0" bIns="0" anchor="ctr"/>
          <a:lstStyle/>
          <a:p>
            <a:pPr algn="l">
              <a:lnSpc>
                <a:spcPts val="1350"/>
              </a:lnSpc>
              <a:buFont typeface="Stafford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90500" y="195263"/>
            <a:ext cx="6478588" cy="157162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90500" y="392113"/>
            <a:ext cx="647858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90500" y="850900"/>
            <a:ext cx="64785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90500" y="9447213"/>
            <a:ext cx="64785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8913" y="4462463"/>
            <a:ext cx="647858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1006475"/>
            <a:ext cx="4449763" cy="333692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659313"/>
            <a:ext cx="6475413" cy="4657725"/>
          </a:xfrm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9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01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250825" y="365003"/>
            <a:ext cx="8640763" cy="500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9"/>
          <p:cNvSpPr>
            <a:spLocks noChangeArrowheads="1"/>
          </p:cNvSpPr>
          <p:nvPr userDrawn="1"/>
        </p:nvSpPr>
        <p:spPr bwMode="auto">
          <a:xfrm>
            <a:off x="250825" y="2420888"/>
            <a:ext cx="8640763" cy="793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ext Box 11"/>
          <p:cNvSpPr txBox="1">
            <a:spLocks noChangeArrowheads="1"/>
          </p:cNvSpPr>
          <p:nvPr userDrawn="1"/>
        </p:nvSpPr>
        <p:spPr bwMode="auto">
          <a:xfrm>
            <a:off x="366060" y="6524005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GEGIS</a:t>
            </a: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" name="Rectangle 16"/>
          <p:cNvSpPr>
            <a:spLocks noChangeArrowheads="1"/>
          </p:cNvSpPr>
          <p:nvPr userDrawn="1"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B8B5FDB6-3EA0-4704-AFA4-457E235F2A5B}" type="datetime5">
              <a:rPr lang="en-US" sz="1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23-May-21</a:t>
            </a:fld>
            <a:endParaRPr lang="de-DE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58775" y="620688"/>
            <a:ext cx="6734175" cy="649312"/>
          </a:xfrm>
        </p:spPr>
        <p:txBody>
          <a:bodyPr anchor="b" anchorCtr="1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 Title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sz="22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Master-Subtitle format</a:t>
            </a:r>
          </a:p>
        </p:txBody>
      </p:sp>
      <p:pic>
        <p:nvPicPr>
          <p:cNvPr id="25" name="Picture 24" descr="E:\thesis 2\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25" y="554707"/>
            <a:ext cx="1621847" cy="172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100" baseline="0"/>
            </a:lvl1pPr>
            <a:lvl2pPr>
              <a:defRPr sz="20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to edit master title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1" hasCustomPrompt="1"/>
          </p:nvPr>
        </p:nvSpPr>
        <p:spPr>
          <a:xfrm>
            <a:off x="262682" y="1484784"/>
            <a:ext cx="3229198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123941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wo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48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 hasCustomPrompt="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2152162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4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le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two</a:t>
            </a:r>
          </a:p>
          <a:p>
            <a:pPr lvl="2"/>
            <a:r>
              <a:rPr lang="de-DE" dirty="0"/>
              <a:t>Level three</a:t>
            </a:r>
          </a:p>
          <a:p>
            <a:pPr lvl="3"/>
            <a:r>
              <a:rPr lang="de-DE" dirty="0"/>
              <a:t>Level four</a:t>
            </a:r>
          </a:p>
          <a:p>
            <a:pPr lvl="4"/>
            <a:r>
              <a:rPr lang="de-DE" dirty="0"/>
              <a:t>Level five bullets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0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14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Click to edit master title format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954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Edit text masterformat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7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2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9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body/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0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ple split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half" idx="11" hasCustomPrompt="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2" hasCustomPrompt="1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2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E:\thesis 2\logo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234" y="293638"/>
            <a:ext cx="1087353" cy="115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40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title 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45207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15070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82D5D14-DD15-4A2D-8BFF-61D28DE9A5AB}" type="slidenum">
              <a:rPr lang="de-DE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‹#›</a:t>
            </a:fld>
            <a:endParaRPr lang="de-DE" sz="1000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 dirty="0">
              <a:solidFill>
                <a:srgbClr val="B5B5B5"/>
              </a:solidFill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396701" y="6500961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GEGIS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8" r:id="rId3"/>
    <p:sldLayoutId id="2147483681" r:id="rId4"/>
    <p:sldLayoutId id="2147483694" r:id="rId5"/>
    <p:sldLayoutId id="2147483685" r:id="rId6"/>
    <p:sldLayoutId id="2147483686" r:id="rId7"/>
    <p:sldLayoutId id="2147483683" r:id="rId8"/>
    <p:sldLayoutId id="2147483695" r:id="rId9"/>
    <p:sldLayoutId id="2147483684" r:id="rId10"/>
    <p:sldLayoutId id="2147483697" r:id="rId11"/>
    <p:sldLayoutId id="2147483691" r:id="rId12"/>
    <p:sldLayoutId id="2147483692" r:id="rId13"/>
    <p:sldLayoutId id="2147483696" r:id="rId14"/>
    <p:sldLayoutId id="2147483689" r:id="rId15"/>
    <p:sldLayoutId id="2147483690" r:id="rId16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332656"/>
            <a:ext cx="7056784" cy="2061294"/>
          </a:xfrm>
        </p:spPr>
        <p:txBody>
          <a:bodyPr/>
          <a:lstStyle/>
          <a:p>
            <a:pPr algn="l" eaLnBrk="1" hangingPunct="1"/>
            <a:r>
              <a:rPr lang="en-GB" sz="2200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Spatiotemporal Remote Sensing, automated </a:t>
            </a:r>
            <a:r>
              <a:rPr lang="en-GB" sz="2200" b="1" i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in-situ </a:t>
            </a:r>
            <a:r>
              <a:rPr lang="en-GB" sz="2200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GB" sz="2200" b="1" i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sensors &amp; ML to monitor and predict HABs and cyanotoxins.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	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	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     </a:t>
            </a:r>
            <a:r>
              <a:rPr lang="en-GB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Study-Lake Victoria</a:t>
            </a:r>
            <a:endParaRPr lang="en-US" sz="16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3127" y="3789040"/>
            <a:ext cx="652852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Presenter: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Name: OKELLO, JACOB OKOMO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Reg. No: ENC222-0149/2017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</p:spTree>
    <p:extLst>
      <p:ext uri="{BB962C8B-B14F-4D97-AF65-F5344CB8AC3E}">
        <p14:creationId xmlns:p14="http://schemas.microsoft.com/office/powerpoint/2010/main" val="2544407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>
              <a:solidFill>
                <a:srgbClr val="B5B5B5"/>
              </a:solidFill>
            </a:endParaRPr>
          </a:p>
          <a:p>
            <a:pPr eaLnBrk="1" hangingPunct="1"/>
            <a:endParaRPr lang="en-US">
              <a:solidFill>
                <a:srgbClr val="B5B5B5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 eaLnBrk="1" hangingPunct="1"/>
            <a:r>
              <a:rPr lang="en-US" dirty="0"/>
              <a:t>Thank you for your attention! Questions?</a:t>
            </a:r>
          </a:p>
        </p:txBody>
      </p:sp>
      <p:pic>
        <p:nvPicPr>
          <p:cNvPr id="5125" name="Picture 3" descr="fragezeichen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776" y="1844824"/>
            <a:ext cx="4321175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8A5470-9702-47CF-8379-7842B2A3E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Move 1 establish your territory (say what the topic is about)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Move 2 establish a niche (show why there needs to be further research on your topic)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Move 3 introduce the current research (make hypotheses; state the research questions)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Start globally &gt; regionally &gt; nationally &gt; locally outline the issue at hand. </a:t>
            </a:r>
          </a:p>
          <a:p>
            <a:pPr marL="1071562" lvl="4" indent="-342900">
              <a:buFont typeface="Arial" panose="020B0604020202020204" pitchFamily="34" charset="0"/>
              <a:buChar char="•"/>
            </a:pPr>
            <a:r>
              <a:rPr lang="en-GB" sz="2100" b="0" dirty="0"/>
              <a:t>What have other researchers said about this issue? </a:t>
            </a:r>
          </a:p>
          <a:p>
            <a:pPr marL="1071562" lvl="4" indent="-342900">
              <a:buFont typeface="Arial" panose="020B0604020202020204" pitchFamily="34" charset="0"/>
              <a:buChar char="•"/>
            </a:pPr>
            <a:r>
              <a:rPr lang="en-GB" sz="2100" b="0" dirty="0"/>
              <a:t>What has been done to solve this problem?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530F9-0889-4279-9303-C5AA381206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9FEA75-F09B-476A-9D35-E7CFB503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131537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BC2DDB-B407-4770-B67A-A85A9B1A8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By now you’ve identified gaps in the past studies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Clearly outline it here 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After reviewing the papers and gaps – what exactly is the problem? state this explicitly.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Ensure you mention the problem, area, and in detail the problem specifics </a:t>
            </a:r>
            <a:endParaRPr lang="en-US" sz="2200" b="0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04936-E036-43DF-9217-FBE56BE45E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9128CC-E71B-4E85-9A74-0C32F886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16759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C6ED74-5F37-49DC-99C0-FA564BC975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Outline why this research is important.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What benefits will the project bring?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What is the cost of not using this technology?  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Try to get some facts on the actual negative cost e.g. delays in service, expense, etc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Focus on the good things that your new technologies will bring. </a:t>
            </a:r>
            <a:endParaRPr lang="en-US" sz="2200" b="0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43A47-8989-485A-9656-DD9EC3549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1A1325-3BD0-458F-A4AB-6DBA48F4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 </a:t>
            </a:r>
          </a:p>
        </p:txBody>
      </p:sp>
    </p:spTree>
    <p:extLst>
      <p:ext uri="{BB962C8B-B14F-4D97-AF65-F5344CB8AC3E}">
        <p14:creationId xmlns:p14="http://schemas.microsoft.com/office/powerpoint/2010/main" val="368826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5C0CA1-44BA-406D-AFD6-72A8EC4BA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To monitor and  predict the occurrence of Harmful Algal Blooms(HABs) and Cyanobacteria.</a:t>
            </a:r>
          </a:p>
          <a:p>
            <a:pPr marL="358775" lvl="2" indent="0">
              <a:buNone/>
            </a:pPr>
            <a:endParaRPr lang="en-GB" sz="2100" b="0" dirty="0"/>
          </a:p>
          <a:p>
            <a:pPr marL="701675" lvl="2" indent="-342900">
              <a:buFont typeface="Courier New" panose="02070309020205020404" pitchFamily="49" charset="0"/>
              <a:buChar char="o"/>
            </a:pPr>
            <a:r>
              <a:rPr lang="en-GB" sz="2100" b="0" dirty="0"/>
              <a:t>To develop automated </a:t>
            </a:r>
            <a:r>
              <a:rPr lang="en-GB" sz="2100" b="0" i="1" dirty="0"/>
              <a:t>in-situ</a:t>
            </a:r>
            <a:r>
              <a:rPr lang="en-GB" sz="2100" b="0" dirty="0"/>
              <a:t> </a:t>
            </a:r>
            <a:r>
              <a:rPr lang="en-GB" sz="2100" dirty="0"/>
              <a:t>I</a:t>
            </a:r>
            <a:r>
              <a:rPr lang="en-GB" sz="2100" b="0" dirty="0"/>
              <a:t>nternet </a:t>
            </a:r>
            <a:r>
              <a:rPr lang="en-GB" sz="2100" dirty="0"/>
              <a:t>o</a:t>
            </a:r>
            <a:r>
              <a:rPr lang="en-GB" sz="2100" b="0" dirty="0"/>
              <a:t>f </a:t>
            </a:r>
            <a:r>
              <a:rPr lang="en-GB" sz="2100" dirty="0"/>
              <a:t>T</a:t>
            </a:r>
            <a:r>
              <a:rPr lang="en-GB" sz="2100" b="0" dirty="0"/>
              <a:t>hings(IoT) sensors to monitor the occurrence of the event.</a:t>
            </a:r>
          </a:p>
          <a:p>
            <a:pPr marL="701675" lvl="2" indent="-342900">
              <a:buFont typeface="Courier New" panose="02070309020205020404" pitchFamily="49" charset="0"/>
              <a:buChar char="o"/>
            </a:pPr>
            <a:r>
              <a:rPr lang="en-GB" sz="2100" b="0" dirty="0"/>
              <a:t>To develop a system that reports specified geo-tagged data from the above sensors.</a:t>
            </a:r>
          </a:p>
          <a:p>
            <a:pPr marL="701675" lvl="2" indent="-342900">
              <a:buFont typeface="Courier New" panose="02070309020205020404" pitchFamily="49" charset="0"/>
              <a:buChar char="o"/>
            </a:pPr>
            <a:r>
              <a:rPr lang="en-GB" sz="2100" b="0" dirty="0"/>
              <a:t>To associate Machine Learning models to predict the occurrence of CynoHAB.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7AA26-3EEE-46FC-B635-6068A13A71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CF55D0-26BB-401B-BC63-F1F80133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and specific objectives </a:t>
            </a:r>
          </a:p>
        </p:txBody>
      </p:sp>
    </p:spTree>
    <p:extLst>
      <p:ext uri="{BB962C8B-B14F-4D97-AF65-F5344CB8AC3E}">
        <p14:creationId xmlns:p14="http://schemas.microsoft.com/office/powerpoint/2010/main" val="326807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Area</a:t>
            </a:r>
          </a:p>
        </p:txBody>
      </p:sp>
    </p:spTree>
    <p:extLst>
      <p:ext uri="{BB962C8B-B14F-4D97-AF65-F5344CB8AC3E}">
        <p14:creationId xmlns:p14="http://schemas.microsoft.com/office/powerpoint/2010/main" val="120289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Materials</a:t>
            </a:r>
          </a:p>
        </p:txBody>
      </p:sp>
    </p:spTree>
    <p:extLst>
      <p:ext uri="{BB962C8B-B14F-4D97-AF65-F5344CB8AC3E}">
        <p14:creationId xmlns:p14="http://schemas.microsoft.com/office/powerpoint/2010/main" val="1803766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6DDDD-1002-4DFB-B9B2-82AD7DC2FB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420383-D83C-4FB6-817E-5CB6991A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32679"/>
            <a:ext cx="6877050" cy="838200"/>
          </a:xfrm>
        </p:spPr>
        <p:txBody>
          <a:bodyPr/>
          <a:lstStyle/>
          <a:p>
            <a:r>
              <a:rPr lang="en-US" dirty="0"/>
              <a:t>Overall methodology </a:t>
            </a: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B3FDC6A5-C72E-4938-84CC-9EF3A08EBC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8404" r="7476" b="7556"/>
          <a:stretch/>
        </p:blipFill>
        <p:spPr>
          <a:xfrm>
            <a:off x="250824" y="1412775"/>
            <a:ext cx="8137599" cy="4608492"/>
          </a:xfrm>
          <a:prstGeom prst="rect">
            <a:avLst/>
          </a:prstGeom>
        </p:spPr>
      </p:pic>
      <p:pic>
        <p:nvPicPr>
          <p:cNvPr id="134" name="Picture 295">
            <a:extLst>
              <a:ext uri="{FF2B5EF4-FFF2-40B4-BE49-F238E27FC236}">
                <a16:creationId xmlns:a16="http://schemas.microsoft.com/office/drawing/2014/main" id="{7CA197AC-CA2A-4DBD-8057-8A8F879B06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9" t="-3" r="-1912" b="49539"/>
          <a:stretch/>
        </p:blipFill>
        <p:spPr bwMode="auto">
          <a:xfrm>
            <a:off x="4427984" y="5528938"/>
            <a:ext cx="955358" cy="82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824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7FB035-4EC4-45C3-8B2F-AED423F29F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Chlorophyl-a Geographical Maps associating the occurrence of the Harmful Algal Blooms and Cyanobacteria.</a:t>
            </a: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GB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Automated system that monitors and reports geo-tagged data</a:t>
            </a: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US" dirty="0">
              <a:solidFill>
                <a:srgbClr val="000000"/>
              </a:solidFill>
              <a:effectLst/>
            </a:endParaRP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Reported confirmation alert Text SMS reporting in near-real time the </a:t>
            </a:r>
            <a:r>
              <a:rPr lang="en-GB" i="1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in-situ </a:t>
            </a:r>
            <a:r>
              <a:rPr lang="en-GB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status from the sensors.</a:t>
            </a: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GB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Time Series predictive model on any </a:t>
            </a:r>
            <a:r>
              <a:rPr lang="en-GB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looming bloom.</a:t>
            </a: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US" dirty="0">
              <a:solidFill>
                <a:srgbClr val="000000"/>
              </a:solidFill>
              <a:effectLst/>
            </a:endParaRPr>
          </a:p>
          <a:p>
            <a:pPr marL="0" marR="0" lvl="0" indent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3DC20-297E-417D-8DFC-DC2FCABB76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DBB8AF-905E-406C-B321-B53DDA2D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Results</a:t>
            </a:r>
          </a:p>
        </p:txBody>
      </p:sp>
    </p:spTree>
    <p:extLst>
      <p:ext uri="{BB962C8B-B14F-4D97-AF65-F5344CB8AC3E}">
        <p14:creationId xmlns:p14="http://schemas.microsoft.com/office/powerpoint/2010/main" val="136174935"/>
      </p:ext>
    </p:extLst>
  </p:cSld>
  <p:clrMapOvr>
    <a:masterClrMapping/>
  </p:clrMapOvr>
</p:sld>
</file>

<file path=ppt/theme/theme1.xml><?xml version="1.0" encoding="utf-8"?>
<a:theme xmlns:a="http://schemas.openxmlformats.org/drawingml/2006/main" name="1_H0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</TotalTime>
  <Words>380</Words>
  <Application>Microsoft Office PowerPoint</Application>
  <PresentationFormat>On-screen Show (4:3)</PresentationFormat>
  <Paragraphs>47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Courier New</vt:lpstr>
      <vt:lpstr>Stafford</vt:lpstr>
      <vt:lpstr>Times New Roman</vt:lpstr>
      <vt:lpstr>Verdana</vt:lpstr>
      <vt:lpstr>Wingdings</vt:lpstr>
      <vt:lpstr>1_H0</vt:lpstr>
      <vt:lpstr>Spatiotemporal Remote Sensing, automated in-situ IoT sensors &amp; ML to monitor and predict HABs and cyanotoxins.                      Case Study-Lake Victoria</vt:lpstr>
      <vt:lpstr>Introduction </vt:lpstr>
      <vt:lpstr>Problem statement</vt:lpstr>
      <vt:lpstr>Justification </vt:lpstr>
      <vt:lpstr>General and specific objectives </vt:lpstr>
      <vt:lpstr>Study Area</vt:lpstr>
      <vt:lpstr>Data &amp; Materials</vt:lpstr>
      <vt:lpstr>Overall methodology </vt:lpstr>
      <vt:lpstr>Expected Results</vt:lpstr>
      <vt:lpstr>Project Timeline</vt:lpstr>
      <vt:lpstr>Thank you for your attention!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okomo</cp:lastModifiedBy>
  <cp:revision>282</cp:revision>
  <dcterms:modified xsi:type="dcterms:W3CDTF">2021-05-23T14:02:03Z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