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52" r:id="rId1"/>
    <p:sldMasterId id="2147483698" r:id="rId2"/>
  </p:sldMasterIdLst>
  <p:notesMasterIdLst>
    <p:notesMasterId r:id="rId23"/>
  </p:notesMasterIdLst>
  <p:handoutMasterIdLst>
    <p:handoutMasterId r:id="rId24"/>
  </p:handoutMasterIdLst>
  <p:sldIdLst>
    <p:sldId id="325" r:id="rId3"/>
    <p:sldId id="330" r:id="rId4"/>
    <p:sldId id="331" r:id="rId5"/>
    <p:sldId id="332" r:id="rId6"/>
    <p:sldId id="333" r:id="rId7"/>
    <p:sldId id="356" r:id="rId8"/>
    <p:sldId id="355" r:id="rId9"/>
    <p:sldId id="358" r:id="rId10"/>
    <p:sldId id="334" r:id="rId11"/>
    <p:sldId id="365" r:id="rId12"/>
    <p:sldId id="335" r:id="rId13"/>
    <p:sldId id="362" r:id="rId14"/>
    <p:sldId id="363" r:id="rId15"/>
    <p:sldId id="364" r:id="rId16"/>
    <p:sldId id="367" r:id="rId17"/>
    <p:sldId id="370" r:id="rId18"/>
    <p:sldId id="368" r:id="rId19"/>
    <p:sldId id="359" r:id="rId20"/>
    <p:sldId id="353" r:id="rId21"/>
    <p:sldId id="324" r:id="rId22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  <p:cmAuthor id="2" name="okomo" initials="o" lastIdx="1" clrIdx="1">
    <p:extLst>
      <p:ext uri="{19B8F6BF-5375-455C-9EA6-DF929625EA0E}">
        <p15:presenceInfo xmlns:p15="http://schemas.microsoft.com/office/powerpoint/2012/main" userId="oko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A3A3"/>
    <a:srgbClr val="99FF66"/>
    <a:srgbClr val="65C967"/>
    <a:srgbClr val="FFFF66"/>
    <a:srgbClr val="FFFF99"/>
    <a:srgbClr val="FFFFFF"/>
    <a:srgbClr val="FF0000"/>
    <a:srgbClr val="CC0000"/>
    <a:srgbClr val="173800"/>
    <a:srgbClr val="1D3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7834" autoAdjust="0"/>
  </p:normalViewPr>
  <p:slideViewPr>
    <p:cSldViewPr>
      <p:cViewPr varScale="1">
        <p:scale>
          <a:sx n="74" d="100"/>
          <a:sy n="74" d="100"/>
        </p:scale>
        <p:origin x="116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18-Oct-21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6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4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1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8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5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4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260648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patiotemporal modelling</a:t>
            </a:r>
            <a:r>
              <a:rPr kumimoji="0" lang="en-GB" altLang="en-US" sz="24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645024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E1D6A-AED0-46BC-82AC-C8D1BA69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7FE6BB-4A2A-4434-BCEB-E1F26FF5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 reported dates, from 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B6D1-EFCF-4635-A7EE-FEBE3AE0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" y="1484784"/>
            <a:ext cx="9002214" cy="4321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B86C9A-A813-45E3-8397-19E6F197C67D}"/>
              </a:ext>
            </a:extLst>
          </p:cNvPr>
          <p:cNvSpPr txBox="1"/>
          <p:nvPr/>
        </p:nvSpPr>
        <p:spPr>
          <a:xfrm>
            <a:off x="377788" y="5599893"/>
            <a:ext cx="8388424" cy="411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3: HABs reported in Lake Victoria, (KMFRI, NASA Earth Data)</a:t>
            </a:r>
            <a:endParaRPr lang="en-US" sz="1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0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(a) : Chl-a Distribution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B6ED4-AB11-4AED-AD58-744214B023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79" y="1789625"/>
            <a:ext cx="4479665" cy="2156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91DE64-93AE-45D6-8F0C-663FAC9211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4" y="1789625"/>
            <a:ext cx="4210685" cy="197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6B2FD-E33A-48DE-9670-E9E099D8F2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65" y="4236818"/>
            <a:ext cx="3960441" cy="2389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A10324-357A-4E6D-A96C-188D36ACB60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1" y="4201204"/>
            <a:ext cx="3960441" cy="2439327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3947DF7D-7B56-4EDB-94DA-085ECF80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" y="1437132"/>
            <a:ext cx="8877518" cy="2759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July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E814F8CF-4820-4805-828C-63339AF98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" y="4001530"/>
            <a:ext cx="8877518" cy="2759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2017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7A4B4-3BFC-4981-AB3C-AEB7E9C70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313AD9-406C-42A3-B707-5E5C3490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Chl-a Distribution Maps, Cont’d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85095-2B39-4285-8B58-0372EB7894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8" y="1818630"/>
            <a:ext cx="4180644" cy="2384854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0FB55E6C-5947-4047-880B-5CEF46075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390015"/>
            <a:ext cx="8712968" cy="3107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lang="en-GB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						29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2020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6DFEC-B841-4AE8-AE3D-AA4EC65CF2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30" y="1853478"/>
            <a:ext cx="3941010" cy="200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6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1E189-E63F-4204-B87A-D2D23D76B5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533785-EE5D-480B-98CF-E8AE7DD9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Assessment of Chl-a Estimates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6B2DF-A35B-4CC6-861A-E4BDADCA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94837"/>
            <a:ext cx="5868988" cy="51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4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A1951-75C7-4A1F-BB72-D70EA9C77C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640D1-97F1-4BCA-A982-0D9DCAAE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Assessment of Chl-a Estimates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955B2-880A-4DA1-8679-548388D4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4685"/>
            <a:ext cx="7849567" cy="39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2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1BEBA-C7C7-4BA8-9B61-04B08F33D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7992EE-5593-42AF-BDE7-585C6DF2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4" y="488950"/>
            <a:ext cx="7774309" cy="838200"/>
          </a:xfrm>
        </p:spPr>
        <p:txBody>
          <a:bodyPr/>
          <a:lstStyle/>
          <a:p>
            <a:r>
              <a:rPr lang="en-US" sz="2000" dirty="0"/>
              <a:t>Results (b): High LSAT recorded during bloom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E4FA8-5583-4D00-9A8D-73C4002D0E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1" y="1874176"/>
            <a:ext cx="3672831" cy="2052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DE159-D989-4FC6-86A2-7B6BB4287D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00" y="1874176"/>
            <a:ext cx="3692678" cy="1929792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6FA34B6E-7E09-4136-AB43-408C01C26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20" y="1484285"/>
            <a:ext cx="866116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July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60558A-CC19-47B6-AE06-8B8CB212AEE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00" y="4396518"/>
            <a:ext cx="3908280" cy="2113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37A6D-5DBE-4A1D-94D4-9F04877654D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341715"/>
            <a:ext cx="3772788" cy="2168623"/>
          </a:xfrm>
          <a:prstGeom prst="rect">
            <a:avLst/>
          </a:prstGeom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80E05C20-1F82-4F5A-968E-051DE1DF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981676"/>
            <a:ext cx="8641655" cy="3600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2017		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8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CFEB5-0338-494B-B745-5FE344AE28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C461A-F53F-4F0D-AD15-727208A6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68" y="462111"/>
            <a:ext cx="7774310" cy="838200"/>
          </a:xfrm>
        </p:spPr>
        <p:txBody>
          <a:bodyPr/>
          <a:lstStyle/>
          <a:p>
            <a:r>
              <a:rPr lang="en-US" sz="2000" dirty="0"/>
              <a:t>Results (b): High LSAT recorded during bloom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D5DBA-0C92-47DD-97B4-6D1A3B1D47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97723"/>
            <a:ext cx="4150311" cy="2188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65E33-CFB3-4975-BC0B-33F3644261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2" y="2159213"/>
            <a:ext cx="4307803" cy="2188857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899A9B2A-9663-454C-B2A7-AF030A3E4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4" y="1481562"/>
            <a:ext cx="8641655" cy="3151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lang="en-GB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								29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2020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3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C78122-A407-4A78-8580-0C76086B4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- Still having problems with getting a better reference data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D7FC3-2917-4635-B745-F9F2067AE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521D47-1ADE-4348-A195-7AD3DF8A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4" y="488950"/>
            <a:ext cx="7126237" cy="838200"/>
          </a:xfrm>
        </p:spPr>
        <p:txBody>
          <a:bodyPr/>
          <a:lstStyle/>
          <a:p>
            <a:r>
              <a:rPr lang="en-US" dirty="0"/>
              <a:t>Accuracy assessment for LSAT Estimates</a:t>
            </a:r>
          </a:p>
        </p:txBody>
      </p:sp>
    </p:spTree>
    <p:extLst>
      <p:ext uri="{BB962C8B-B14F-4D97-AF65-F5344CB8AC3E}">
        <p14:creationId xmlns:p14="http://schemas.microsoft.com/office/powerpoint/2010/main" val="152837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C4C2-3A47-4FB7-893E-F43CD50A2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2CB4-91A7-4971-881D-8FA02E4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Obtaining GPS Location, Water Temp and Relative Humidity from Sensors.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1B7F74-43E9-4EFA-9761-4FA72A892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3" b="6806"/>
          <a:stretch/>
        </p:blipFill>
        <p:spPr>
          <a:xfrm>
            <a:off x="395536" y="1478605"/>
            <a:ext cx="3714829" cy="5044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429A7-9958-4E69-A70A-FDDB84220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3"/>
          <a:stretch/>
        </p:blipFill>
        <p:spPr>
          <a:xfrm>
            <a:off x="4427984" y="1478605"/>
            <a:ext cx="4472940" cy="20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6764C3-4633-468F-ABDF-AFEBAEFDA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64723"/>
              </p:ext>
            </p:extLst>
          </p:nvPr>
        </p:nvGraphicFramePr>
        <p:xfrm>
          <a:off x="102882" y="1700808"/>
          <a:ext cx="8928992" cy="3352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43669901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294084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601058613"/>
                    </a:ext>
                  </a:extLst>
                </a:gridCol>
                <a:gridCol w="741960">
                  <a:extLst>
                    <a:ext uri="{9D8B030D-6E8A-4147-A177-3AD203B41FA5}">
                      <a16:colId xmlns:a16="http://schemas.microsoft.com/office/drawing/2014/main" val="2104723366"/>
                    </a:ext>
                  </a:extLst>
                </a:gridCol>
                <a:gridCol w="1144834">
                  <a:extLst>
                    <a:ext uri="{9D8B030D-6E8A-4147-A177-3AD203B41FA5}">
                      <a16:colId xmlns:a16="http://schemas.microsoft.com/office/drawing/2014/main" val="1646739357"/>
                    </a:ext>
                  </a:extLst>
                </a:gridCol>
                <a:gridCol w="1173632">
                  <a:extLst>
                    <a:ext uri="{9D8B030D-6E8A-4147-A177-3AD203B41FA5}">
                      <a16:colId xmlns:a16="http://schemas.microsoft.com/office/drawing/2014/main" val="1786827551"/>
                    </a:ext>
                  </a:extLst>
                </a:gridCol>
                <a:gridCol w="1116038">
                  <a:extLst>
                    <a:ext uri="{9D8B030D-6E8A-4147-A177-3AD203B41FA5}">
                      <a16:colId xmlns:a16="http://schemas.microsoft.com/office/drawing/2014/main" val="3906494880"/>
                    </a:ext>
                  </a:extLst>
                </a:gridCol>
              </a:tblGrid>
              <a:tr h="8336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- July 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Nov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705418"/>
                  </a:ext>
                </a:extLst>
              </a:tr>
              <a:tr h="689570">
                <a:tc>
                  <a:txBody>
                    <a:bodyPr/>
                    <a:lstStyle/>
                    <a:p>
                      <a:r>
                        <a:rPr lang="en-US" dirty="0"/>
                        <a:t>Chl-a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Literature Rev</a:t>
                      </a:r>
                    </a:p>
                    <a:p>
                      <a:pPr lvl="0"/>
                      <a:r>
                        <a:rPr lang="en-US" dirty="0"/>
                        <a:t>(Restructure)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Data Acquisition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650" dirty="0"/>
                        <a:t>Preliminary results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Chl-a spatiotemporal Maps -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15634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r>
                        <a:rPr lang="en-US" dirty="0"/>
                        <a:t>LSWT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dirty="0"/>
                        <a:t>Literature Rev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(Restructure)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LSAT spatiotemporal Maps -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676368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r>
                        <a:rPr lang="en-US"/>
                        <a:t>IoT</a:t>
                      </a:r>
                      <a:endParaRPr lang="en-US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Literature Rev.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Acquire all sensors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Unit tests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Long Range comm.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Full Data Acquisition and Dissemination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9774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C6EB88E-CC0A-494B-90B2-435F5C4E81D1}"/>
              </a:ext>
            </a:extLst>
          </p:cNvPr>
          <p:cNvSpPr/>
          <p:nvPr/>
        </p:nvSpPr>
        <p:spPr bwMode="auto">
          <a:xfrm>
            <a:off x="107504" y="1646317"/>
            <a:ext cx="4760710" cy="3239414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11EDD-EA69-4108-87C0-EBB1D1E293A0}"/>
              </a:ext>
            </a:extLst>
          </p:cNvPr>
          <p:cNvSpPr/>
          <p:nvPr/>
        </p:nvSpPr>
        <p:spPr bwMode="auto">
          <a:xfrm>
            <a:off x="4853779" y="1640967"/>
            <a:ext cx="4178095" cy="323941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Harmful Algal Blooms (HABs), a phenomena which turns water bodies </a:t>
            </a:r>
            <a:r>
              <a:rPr lang="en-US" b="0" dirty="0">
                <a:solidFill>
                  <a:srgbClr val="00B0F0"/>
                </a:solidFill>
              </a:rPr>
              <a:t>dark blue-green </a:t>
            </a:r>
            <a:r>
              <a:rPr lang="en-US" b="0" dirty="0"/>
              <a:t>due to eutrophication; potentially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</a:t>
            </a:r>
            <a:r>
              <a:rPr lang="en-US" b="0" dirty="0"/>
              <a:t>and animals e.g., </a:t>
            </a:r>
            <a:r>
              <a:rPr lang="en-US" b="0" dirty="0">
                <a:solidFill>
                  <a:srgbClr val="00B0F0"/>
                </a:solidFill>
              </a:rPr>
              <a:t>massive fish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deaths</a:t>
            </a:r>
            <a:r>
              <a:rPr lang="en-US" b="0" dirty="0"/>
              <a:t>, etc.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		</a:t>
            </a:r>
            <a:r>
              <a:rPr lang="en-US" dirty="0"/>
              <a:t>        				     </a:t>
            </a:r>
            <a:r>
              <a:rPr lang="en-US" sz="1800" b="0" i="1" dirty="0">
                <a:effectLst/>
                <a:cs typeface="Times New Roman" panose="02020603050405020304" pitchFamily="18" charset="0"/>
              </a:rPr>
              <a:t>(</a:t>
            </a:r>
            <a:r>
              <a:rPr lang="en-US" sz="1800" b="0" i="1" dirty="0" err="1">
                <a:effectLst/>
                <a:cs typeface="Times New Roman" panose="02020603050405020304" pitchFamily="18" charset="0"/>
              </a:rPr>
              <a:t>Santoleri</a:t>
            </a:r>
            <a:r>
              <a:rPr lang="en-US" sz="1800" b="0" i="1" dirty="0">
                <a:effectLst/>
                <a:cs typeface="Times New Roman" panose="02020603050405020304" pitchFamily="18" charset="0"/>
              </a:rPr>
              <a:t> et al., 2003), WHO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Development, stability, and density of the phenomenon affect some environmental factors Lake Surface Air Temperature (</a:t>
            </a:r>
            <a:r>
              <a:rPr lang="en-US" sz="18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LSAT</a:t>
            </a:r>
            <a:r>
              <a:rPr lang="en-US" sz="18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Sea Surface Temperature (</a:t>
            </a:r>
            <a:r>
              <a:rPr lang="en-US" sz="18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</a:t>
            </a:r>
            <a:r>
              <a:rPr lang="en-US" sz="18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			        </a:t>
            </a:r>
            <a:r>
              <a:rPr lang="en-US" sz="1800" b="0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(Tang et al, 2006</a:t>
            </a:r>
            <a:r>
              <a:rPr lang="en-US" sz="1800" b="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Hence, quantifying the </a:t>
            </a:r>
            <a:r>
              <a:rPr lang="en-US" b="0" dirty="0">
                <a:solidFill>
                  <a:srgbClr val="00B0F0"/>
                </a:solidFill>
              </a:rPr>
              <a:t>spatial distributions of HABs</a:t>
            </a:r>
            <a:r>
              <a:rPr lang="en-US" b="0" dirty="0"/>
              <a:t> in L. Victoria is of great significance, which requires high spatiotemporal monitoring.		     (</a:t>
            </a:r>
            <a:r>
              <a:rPr lang="en-US" b="0" dirty="0" err="1"/>
              <a:t>Sitoki</a:t>
            </a:r>
            <a:r>
              <a:rPr lang="en-US" b="0" dirty="0"/>
              <a:t> et al., 2012)</a:t>
            </a:r>
          </a:p>
          <a:p>
            <a:pPr marL="0" lvl="0" indent="0" algn="just">
              <a:spcAft>
                <a:spcPts val="0"/>
              </a:spcAft>
            </a:pPr>
            <a:endParaRPr lang="en-US" b="0" dirty="0"/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There however exists that niche to support the space observations</a:t>
            </a:r>
            <a:r>
              <a:rPr lang="en-GB" b="0" dirty="0"/>
              <a:t> with a </a:t>
            </a:r>
            <a:r>
              <a:rPr lang="en-US" b="0" dirty="0"/>
              <a:t>near-real time</a:t>
            </a:r>
            <a:r>
              <a:rPr lang="en-GB" b="0" dirty="0"/>
              <a:t> </a:t>
            </a:r>
            <a:r>
              <a:rPr lang="en-GB" b="0" dirty="0">
                <a:solidFill>
                  <a:srgbClr val="00B0F0"/>
                </a:solidFill>
              </a:rPr>
              <a:t>geointelligent in-situ monitoring </a:t>
            </a:r>
            <a:r>
              <a:rPr lang="en-GB" b="0" dirty="0"/>
              <a:t>and</a:t>
            </a:r>
            <a:r>
              <a:rPr lang="en-GB" b="0" dirty="0">
                <a:solidFill>
                  <a:srgbClr val="00B0F0"/>
                </a:solidFill>
              </a:rPr>
              <a:t> </a:t>
            </a:r>
            <a:r>
              <a:rPr lang="en-US" b="0" dirty="0">
                <a:solidFill>
                  <a:srgbClr val="00B0F0"/>
                </a:solidFill>
              </a:rPr>
              <a:t>reporting system.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rapidly escalating demographics 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along L. Victoria riparian reserves has negatively impacted water quality through deposits of agricultural, industrial runoff and sewer refuse </a:t>
            </a:r>
            <a:r>
              <a:rPr lang="en-US" b="0" dirty="0">
                <a:solidFill>
                  <a:srgbClr val="00B0F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utrophicating</a:t>
            </a:r>
            <a:r>
              <a:rPr lang="en-US" b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said region.   (</a:t>
            </a:r>
            <a:r>
              <a:rPr lang="en-US" sz="18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Burkholder et al., 2006; MOH)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endParaRPr lang="en-US" sz="2200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Deterioration in water quality initiates ecosystem conflicts, poor economic growth, reduced tourism, poor water quality furthermore baring achievement of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SDG 6 &amp; 14- </a:t>
            </a:r>
            <a:r>
              <a:rPr lang="en-US" b="0" dirty="0"/>
              <a:t>Clean Water and Sanitation.				       (</a:t>
            </a:r>
            <a:r>
              <a:rPr lang="en-US" sz="1800" b="0" dirty="0" err="1">
                <a:effectLst/>
                <a:cs typeface="Times New Roman" panose="02020603050405020304" pitchFamily="18" charset="0"/>
              </a:rPr>
              <a:t>Hecky</a:t>
            </a:r>
            <a:r>
              <a:rPr lang="en-US" sz="1800" b="0" dirty="0">
                <a:effectLst/>
                <a:cs typeface="Times New Roman" panose="02020603050405020304" pitchFamily="18" charset="0"/>
              </a:rPr>
              <a:t> et al., 2010</a:t>
            </a:r>
            <a:r>
              <a:rPr lang="en-US" sz="18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B0F0"/>
                </a:solidFill>
              </a:rPr>
              <a:t>Coupling</a:t>
            </a:r>
            <a:r>
              <a:rPr lang="en-US" b="0" dirty="0"/>
              <a:t> wide spread </a:t>
            </a:r>
            <a:r>
              <a:rPr lang="en-US" b="0" dirty="0">
                <a:solidFill>
                  <a:srgbClr val="00B0F0"/>
                </a:solidFill>
              </a:rPr>
              <a:t>spatiotemporal</a:t>
            </a:r>
            <a:r>
              <a:rPr lang="en-US" b="0" dirty="0"/>
              <a:t> monitoring, and automated </a:t>
            </a:r>
            <a:r>
              <a:rPr lang="en-US" b="0" i="1" dirty="0"/>
              <a:t>in-situ</a:t>
            </a:r>
            <a:r>
              <a:rPr lang="en-US" b="0" dirty="0"/>
              <a:t> sensors will play a big deal in return. This would inform the </a:t>
            </a:r>
            <a:r>
              <a:rPr lang="en-US" b="0" dirty="0">
                <a:solidFill>
                  <a:srgbClr val="00B0F0"/>
                </a:solidFill>
              </a:rPr>
              <a:t>Govt. and the general public the affected zones, </a:t>
            </a:r>
            <a:r>
              <a:rPr lang="en-US" b="0" dirty="0"/>
              <a:t>calling for immediate remedy actions.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1" y="3970670"/>
            <a:ext cx="4527696" cy="2520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83" y="1463504"/>
            <a:ext cx="4499821" cy="2551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A12E8-D2BA-460F-BCD1-C1DBE53D5688}"/>
              </a:ext>
            </a:extLst>
          </p:cNvPr>
          <p:cNvSpPr txBox="1"/>
          <p:nvPr/>
        </p:nvSpPr>
        <p:spPr>
          <a:xfrm>
            <a:off x="1219837" y="6497960"/>
            <a:ext cx="7849567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tx1"/>
                </a:solidFill>
              </a:rPr>
              <a:t>Image Sources: Standard Media KE, KMFRI, </a:t>
            </a:r>
            <a:r>
              <a:rPr lang="en-US" i="1" dirty="0" err="1">
                <a:solidFill>
                  <a:schemeClr val="tx1"/>
                </a:solidFill>
              </a:rPr>
              <a:t>allAfricawaters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BE6E8-EB86-443D-9046-5EE993C79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09" y="1460923"/>
            <a:ext cx="4321174" cy="2555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8870B-68B6-4088-8724-C91CAC4F21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2" y="3994427"/>
            <a:ext cx="4278119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200" b="0" dirty="0"/>
              <a:t>To detect, monitor and report the occurrence of Harmful Algal Blooms(HABs) in Lake Victoria, Kisumu basin.</a:t>
            </a:r>
          </a:p>
          <a:p>
            <a:pPr marL="358775" lvl="2" indent="0" algn="just">
              <a:buNone/>
            </a:pPr>
            <a:endParaRPr lang="en-GB" sz="2100" b="0" dirty="0"/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from L8 OLI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ages.</a:t>
            </a:r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Air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LSAT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sensors,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algn="just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13388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CC12-6930-4CA9-8234-B23432DEF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4300" r="24847" b="24801"/>
          <a:stretch/>
        </p:blipFill>
        <p:spPr>
          <a:xfrm>
            <a:off x="971600" y="1689418"/>
            <a:ext cx="1406997" cy="122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D14D3-2663-4DCC-8BB3-3BFD7EB6311D}"/>
              </a:ext>
            </a:extLst>
          </p:cNvPr>
          <p:cNvSpPr txBox="1"/>
          <p:nvPr/>
        </p:nvSpPr>
        <p:spPr>
          <a:xfrm>
            <a:off x="3491880" y="3287465"/>
            <a:ext cx="28083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NYANZA GULF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5A8915-D32B-4B90-83A7-027173C07C1F}"/>
              </a:ext>
            </a:extLst>
          </p:cNvPr>
          <p:cNvSpPr/>
          <p:nvPr/>
        </p:nvSpPr>
        <p:spPr bwMode="auto">
          <a:xfrm>
            <a:off x="3491880" y="6021288"/>
            <a:ext cx="72008" cy="7200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32133-5343-49E2-8A88-D408DC4877B8}"/>
              </a:ext>
            </a:extLst>
          </p:cNvPr>
          <p:cNvSpPr txBox="1"/>
          <p:nvPr/>
        </p:nvSpPr>
        <p:spPr>
          <a:xfrm>
            <a:off x="3325876" y="6021288"/>
            <a:ext cx="1080120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Homabay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8F23F71-9B1F-40CC-BDA2-A7199878AA72}"/>
              </a:ext>
            </a:extLst>
          </p:cNvPr>
          <p:cNvSpPr/>
          <p:nvPr/>
        </p:nvSpPr>
        <p:spPr bwMode="auto">
          <a:xfrm rot="8547518">
            <a:off x="6329337" y="1798381"/>
            <a:ext cx="131631" cy="140397"/>
          </a:xfrm>
          <a:prstGeom prst="teardrop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39225"/>
              </p:ext>
            </p:extLst>
          </p:nvPr>
        </p:nvGraphicFramePr>
        <p:xfrm>
          <a:off x="235851" y="4572071"/>
          <a:ext cx="8641656" cy="2170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6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3430132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32608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5079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Google Earth Engine (GEE)</a:t>
                      </a:r>
                      <a:endParaRPr lang="en-US" sz="1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Geocomputation &amp; Processing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QGIS/ArcMap,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5343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Microcontroller &amp; Sensors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Local Purchase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KiCAD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Design the Schematics &amp; basic Circuits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Free &amp; Open source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246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2679"/>
              </p:ext>
            </p:extLst>
          </p:nvPr>
        </p:nvGraphicFramePr>
        <p:xfrm>
          <a:off x="235851" y="1454032"/>
          <a:ext cx="8641656" cy="29110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4646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6690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20320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4044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OLI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(30m,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Spatiotemporal HAB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TIR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Lake Surface Water Temperature Monitoring(LSWT)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Meteorological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Kenya Marine &amp; Fisheries Research Institute-KMFRI 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Water Quality assessment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564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In-situ Sensors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Continued In-Situ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lang="en-US" sz="1000" b="1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Air Temp (LSAT)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6180960" y="5511802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Results Download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>
            <a:cxnSpLocks/>
            <a:endCxn id="95" idx="3"/>
          </p:cNvCxnSpPr>
          <p:nvPr/>
        </p:nvCxnSpPr>
        <p:spPr>
          <a:xfrm rot="5400000">
            <a:off x="4873416" y="2445294"/>
            <a:ext cx="361362" cy="318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1432489" y="3507202"/>
            <a:ext cx="0" cy="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>
            <a:cxnSpLocks/>
          </p:cNvCxnSpPr>
          <p:nvPr/>
        </p:nvCxnSpPr>
        <p:spPr>
          <a:xfrm>
            <a:off x="1432488" y="242408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34679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3119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 flipH="1">
            <a:off x="4421546" y="3552567"/>
            <a:ext cx="0" cy="21870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2777353" y="143443"/>
            <a:ext cx="2157014" cy="485891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Automatic L8 Acquisition from GEE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23771" y="2943971"/>
            <a:ext cx="1782224" cy="56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</a:t>
            </a:r>
            <a:r>
              <a:rPr lang="en-US" sz="10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Lλ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>
            <a:off x="7559602" y="4306410"/>
            <a:ext cx="1321405" cy="393315"/>
          </a:xfrm>
          <a:prstGeom prst="flowChart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Validation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4088326" y="5532740"/>
            <a:ext cx="805839" cy="436880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Above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84877" y="3986773"/>
            <a:ext cx="2007144" cy="1731339"/>
          </a:xfrm>
          <a:prstGeom prst="bentConnector4">
            <a:avLst>
              <a:gd name="adj1" fmla="val -28072"/>
              <a:gd name="adj2" fmla="val 118411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896957" y="5553841"/>
            <a:ext cx="930592" cy="352802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Below</a:t>
            </a:r>
          </a:p>
        </p:txBody>
      </p: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10734" y="2939894"/>
            <a:ext cx="2094264" cy="59800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 Color </a:t>
            </a:r>
            <a:r>
              <a:rPr lang="en-US" sz="105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Chl-a</a:t>
            </a: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algorithms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068946" y="2350974"/>
            <a:ext cx="496890" cy="680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7982068" y="2132691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DD6C4-E188-4226-8D4E-D3D23866C4A7}"/>
              </a:ext>
            </a:extLst>
          </p:cNvPr>
          <p:cNvCxnSpPr>
            <a:cxnSpLocks/>
          </p:cNvCxnSpPr>
          <p:nvPr/>
        </p:nvCxnSpPr>
        <p:spPr>
          <a:xfrm>
            <a:off x="7314911" y="3551537"/>
            <a:ext cx="0" cy="192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768EC-5298-4A70-BA5B-63F043D94F60}"/>
              </a:ext>
            </a:extLst>
          </p:cNvPr>
          <p:cNvCxnSpPr>
            <a:cxnSpLocks/>
          </p:cNvCxnSpPr>
          <p:nvPr/>
        </p:nvCxnSpPr>
        <p:spPr>
          <a:xfrm flipH="1">
            <a:off x="7289987" y="4462582"/>
            <a:ext cx="272666" cy="1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8F3BD-0476-46DC-96D1-70D9A3DCD7EF}"/>
              </a:ext>
            </a:extLst>
          </p:cNvPr>
          <p:cNvSpPr/>
          <p:nvPr/>
        </p:nvSpPr>
        <p:spPr>
          <a:xfrm>
            <a:off x="3598171" y="6333003"/>
            <a:ext cx="1667666" cy="359386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validation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D08C0C-5180-48E8-9272-582B3486F680}"/>
              </a:ext>
            </a:extLst>
          </p:cNvPr>
          <p:cNvSpPr/>
          <p:nvPr/>
        </p:nvSpPr>
        <p:spPr>
          <a:xfrm>
            <a:off x="3574626" y="2999301"/>
            <a:ext cx="1746031" cy="55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</a:t>
            </a:r>
            <a:r>
              <a:rPr lang="en-US" sz="10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B4E016D-0810-48AB-A499-497F4D1689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48471" y="2796429"/>
            <a:ext cx="200409" cy="974846"/>
          </a:xfrm>
          <a:prstGeom prst="bentConnector4">
            <a:avLst>
              <a:gd name="adj1" fmla="val -255446"/>
              <a:gd name="adj2" fmla="val 83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2B6E9D9-25A5-4CDD-B570-EE9966DFB3A5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731915E-B021-43CD-A43D-62D38DE668E4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 flipV="1">
            <a:off x="4894165" y="5730242"/>
            <a:ext cx="1286795" cy="2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ADA50F59-C9B1-4121-BCF0-CF073FED8844}"/>
              </a:ext>
            </a:extLst>
          </p:cNvPr>
          <p:cNvSpPr/>
          <p:nvPr/>
        </p:nvSpPr>
        <p:spPr>
          <a:xfrm>
            <a:off x="1848910" y="5449347"/>
            <a:ext cx="2218054" cy="554897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66"/>
                </a:solidFill>
              </a:rPr>
              <a:t>Threshold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5E88F2D-ED0C-4CB9-9A1C-8DD160B5983F}"/>
              </a:ext>
            </a:extLst>
          </p:cNvPr>
          <p:cNvCxnSpPr>
            <a:cxnSpLocks/>
            <a:stCxn id="16" idx="2"/>
            <a:endCxn id="86" idx="0"/>
          </p:cNvCxnSpPr>
          <p:nvPr/>
        </p:nvCxnSpPr>
        <p:spPr>
          <a:xfrm>
            <a:off x="2931257" y="5062937"/>
            <a:ext cx="26680" cy="38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6A6003-5430-4FB7-A82E-B8823AD45F4B}"/>
              </a:ext>
            </a:extLst>
          </p:cNvPr>
          <p:cNvSpPr/>
          <p:nvPr/>
        </p:nvSpPr>
        <p:spPr>
          <a:xfrm>
            <a:off x="7804294" y="4918513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1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1EB46E5-0462-4A3F-A60E-723F70469247}"/>
              </a:ext>
            </a:extLst>
          </p:cNvPr>
          <p:cNvSpPr/>
          <p:nvPr/>
        </p:nvSpPr>
        <p:spPr>
          <a:xfrm>
            <a:off x="5062011" y="4907225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2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375C40C-8FC1-4F75-8C38-61DBB17A61EA}"/>
              </a:ext>
            </a:extLst>
          </p:cNvPr>
          <p:cNvCxnSpPr>
            <a:cxnSpLocks/>
            <a:stCxn id="120" idx="0"/>
            <a:endCxn id="126" idx="1"/>
          </p:cNvCxnSpPr>
          <p:nvPr/>
        </p:nvCxnSpPr>
        <p:spPr>
          <a:xfrm rot="5400000" flipH="1" flipV="1">
            <a:off x="4554566" y="5025296"/>
            <a:ext cx="444125" cy="5707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3D963F2-0DD1-40F4-920B-D64BA69D77DA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314911" y="5074225"/>
            <a:ext cx="489383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412E559-CB58-4AA0-97BA-8647F57056F6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5265837" y="5751182"/>
            <a:ext cx="266447" cy="761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84BE6-8F2E-43E3-8BBB-CF0FA97248FD}"/>
              </a:ext>
            </a:extLst>
          </p:cNvPr>
          <p:cNvCxnSpPr>
            <a:cxnSpLocks/>
            <a:stCxn id="97" idx="2"/>
            <a:endCxn id="37" idx="0"/>
          </p:cNvCxnSpPr>
          <p:nvPr/>
        </p:nvCxnSpPr>
        <p:spPr>
          <a:xfrm>
            <a:off x="3855860" y="629334"/>
            <a:ext cx="12709" cy="3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C4124AF-172D-44CA-A6F6-BD99DC5C8DA2}"/>
              </a:ext>
            </a:extLst>
          </p:cNvPr>
          <p:cNvSpPr/>
          <p:nvPr/>
        </p:nvSpPr>
        <p:spPr>
          <a:xfrm>
            <a:off x="6180959" y="6383154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7BE3CA-67BF-40CC-9F2C-D06FC8AEC82C}"/>
              </a:ext>
            </a:extLst>
          </p:cNvPr>
          <p:cNvCxnSpPr>
            <a:cxnSpLocks/>
            <a:stCxn id="17" idx="2"/>
            <a:endCxn id="81" idx="0"/>
          </p:cNvCxnSpPr>
          <p:nvPr/>
        </p:nvCxnSpPr>
        <p:spPr>
          <a:xfrm flipH="1">
            <a:off x="7289987" y="5948682"/>
            <a:ext cx="1" cy="4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6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7005608" y="5416334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6040621" y="5416334"/>
            <a:ext cx="1448159" cy="196352"/>
          </a:xfrm>
          <a:prstGeom prst="bentConnector4">
            <a:avLst>
              <a:gd name="adj1" fmla="val 33318"/>
              <a:gd name="adj2" fmla="val 16243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126A125-F8CB-412F-A1AA-0BA4DC2CA9AF}"/>
              </a:ext>
            </a:extLst>
          </p:cNvPr>
          <p:cNvSpPr/>
          <p:nvPr/>
        </p:nvSpPr>
        <p:spPr bwMode="auto">
          <a:xfrm>
            <a:off x="4197367" y="1484784"/>
            <a:ext cx="991849" cy="5766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4B28F51-CF53-4158-BC60-0CCCBD84D3AE}"/>
              </a:ext>
            </a:extLst>
          </p:cNvPr>
          <p:cNvSpPr/>
          <p:nvPr/>
        </p:nvSpPr>
        <p:spPr bwMode="auto">
          <a:xfrm>
            <a:off x="2513931" y="3803381"/>
            <a:ext cx="1390871" cy="92987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LSAT</a:t>
            </a:r>
          </a:p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Salinity</a:t>
            </a: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Satus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EA582-9BB9-42A0-832C-3DA2271668F4}"/>
              </a:ext>
            </a:extLst>
          </p:cNvPr>
          <p:cNvSpPr/>
          <p:nvPr/>
        </p:nvSpPr>
        <p:spPr bwMode="auto">
          <a:xfrm>
            <a:off x="4051469" y="4648572"/>
            <a:ext cx="2457203" cy="554555"/>
          </a:xfrm>
          <a:prstGeom prst="roundRect">
            <a:avLst>
              <a:gd name="adj" fmla="val 185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In-situ data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Temp.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9188-CFF3-481E-A4D0-CC0AA84800DD}"/>
              </a:ext>
            </a:extLst>
          </p:cNvPr>
          <p:cNvCxnSpPr>
            <a:stCxn id="7" idx="4"/>
          </p:cNvCxnSpPr>
          <p:nvPr/>
        </p:nvCxnSpPr>
        <p:spPr bwMode="auto">
          <a:xfrm>
            <a:off x="4693292" y="2061462"/>
            <a:ext cx="0" cy="36576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CAF9916-FCC3-4DF7-9DBD-ABDBEC7AA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402" y="3846089"/>
            <a:ext cx="261331" cy="26133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3B8EF0C-6494-4864-AAEE-23E91242A950}"/>
              </a:ext>
            </a:extLst>
          </p:cNvPr>
          <p:cNvCxnSpPr/>
          <p:nvPr/>
        </p:nvCxnSpPr>
        <p:spPr bwMode="auto">
          <a:xfrm flipV="1">
            <a:off x="3226593" y="2438403"/>
            <a:ext cx="3035962" cy="520703"/>
          </a:xfrm>
          <a:prstGeom prst="bentConnector3">
            <a:avLst>
              <a:gd name="adj1" fmla="val 367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7AD517-8885-4A1E-A05A-7AE1E0DB43B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78547" y="1427663"/>
            <a:ext cx="157197" cy="312021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7C4260-4299-44D7-A643-CA95E6A60EDD}"/>
              </a:ext>
            </a:extLst>
          </p:cNvPr>
          <p:cNvSpPr/>
          <p:nvPr/>
        </p:nvSpPr>
        <p:spPr bwMode="auto">
          <a:xfrm>
            <a:off x="2502139" y="3789892"/>
            <a:ext cx="1034444" cy="39635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E560462-0C36-4CE7-A203-1BD298C18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5" y="2831580"/>
            <a:ext cx="1575344" cy="7032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C797A-3CCE-451D-B22D-4738BEB4C6DA}"/>
              </a:ext>
            </a:extLst>
          </p:cNvPr>
          <p:cNvSpPr txBox="1"/>
          <p:nvPr/>
        </p:nvSpPr>
        <p:spPr>
          <a:xfrm>
            <a:off x="4120723" y="2577769"/>
            <a:ext cx="2435439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 a secure connection via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8649-B70D-4B36-92E9-E5C8B6496AB4}"/>
              </a:ext>
            </a:extLst>
          </p:cNvPr>
          <p:cNvCxnSpPr>
            <a:stCxn id="63" idx="2"/>
            <a:endCxn id="12" idx="1"/>
          </p:cNvCxnSpPr>
          <p:nvPr/>
        </p:nvCxnSpPr>
        <p:spPr bwMode="auto">
          <a:xfrm>
            <a:off x="3209367" y="3534858"/>
            <a:ext cx="0" cy="26852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89E929-66FF-4618-B7D4-4652DB008E56}"/>
              </a:ext>
            </a:extLst>
          </p:cNvPr>
          <p:cNvCxnSpPr/>
          <p:nvPr/>
        </p:nvCxnSpPr>
        <p:spPr bwMode="auto">
          <a:xfrm rot="5400000" flipH="1" flipV="1">
            <a:off x="3526674" y="3819074"/>
            <a:ext cx="826802" cy="71681"/>
          </a:xfrm>
          <a:prstGeom prst="bentConnector4">
            <a:avLst>
              <a:gd name="adj1" fmla="val 28735"/>
              <a:gd name="adj2" fmla="val 616548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BFE7CC2-96B7-45A5-82E6-38B41D128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043314"/>
            <a:ext cx="1709395" cy="8382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43F233F-8615-4A3E-AEE1-7E0E406B254D}"/>
              </a:ext>
            </a:extLst>
          </p:cNvPr>
          <p:cNvSpPr/>
          <p:nvPr/>
        </p:nvSpPr>
        <p:spPr bwMode="auto">
          <a:xfrm>
            <a:off x="6482484" y="2305065"/>
            <a:ext cx="1269539" cy="27123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Gateway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EAC64D3-933B-44D6-B880-05D0D2EA803D}"/>
              </a:ext>
            </a:extLst>
          </p:cNvPr>
          <p:cNvCxnSpPr/>
          <p:nvPr/>
        </p:nvCxnSpPr>
        <p:spPr bwMode="auto">
          <a:xfrm rot="10800000" flipH="1" flipV="1">
            <a:off x="2421695" y="3232458"/>
            <a:ext cx="1617982" cy="1716136"/>
          </a:xfrm>
          <a:prstGeom prst="bentConnector3">
            <a:avLst>
              <a:gd name="adj1" fmla="val -1412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BF1037-7B27-494E-8F21-4FFAFE2E542F}"/>
              </a:ext>
            </a:extLst>
          </p:cNvPr>
          <p:cNvCxnSpPr/>
          <p:nvPr/>
        </p:nvCxnSpPr>
        <p:spPr bwMode="auto">
          <a:xfrm flipH="1" flipV="1">
            <a:off x="5724128" y="5203127"/>
            <a:ext cx="0" cy="19023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A704810-32F5-4864-802F-4FCDAD29062B}"/>
              </a:ext>
            </a:extLst>
          </p:cNvPr>
          <p:cNvCxnSpPr>
            <a:stCxn id="13" idx="3"/>
            <a:endCxn id="12" idx="4"/>
          </p:cNvCxnSpPr>
          <p:nvPr/>
        </p:nvCxnSpPr>
        <p:spPr bwMode="auto">
          <a:xfrm flipH="1" flipV="1">
            <a:off x="3904802" y="4268317"/>
            <a:ext cx="2603870" cy="657533"/>
          </a:xfrm>
          <a:prstGeom prst="bentConnector3">
            <a:avLst>
              <a:gd name="adj1" fmla="val -877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7290CE98-FDF4-47DC-9C61-694D1CC8F15A}"/>
              </a:ext>
            </a:extLst>
          </p:cNvPr>
          <p:cNvSpPr/>
          <p:nvPr/>
        </p:nvSpPr>
        <p:spPr bwMode="auto">
          <a:xfrm>
            <a:off x="6475763" y="4045986"/>
            <a:ext cx="400493" cy="444659"/>
          </a:xfrm>
          <a:prstGeom prst="flowChartConnector">
            <a:avLst/>
          </a:prstGeom>
          <a:solidFill>
            <a:srgbClr val="65C9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FFFBA621-5EA4-4B5C-AB4C-4CCFF752BB5B}"/>
              </a:ext>
            </a:extLst>
          </p:cNvPr>
          <p:cNvSpPr/>
          <p:nvPr/>
        </p:nvSpPr>
        <p:spPr bwMode="auto">
          <a:xfrm>
            <a:off x="4051469" y="3501591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Processor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FBD655D7-C0F6-4C79-9A87-C708AA8957BC}"/>
              </a:ext>
            </a:extLst>
          </p:cNvPr>
          <p:cNvSpPr/>
          <p:nvPr/>
        </p:nvSpPr>
        <p:spPr bwMode="auto">
          <a:xfrm>
            <a:off x="263469" y="3590198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reporter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2CFFE-4AC6-4809-8D9A-033EF8CCF51B}"/>
              </a:ext>
            </a:extLst>
          </p:cNvPr>
          <p:cNvSpPr/>
          <p:nvPr/>
        </p:nvSpPr>
        <p:spPr>
          <a:xfrm>
            <a:off x="8102942" y="6381328"/>
            <a:ext cx="966344" cy="308184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CF7418-F68C-4027-90F3-3F54FCAFBA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1"/>
          <a:stretch/>
        </p:blipFill>
        <p:spPr>
          <a:xfrm>
            <a:off x="5485207" y="5365932"/>
            <a:ext cx="555414" cy="493508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B6814F-2D47-4B5A-B5FB-185E2C929D44}"/>
              </a:ext>
            </a:extLst>
          </p:cNvPr>
          <p:cNvCxnSpPr>
            <a:stCxn id="8" idx="3"/>
            <a:endCxn id="26" idx="0"/>
          </p:cNvCxnSpPr>
          <p:nvPr/>
        </p:nvCxnSpPr>
        <p:spPr bwMode="auto">
          <a:xfrm>
            <a:off x="7971952" y="5835434"/>
            <a:ext cx="614162" cy="545894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13540</TotalTime>
  <Words>914</Words>
  <Application>Microsoft Office PowerPoint</Application>
  <PresentationFormat>On-screen Show (4:3)</PresentationFormat>
  <Paragraphs>150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Stafford</vt:lpstr>
      <vt:lpstr>Times New Roman</vt:lpstr>
      <vt:lpstr>Verdana</vt:lpstr>
      <vt:lpstr>Wingdings</vt:lpstr>
      <vt:lpstr>1_H0</vt:lpstr>
      <vt:lpstr>Office Theme</vt:lpstr>
      <vt:lpstr>                    Spatiotemporal modelling &amp; automated in-situ sensors to monitor Harmful Algal Blooms(HABs)              Case Study-Lake Victoria</vt:lpstr>
      <vt:lpstr>Introduction </vt:lpstr>
      <vt:lpstr>Problem statement</vt:lpstr>
      <vt:lpstr>Justification </vt:lpstr>
      <vt:lpstr>General and specific objectives </vt:lpstr>
      <vt:lpstr> Study Area</vt:lpstr>
      <vt:lpstr>Overall Methodology : Data and Materials</vt:lpstr>
      <vt:lpstr>PowerPoint Presentation</vt:lpstr>
      <vt:lpstr>Overall methodology </vt:lpstr>
      <vt:lpstr>HAB reported dates, from 2015</vt:lpstr>
      <vt:lpstr>Results (a) : Chl-a Distribution Maps</vt:lpstr>
      <vt:lpstr>Chl-a Distribution Maps, Cont’d</vt:lpstr>
      <vt:lpstr>Accuracy Assessment of Chl-a Estimates</vt:lpstr>
      <vt:lpstr>Accuracy Assessment of Chl-a Estimates</vt:lpstr>
      <vt:lpstr>Results (b): High LSAT recorded during bloom Events</vt:lpstr>
      <vt:lpstr>Results (b): High LSAT recorded during bloom Events</vt:lpstr>
      <vt:lpstr>Accuracy assessment for LSAT Estimates</vt:lpstr>
      <vt:lpstr>Obtaining GPS Location, Water Temp and Relative Humidity from Sensors.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653</cp:revision>
  <dcterms:modified xsi:type="dcterms:W3CDTF">2021-10-18T12:45:30Z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