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325" r:id="rId3"/>
    <p:sldId id="330" r:id="rId4"/>
    <p:sldId id="331" r:id="rId5"/>
    <p:sldId id="332" r:id="rId6"/>
    <p:sldId id="333" r:id="rId7"/>
    <p:sldId id="355" r:id="rId8"/>
    <p:sldId id="356" r:id="rId9"/>
    <p:sldId id="358" r:id="rId10"/>
    <p:sldId id="334" r:id="rId11"/>
    <p:sldId id="335" r:id="rId12"/>
    <p:sldId id="360" r:id="rId13"/>
    <p:sldId id="359" r:id="rId14"/>
    <p:sldId id="353" r:id="rId15"/>
    <p:sldId id="324" r:id="rId1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65C967"/>
    <a:srgbClr val="FBA3A3"/>
    <a:srgbClr val="FFFF66"/>
    <a:srgbClr val="FFFF99"/>
    <a:srgbClr val="CC0000"/>
    <a:srgbClr val="173800"/>
    <a:srgbClr val="1D387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30-Jul-21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a</a:t>
            </a:r>
            <a:r>
              <a:rPr kumimoji="0" lang="en-US" altLang="en-US" sz="2400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utomated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Lake Surface Water Temperature(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LSWT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Maps associating the presence of HABs.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 in near-real time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status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from the sensors.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83DB-C093-44A4-BE0E-2FD9B9A0E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44D58-D200-4A77-8829-793550CC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9122" r="10216" b="11824"/>
          <a:stretch/>
        </p:blipFill>
        <p:spPr>
          <a:xfrm>
            <a:off x="411181" y="3871994"/>
            <a:ext cx="7342483" cy="2870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E0EBCD-2975-4E4D-9210-F581B95C1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7438" r="11267" b="9106"/>
          <a:stretch/>
        </p:blipFill>
        <p:spPr>
          <a:xfrm>
            <a:off x="278437" y="792751"/>
            <a:ext cx="7249758" cy="324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CEDEF-1D60-47AD-AE7D-6EEEA4A02C21}"/>
              </a:ext>
            </a:extLst>
          </p:cNvPr>
          <p:cNvSpPr txBox="1"/>
          <p:nvPr/>
        </p:nvSpPr>
        <p:spPr>
          <a:xfrm>
            <a:off x="250825" y="404664"/>
            <a:ext cx="7891922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RESULTS: Time series Average of Chl-a conc. monthly 4-Km MODIS L3m </a:t>
            </a:r>
          </a:p>
        </p:txBody>
      </p:sp>
    </p:spTree>
    <p:extLst>
      <p:ext uri="{BB962C8B-B14F-4D97-AF65-F5344CB8AC3E}">
        <p14:creationId xmlns:p14="http://schemas.microsoft.com/office/powerpoint/2010/main" val="16112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Sample Results: Obtaining GPS Location for Sensors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FB8949-2915-4657-85E4-BC4FDD552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1" b="5003"/>
          <a:stretch/>
        </p:blipFill>
        <p:spPr>
          <a:xfrm>
            <a:off x="250825" y="1485235"/>
            <a:ext cx="3483001" cy="5025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-790"/>
          <a:stretch/>
        </p:blipFill>
        <p:spPr>
          <a:xfrm>
            <a:off x="5351904" y="1437204"/>
            <a:ext cx="3513760" cy="51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71778"/>
              </p:ext>
            </p:extLst>
          </p:nvPr>
        </p:nvGraphicFramePr>
        <p:xfrm>
          <a:off x="107504" y="1700808"/>
          <a:ext cx="8928992" cy="311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Data Acquisition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Chl-a spatiotemporal Maps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1730DE2-9ACC-4211-8391-C583B120C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29857"/>
            <a:ext cx="456346" cy="4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</a:p>
          <a:p>
            <a:pPr marL="2557462" lvl="8" indent="0" algn="just">
              <a:buNone/>
            </a:pPr>
            <a:r>
              <a:rPr lang="en-US" b="0" dirty="0"/>
              <a:t>						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da-DK" sz="1800" dirty="0">
                <a:latin typeface="Verdana" panose="020B0604030504040204" pitchFamily="34" charset="0"/>
                <a:ea typeface="Verdana" panose="020B0604030504040204" pitchFamily="34" charset="0"/>
              </a:rPr>
              <a:t> WHO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on a regular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/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spatiotemporal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3"/>
            <a:ext cx="4418307" cy="28761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484783"/>
            <a:ext cx="4195686" cy="2880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250825" y="4509120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Source: Courtesy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monitor and  report the occurrence of Harmful Algal Blooms(HABs) and Cyanobacteria in Lake Victoria.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&amp; Cyanotoxins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66825"/>
              </p:ext>
            </p:extLst>
          </p:nvPr>
        </p:nvGraphicFramePr>
        <p:xfrm>
          <a:off x="220876" y="4723356"/>
          <a:ext cx="8641656" cy="19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35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4016513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Geocomputation &amp; Processing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28737"/>
              </p:ext>
            </p:extLst>
          </p:nvPr>
        </p:nvGraphicFramePr>
        <p:xfrm>
          <a:off x="235851" y="1454033"/>
          <a:ext cx="8626681" cy="3175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1345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0423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14913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80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(2015-2020)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37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3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0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E8CC-6D87-4E38-B455-DE8BACED3783}"/>
              </a:ext>
            </a:extLst>
          </p:cNvPr>
          <p:cNvSpPr/>
          <p:nvPr/>
        </p:nvSpPr>
        <p:spPr>
          <a:xfrm>
            <a:off x="3574627" y="3123306"/>
            <a:ext cx="1741170" cy="42926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Vegetation(Pv)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F2E6-F64B-4EC3-8E6C-318BEDDB98DC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0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9CBCA95-9A6E-4ABD-B02D-94BBD9DACB32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3574627" y="2785450"/>
            <a:ext cx="373844" cy="552486"/>
          </a:xfrm>
          <a:prstGeom prst="bentConnector3">
            <a:avLst>
              <a:gd name="adj1" fmla="val 1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Water Temp (LSWT)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27701" y="5472109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/>
          <p:nvPr/>
        </p:nvCxnSpPr>
        <p:spPr>
          <a:xfrm>
            <a:off x="1450757" y="3222635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/>
          <p:nvPr/>
        </p:nvCxnSpPr>
        <p:spPr>
          <a:xfrm>
            <a:off x="1475680" y="24635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20663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0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0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/>
          <p:nvPr/>
        </p:nvCxnSpPr>
        <p:spPr bwMode="auto">
          <a:xfrm>
            <a:off x="4421546" y="3588395"/>
            <a:ext cx="0" cy="18288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E6B97B55-4F68-4472-B159-F38E16978B92}"/>
              </a:ext>
            </a:extLst>
          </p:cNvPr>
          <p:cNvSpPr/>
          <p:nvPr/>
        </p:nvSpPr>
        <p:spPr>
          <a:xfrm>
            <a:off x="7215158" y="105407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Geometric Corrections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F90A85-13A2-49AB-8C51-BF37996F533C}"/>
              </a:ext>
            </a:extLst>
          </p:cNvPr>
          <p:cNvCxnSpPr>
            <a:cxnSpLocks/>
          </p:cNvCxnSpPr>
          <p:nvPr/>
        </p:nvCxnSpPr>
        <p:spPr>
          <a:xfrm>
            <a:off x="4811254" y="2767039"/>
            <a:ext cx="2478734" cy="126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00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215158" y="296409"/>
            <a:ext cx="1693690" cy="48589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</p:cNvCxnSpPr>
          <p:nvPr/>
        </p:nvCxnSpPr>
        <p:spPr>
          <a:xfrm rot="10800000">
            <a:off x="6093242" y="1167451"/>
            <a:ext cx="1121916" cy="129574"/>
          </a:xfrm>
          <a:prstGeom prst="bentConnector4">
            <a:avLst>
              <a:gd name="adj1" fmla="val 44515"/>
              <a:gd name="adj2" fmla="val 23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282FB1-B601-430F-87B6-7DA5B5D8B34C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6654200" y="539354"/>
            <a:ext cx="560958" cy="446301"/>
          </a:xfrm>
          <a:prstGeom prst="bentConnector3">
            <a:avLst>
              <a:gd name="adj1" fmla="val 89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83568" y="2925554"/>
            <a:ext cx="1818410" cy="62179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87578" y="4278995"/>
            <a:ext cx="1424594" cy="436880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CDOM/In-situ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3174211" y="5360019"/>
            <a:ext cx="1285824" cy="603885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 Threshold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>
            <a:off x="1210384" y="1325262"/>
            <a:ext cx="265296" cy="4323555"/>
          </a:xfrm>
          <a:prstGeom prst="bentConnector3">
            <a:avLst>
              <a:gd name="adj1" fmla="val 45316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1475680" y="5346873"/>
            <a:ext cx="1433730" cy="603885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 Threshold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F0C278-CF3F-4356-8D8F-0B0CA52C5672}"/>
              </a:ext>
            </a:extLst>
          </p:cNvPr>
          <p:cNvCxnSpPr>
            <a:cxnSpLocks/>
            <a:stCxn id="16" idx="2"/>
            <a:endCxn id="120" idx="0"/>
          </p:cNvCxnSpPr>
          <p:nvPr/>
        </p:nvCxnSpPr>
        <p:spPr>
          <a:xfrm>
            <a:off x="2931257" y="5062937"/>
            <a:ext cx="885866" cy="2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6BEED9-C2DB-40FA-A3D8-EDACFBC2A7D9}"/>
              </a:ext>
            </a:extLst>
          </p:cNvPr>
          <p:cNvCxnSpPr>
            <a:cxnSpLocks/>
          </p:cNvCxnSpPr>
          <p:nvPr/>
        </p:nvCxnSpPr>
        <p:spPr>
          <a:xfrm flipH="1">
            <a:off x="2298883" y="5060704"/>
            <a:ext cx="664760" cy="28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90338" y="2934506"/>
            <a:ext cx="2058126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Chl-a algorithm(log</a:t>
            </a:r>
            <a:r>
              <a:rPr lang="en-US" sz="105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102408" y="2317513"/>
            <a:ext cx="491502" cy="742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99360" y="2131286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4BBE7-F6D7-46E7-A8E3-DBE6378DBD00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>
            <a:off x="4460035" y="5661962"/>
            <a:ext cx="1667666" cy="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314911" y="4494226"/>
            <a:ext cx="272667" cy="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4241186" y="6260986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A68EB0-35E3-43A4-95D7-7AAEB133E69F}"/>
              </a:ext>
            </a:extLst>
          </p:cNvPr>
          <p:cNvCxnSpPr>
            <a:cxnSpLocks/>
            <a:stCxn id="64" idx="3"/>
            <a:endCxn id="17" idx="2"/>
          </p:cNvCxnSpPr>
          <p:nvPr/>
        </p:nvCxnSpPr>
        <p:spPr>
          <a:xfrm flipV="1">
            <a:off x="5908852" y="5908989"/>
            <a:ext cx="1327877" cy="531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5348" y="5463909"/>
            <a:ext cx="337468" cy="74305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LWST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3DFBEC4-02B0-4EE5-BF4D-61251ABC0ED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984848" y="5389089"/>
            <a:ext cx="555414" cy="49350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>
            <a:stCxn id="103" idx="0"/>
          </p:cNvCxnSpPr>
          <p:nvPr/>
        </p:nvCxnSpPr>
        <p:spPr bwMode="auto">
          <a:xfrm flipH="1" flipV="1">
            <a:off x="6236797" y="5198859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8476</TotalTime>
  <Words>768</Words>
  <Application>Microsoft Office PowerPoint</Application>
  <PresentationFormat>On-screen Show (4:3)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PowerPoint Presentation</vt:lpstr>
      <vt:lpstr>Overall methodology </vt:lpstr>
      <vt:lpstr>Expected Results</vt:lpstr>
      <vt:lpstr>PowerPoint Presentation</vt:lpstr>
      <vt:lpstr>Sample Results: Obtaining GPS Location for Sensors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486</cp:revision>
  <dcterms:modified xsi:type="dcterms:W3CDTF">2021-07-31T20:23:54Z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