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14"/>
  </p:notesMasterIdLst>
  <p:handoutMasterIdLst>
    <p:handoutMasterId r:id="rId15"/>
  </p:handoutMasterIdLst>
  <p:sldIdLst>
    <p:sldId id="325" r:id="rId2"/>
    <p:sldId id="330" r:id="rId3"/>
    <p:sldId id="356" r:id="rId4"/>
    <p:sldId id="331" r:id="rId5"/>
    <p:sldId id="332" r:id="rId6"/>
    <p:sldId id="333" r:id="rId7"/>
    <p:sldId id="355" r:id="rId8"/>
    <p:sldId id="354" r:id="rId9"/>
    <p:sldId id="334" r:id="rId10"/>
    <p:sldId id="335" r:id="rId11"/>
    <p:sldId id="353" r:id="rId12"/>
    <p:sldId id="324" r:id="rId13"/>
  </p:sldIdLst>
  <p:sldSz cx="9144000" cy="6858000" type="screen4x3"/>
  <p:notesSz cx="6858000" cy="9947275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Terry" initials="K" lastIdx="1" clrIdx="0">
    <p:extLst>
      <p:ext uri="{19B8F6BF-5375-455C-9EA6-DF929625EA0E}">
        <p15:presenceInfo xmlns:p15="http://schemas.microsoft.com/office/powerpoint/2012/main" userId="KenTe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FFFF99"/>
    <a:srgbClr val="FF0000"/>
    <a:srgbClr val="CC0000"/>
    <a:srgbClr val="173800"/>
    <a:srgbClr val="1D387B"/>
    <a:srgbClr val="FF6600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7834" autoAdjust="0"/>
  </p:normalViewPr>
  <p:slideViewPr>
    <p:cSldViewPr>
      <p:cViewPr varScale="1">
        <p:scale>
          <a:sx n="72" d="100"/>
          <a:sy n="72" d="100"/>
        </p:scale>
        <p:origin x="1224" y="78"/>
      </p:cViewPr>
      <p:guideLst>
        <p:guide orient="horz" pos="400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396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92113"/>
            <a:ext cx="935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8913" y="9447213"/>
            <a:ext cx="161766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1004888"/>
            <a:ext cx="4452937" cy="3338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0500" y="4660900"/>
            <a:ext cx="6475413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08163" y="9447213"/>
            <a:ext cx="41036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13438" y="9447213"/>
            <a:ext cx="9413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50"/>
              </a:lnSpc>
              <a:buFont typeface="Stafford" pitchFamily="2" charset="0"/>
              <a:buNone/>
              <a:tabLst>
                <a:tab pos="7239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90500" y="420688"/>
            <a:ext cx="54038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400" tIns="0" rIns="0" bIns="0" anchor="ctr"/>
          <a:lstStyle/>
          <a:p>
            <a:pPr algn="l">
              <a:lnSpc>
                <a:spcPts val="1350"/>
              </a:lnSpc>
              <a:buFont typeface="Stafford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90500" y="195263"/>
            <a:ext cx="6478588" cy="157162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90500" y="392113"/>
            <a:ext cx="647858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90500" y="850900"/>
            <a:ext cx="64785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90500" y="9447213"/>
            <a:ext cx="64785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8913" y="4462463"/>
            <a:ext cx="647858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1006475"/>
            <a:ext cx="4449763" cy="333692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659313"/>
            <a:ext cx="6475413" cy="4657725"/>
          </a:xfrm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91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01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250825" y="365003"/>
            <a:ext cx="8640763" cy="500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9"/>
          <p:cNvSpPr>
            <a:spLocks noChangeArrowheads="1"/>
          </p:cNvSpPr>
          <p:nvPr userDrawn="1"/>
        </p:nvSpPr>
        <p:spPr bwMode="auto">
          <a:xfrm>
            <a:off x="250825" y="2420888"/>
            <a:ext cx="8640763" cy="793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ext Box 11"/>
          <p:cNvSpPr txBox="1">
            <a:spLocks noChangeArrowheads="1"/>
          </p:cNvSpPr>
          <p:nvPr userDrawn="1"/>
        </p:nvSpPr>
        <p:spPr bwMode="auto">
          <a:xfrm>
            <a:off x="366060" y="6524005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GEGIS</a:t>
            </a: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" name="Rectangle 16"/>
          <p:cNvSpPr>
            <a:spLocks noChangeArrowheads="1"/>
          </p:cNvSpPr>
          <p:nvPr userDrawn="1"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B8B5FDB6-3EA0-4704-AFA4-457E235F2A5B}" type="datetime5">
              <a:rPr lang="en-US" sz="1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24-May-21</a:t>
            </a:fld>
            <a:endParaRPr lang="de-DE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58775" y="620688"/>
            <a:ext cx="6734175" cy="649312"/>
          </a:xfrm>
        </p:spPr>
        <p:txBody>
          <a:bodyPr anchor="b" anchorCtr="1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 Title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sz="22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Master-Subtitle format</a:t>
            </a:r>
          </a:p>
        </p:txBody>
      </p:sp>
      <p:pic>
        <p:nvPicPr>
          <p:cNvPr id="25" name="Picture 24" descr="E:\thesis 2\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25" y="554707"/>
            <a:ext cx="1621847" cy="172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100" baseline="0"/>
            </a:lvl1pPr>
            <a:lvl2pPr>
              <a:defRPr sz="20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Click to edit master title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1" hasCustomPrompt="1"/>
          </p:nvPr>
        </p:nvSpPr>
        <p:spPr>
          <a:xfrm>
            <a:off x="262682" y="1484784"/>
            <a:ext cx="3229198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123941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wo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48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 hasCustomPrompt="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2152162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4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le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two</a:t>
            </a:r>
          </a:p>
          <a:p>
            <a:pPr lvl="2"/>
            <a:r>
              <a:rPr lang="de-DE" dirty="0"/>
              <a:t>Level three</a:t>
            </a:r>
          </a:p>
          <a:p>
            <a:pPr lvl="3"/>
            <a:r>
              <a:rPr lang="de-DE" dirty="0"/>
              <a:t>Level four</a:t>
            </a:r>
          </a:p>
          <a:p>
            <a:pPr lvl="4"/>
            <a:r>
              <a:rPr lang="de-DE" dirty="0"/>
              <a:t>Level five bullets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40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14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Click to edit master title format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954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Edit text masterformat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7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2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9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body/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0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ple split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half" idx="11" hasCustomPrompt="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2" hasCustomPrompt="1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2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E:\thesis 2\logo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234" y="293638"/>
            <a:ext cx="1087353" cy="115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407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title 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45207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15070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82D5D14-DD15-4A2D-8BFF-61D28DE9A5AB}" type="slidenum">
              <a:rPr lang="de-DE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‹#›</a:t>
            </a:fld>
            <a:endParaRPr lang="de-DE" sz="1000" dirty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 dirty="0">
              <a:solidFill>
                <a:srgbClr val="B5B5B5"/>
              </a:solidFill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396701" y="6500961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GEGIS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8" r:id="rId3"/>
    <p:sldLayoutId id="2147483681" r:id="rId4"/>
    <p:sldLayoutId id="2147483694" r:id="rId5"/>
    <p:sldLayoutId id="2147483685" r:id="rId6"/>
    <p:sldLayoutId id="2147483686" r:id="rId7"/>
    <p:sldLayoutId id="2147483683" r:id="rId8"/>
    <p:sldLayoutId id="2147483695" r:id="rId9"/>
    <p:sldLayoutId id="2147483684" r:id="rId10"/>
    <p:sldLayoutId id="2147483697" r:id="rId11"/>
    <p:sldLayoutId id="2147483691" r:id="rId12"/>
    <p:sldLayoutId id="2147483692" r:id="rId13"/>
    <p:sldLayoutId id="2147483696" r:id="rId14"/>
    <p:sldLayoutId id="2147483689" r:id="rId15"/>
    <p:sldLayoutId id="2147483690" r:id="rId16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332656"/>
            <a:ext cx="7056784" cy="2061294"/>
          </a:xfrm>
        </p:spPr>
        <p:txBody>
          <a:bodyPr/>
          <a:lstStyle/>
          <a:p>
            <a:pPr algn="l" eaLnBrk="1" hangingPunct="1"/>
            <a:r>
              <a:rPr lang="en-GB" sz="2200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Spatiotemporal Remote Sensing, automated </a:t>
            </a:r>
            <a:r>
              <a:rPr lang="en-GB" sz="2200" b="1" i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in-situ </a:t>
            </a:r>
            <a:r>
              <a:rPr lang="en-GB" sz="2200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GB" sz="2200" b="1" i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u="sng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sensors &amp; ML to monitor and predict HABs and cyanotoxins.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	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	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     </a:t>
            </a:r>
            <a:r>
              <a:rPr lang="en-GB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Study-Lake Victoria</a:t>
            </a:r>
            <a:endParaRPr lang="en-US" sz="16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3127" y="3789040"/>
            <a:ext cx="652852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Presenter: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Name: OKELLO, JACOB OKOMO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Reg. No: ENC222-0149/2017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7FB035-4EC4-45C3-8B2F-AED423F29F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Chlorophyl-a Geographical Maps associating the occurrence of the Harmful Algal Blooms and Cyanobacteria.</a:t>
            </a: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GB" b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Automated system that monitors and reports geo-tagged data</a:t>
            </a: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US" b="0" dirty="0">
              <a:solidFill>
                <a:srgbClr val="000000"/>
              </a:solidFill>
              <a:effectLst/>
            </a:endParaRP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Reported confirmation alert Text SMS reporting in near-real time the </a:t>
            </a:r>
            <a:r>
              <a:rPr lang="en-GB" b="0" i="1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in-situ </a:t>
            </a: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status from the sensors.</a:t>
            </a: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GB" b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Time Series predictive model on any looming bloom.</a:t>
            </a:r>
          </a:p>
          <a:p>
            <a:pPr marL="514350" marR="0" lvl="0" indent="-5143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US" b="0" dirty="0">
              <a:solidFill>
                <a:srgbClr val="000000"/>
              </a:solidFill>
              <a:effectLst/>
            </a:endParaRPr>
          </a:p>
          <a:p>
            <a:pPr marL="0" marR="0" lvl="0" indent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en-US" sz="1800" b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3DC20-297E-417D-8DFC-DC2FCABB76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DBB8AF-905E-406C-B321-B53DDA2D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Results</a:t>
            </a:r>
          </a:p>
        </p:txBody>
      </p:sp>
    </p:spTree>
    <p:extLst>
      <p:ext uri="{BB962C8B-B14F-4D97-AF65-F5344CB8AC3E}">
        <p14:creationId xmlns:p14="http://schemas.microsoft.com/office/powerpoint/2010/main" val="13617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6F07F2-51C9-4E12-8283-E9988374F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56" y="1554115"/>
            <a:ext cx="8568952" cy="481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0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>
              <a:solidFill>
                <a:srgbClr val="B5B5B5"/>
              </a:solidFill>
            </a:endParaRPr>
          </a:p>
          <a:p>
            <a:pPr eaLnBrk="1" hangingPunct="1"/>
            <a:endParaRPr lang="en-US">
              <a:solidFill>
                <a:srgbClr val="B5B5B5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 eaLnBrk="1" hangingPunct="1"/>
            <a:r>
              <a:rPr lang="en-US" dirty="0"/>
              <a:t>Thank you for your attention! Questions?</a:t>
            </a:r>
          </a:p>
        </p:txBody>
      </p:sp>
      <p:pic>
        <p:nvPicPr>
          <p:cNvPr id="5125" name="Picture 3" descr="fragezeichen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776" y="1844824"/>
            <a:ext cx="4321175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8A5470-9702-47CF-8379-7842B2A3E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Th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Support the Title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Why there’s need for this research</a:t>
            </a:r>
          </a:p>
          <a:p>
            <a:pPr marL="1071562" lvl="4" indent="-342900">
              <a:buFont typeface="Arial" panose="020B0604020202020204" pitchFamily="34" charset="0"/>
              <a:buChar char="•"/>
            </a:pPr>
            <a:r>
              <a:rPr lang="en-GB" sz="2100" b="0" dirty="0"/>
              <a:t>What have other researchers said about this issue? </a:t>
            </a:r>
          </a:p>
          <a:p>
            <a:pPr marL="1071562" lvl="4" indent="-342900">
              <a:buFont typeface="Arial" panose="020B0604020202020204" pitchFamily="34" charset="0"/>
              <a:buChar char="•"/>
            </a:pPr>
            <a:r>
              <a:rPr lang="en-GB" sz="2100" b="0" dirty="0"/>
              <a:t>What has been done to solve this problem?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530F9-0889-4279-9303-C5AA381206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9FEA75-F09B-476A-9D35-E7CFB503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131537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8A5470-9702-47CF-8379-7842B2A3E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Move 1 establish your territory (say what the topic is about)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Move 2 establish a niche (show why there needs to be further research on your topic)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Move 3 introduce the current research (make hypotheses; state the research questions)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Start globally &gt; regionally &gt; nationally &gt; locally outline the issue at hand. </a:t>
            </a:r>
          </a:p>
          <a:p>
            <a:pPr marL="1071562" lvl="4" indent="-342900">
              <a:buFont typeface="Arial" panose="020B0604020202020204" pitchFamily="34" charset="0"/>
              <a:buChar char="•"/>
            </a:pPr>
            <a:r>
              <a:rPr lang="en-GB" sz="2100" b="0" dirty="0"/>
              <a:t>What have other researchers said about this issue? </a:t>
            </a:r>
          </a:p>
          <a:p>
            <a:pPr marL="1071562" lvl="4" indent="-342900">
              <a:buFont typeface="Arial" panose="020B0604020202020204" pitchFamily="34" charset="0"/>
              <a:buChar char="•"/>
            </a:pPr>
            <a:r>
              <a:rPr lang="en-GB" sz="2100" b="0" dirty="0"/>
              <a:t>What has been done to solve this problem?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530F9-0889-4279-9303-C5AA381206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9FEA75-F09B-476A-9D35-E7CFB503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300541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BC2DDB-B407-4770-B67A-A85A9B1A8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b="0" dirty="0"/>
              <a:t>Previous studies on the same problem by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After reviewing the papers and gaps – what exactly is the problem? state this explicitly.</a:t>
            </a:r>
            <a:endParaRPr lang="en-US" sz="2200" b="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Ensure you mention the problem, area, and in detail the problem specifics </a:t>
            </a:r>
            <a:endParaRPr lang="en-US" sz="2200" b="0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04936-E036-43DF-9217-FBE56BE45E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9128CC-E71B-4E85-9A74-0C32F886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16759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43A47-8989-485A-9656-DD9EC3549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1A1325-3BD0-458F-A4AB-6DBA48F4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3B11F1-D8B1-4913-AE48-4AC13E71F1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94" y="1484784"/>
            <a:ext cx="3614840" cy="24110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5F7D2B-EA04-4EA7-A32B-21D15E26B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694" y="1484784"/>
            <a:ext cx="3598612" cy="24110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A29E4AC-8FE5-4679-AF84-7D78162727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037" y="3922550"/>
            <a:ext cx="3825925" cy="256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6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5C0CA1-44BA-406D-AFD6-72A8EC4BA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b="0" dirty="0"/>
              <a:t>To monitor and  predict the occurrence of Harmful Algal Blooms(HABs) and Cyanobacteria.</a:t>
            </a:r>
          </a:p>
          <a:p>
            <a:pPr marL="358775" lvl="2" indent="0">
              <a:buNone/>
            </a:pPr>
            <a:endParaRPr lang="en-GB" sz="2100" b="0" dirty="0"/>
          </a:p>
          <a:p>
            <a:pPr marL="701675" lvl="2" indent="-342900">
              <a:buFont typeface="Courier New" panose="02070309020205020404" pitchFamily="49" charset="0"/>
              <a:buChar char="o"/>
            </a:pPr>
            <a:r>
              <a:rPr lang="en-GB" sz="2100" b="0" dirty="0"/>
              <a:t>To develop automated </a:t>
            </a:r>
            <a:r>
              <a:rPr lang="en-GB" sz="2100" b="0" i="1" dirty="0"/>
              <a:t>in-situ</a:t>
            </a:r>
            <a:r>
              <a:rPr lang="en-GB" sz="2100" b="0" dirty="0"/>
              <a:t> </a:t>
            </a:r>
            <a:r>
              <a:rPr lang="en-GB" sz="2100" dirty="0"/>
              <a:t>I</a:t>
            </a:r>
            <a:r>
              <a:rPr lang="en-GB" sz="2100" b="0" dirty="0"/>
              <a:t>nternet </a:t>
            </a:r>
            <a:r>
              <a:rPr lang="en-GB" sz="2100" dirty="0"/>
              <a:t>o</a:t>
            </a:r>
            <a:r>
              <a:rPr lang="en-GB" sz="2100" b="0" dirty="0"/>
              <a:t>f </a:t>
            </a:r>
            <a:r>
              <a:rPr lang="en-GB" sz="2100" dirty="0"/>
              <a:t>T</a:t>
            </a:r>
            <a:r>
              <a:rPr lang="en-GB" sz="2100" b="0" dirty="0"/>
              <a:t>hings(IoT) sensors to monitor the occurrence of the event.</a:t>
            </a:r>
          </a:p>
          <a:p>
            <a:pPr marL="701675" lvl="2" indent="-342900">
              <a:buFont typeface="Courier New" panose="02070309020205020404" pitchFamily="49" charset="0"/>
              <a:buChar char="o"/>
            </a:pPr>
            <a:r>
              <a:rPr lang="en-GB" sz="2100" b="0" dirty="0"/>
              <a:t>To develop a system that reports specified geo-tagged data from the above sensors.</a:t>
            </a:r>
          </a:p>
          <a:p>
            <a:pPr marL="701675" lvl="2" indent="-342900">
              <a:buFont typeface="Courier New" panose="02070309020205020404" pitchFamily="49" charset="0"/>
              <a:buChar char="o"/>
            </a:pPr>
            <a:r>
              <a:rPr lang="en-GB" sz="2100" b="0" dirty="0"/>
              <a:t>To associate Machine Learning models to predict the occurrence of CynoHAB.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7AA26-3EEE-46FC-B635-6068A13A71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CF55D0-26BB-401B-BC63-F1F80133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and specific objectives </a:t>
            </a:r>
          </a:p>
        </p:txBody>
      </p:sp>
    </p:spTree>
    <p:extLst>
      <p:ext uri="{BB962C8B-B14F-4D97-AF65-F5344CB8AC3E}">
        <p14:creationId xmlns:p14="http://schemas.microsoft.com/office/powerpoint/2010/main" val="326807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5D444D-55A6-440E-8E91-B83D873B3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&amp; Materials;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4DB60-1758-4E02-A89F-686D8739A8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CC4049-E8FA-4673-901A-83D69056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Methodology : Data and Materials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84616EF-BDFF-45E6-B67D-5C8123AD7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014975"/>
              </p:ext>
            </p:extLst>
          </p:nvPr>
        </p:nvGraphicFramePr>
        <p:xfrm>
          <a:off x="250825" y="1844824"/>
          <a:ext cx="8640762" cy="24482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68875">
                  <a:extLst>
                    <a:ext uri="{9D8B030D-6E8A-4147-A177-3AD203B41FA5}">
                      <a16:colId xmlns:a16="http://schemas.microsoft.com/office/drawing/2014/main" val="1983597191"/>
                    </a:ext>
                  </a:extLst>
                </a:gridCol>
                <a:gridCol w="4281458">
                  <a:extLst>
                    <a:ext uri="{9D8B030D-6E8A-4147-A177-3AD203B41FA5}">
                      <a16:colId xmlns:a16="http://schemas.microsoft.com/office/drawing/2014/main" val="504941183"/>
                    </a:ext>
                  </a:extLst>
                </a:gridCol>
                <a:gridCol w="1790429">
                  <a:extLst>
                    <a:ext uri="{9D8B030D-6E8A-4147-A177-3AD203B41FA5}">
                      <a16:colId xmlns:a16="http://schemas.microsoft.com/office/drawing/2014/main" val="2863412154"/>
                    </a:ext>
                  </a:extLst>
                </a:gridCol>
              </a:tblGrid>
              <a:tr h="43110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>
                          <a:solidFill>
                            <a:schemeClr val="bg1"/>
                          </a:solidFill>
                        </a:rPr>
                        <a:t>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207383"/>
                  </a:ext>
                </a:extLst>
              </a:tr>
              <a:tr h="43110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Shapefiles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Database of Global Administrative Areas-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GADM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327389"/>
                  </a:ext>
                </a:extLst>
              </a:tr>
              <a:tr h="431106">
                <a:tc>
                  <a:txBody>
                    <a:bodyPr/>
                    <a:lstStyle/>
                    <a:p>
                      <a:r>
                        <a:rPr lang="en-US" dirty="0"/>
                        <a:t>MODIS Aqua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Google Earth Engine Cloud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176473"/>
                  </a:ext>
                </a:extLst>
              </a:tr>
              <a:tr h="431106">
                <a:tc>
                  <a:txBody>
                    <a:bodyPr/>
                    <a:lstStyle/>
                    <a:p>
                      <a:r>
                        <a:rPr lang="en-US" dirty="0"/>
                        <a:t>Landsat 8 OLI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Google Earth Engine Cloud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06389"/>
                  </a:ext>
                </a:extLst>
              </a:tr>
              <a:tr h="723846">
                <a:tc>
                  <a:txBody>
                    <a:bodyPr/>
                    <a:lstStyle/>
                    <a:p>
                      <a:r>
                        <a:rPr lang="en-US" dirty="0"/>
                        <a:t>- Meteorology Data</a:t>
                      </a:r>
                    </a:p>
                    <a:p>
                      <a:r>
                        <a:rPr lang="en-US" dirty="0"/>
                        <a:t>-In-Situ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-Lake Victoria Water Quality Mgt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-My Automated </a:t>
                      </a:r>
                      <a:r>
                        <a:rPr lang="en-US" i="1" dirty="0"/>
                        <a:t>In-situ</a:t>
                      </a:r>
                      <a:r>
                        <a:rPr lang="en-US" dirty="0"/>
                        <a:t>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-Uncertain</a:t>
                      </a:r>
                    </a:p>
                    <a:p>
                      <a:r>
                        <a:rPr lang="en-US" sz="1400" dirty="0"/>
                        <a:t>-Within my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57179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F4859D7-C0B6-42C9-A5BA-F0D58A53A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470359"/>
              </p:ext>
            </p:extLst>
          </p:nvPr>
        </p:nvGraphicFramePr>
        <p:xfrm>
          <a:off x="250824" y="4437112"/>
          <a:ext cx="8640763" cy="22573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06064">
                  <a:extLst>
                    <a:ext uri="{9D8B030D-6E8A-4147-A177-3AD203B41FA5}">
                      <a16:colId xmlns:a16="http://schemas.microsoft.com/office/drawing/2014/main" val="955251707"/>
                    </a:ext>
                  </a:extLst>
                </a:gridCol>
                <a:gridCol w="4031336">
                  <a:extLst>
                    <a:ext uri="{9D8B030D-6E8A-4147-A177-3AD203B41FA5}">
                      <a16:colId xmlns:a16="http://schemas.microsoft.com/office/drawing/2014/main" val="408544689"/>
                    </a:ext>
                  </a:extLst>
                </a:gridCol>
                <a:gridCol w="2303363">
                  <a:extLst>
                    <a:ext uri="{9D8B030D-6E8A-4147-A177-3AD203B41FA5}">
                      <a16:colId xmlns:a16="http://schemas.microsoft.com/office/drawing/2014/main" val="140147230"/>
                    </a:ext>
                  </a:extLst>
                </a:gridCol>
              </a:tblGrid>
              <a:tr h="402736">
                <a:tc>
                  <a:txBody>
                    <a:bodyPr/>
                    <a:lstStyle/>
                    <a:p>
                      <a:r>
                        <a:rPr lang="en-US" dirty="0"/>
                        <a:t>Tool/ 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705297"/>
                  </a:ext>
                </a:extLst>
              </a:tr>
              <a:tr h="402736">
                <a:tc>
                  <a:txBody>
                    <a:bodyPr/>
                    <a:lstStyle/>
                    <a:p>
                      <a:r>
                        <a:rPr lang="en-US" dirty="0"/>
                        <a:t>Google Earth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Geocomputation &amp;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Freely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603882"/>
                  </a:ext>
                </a:extLst>
              </a:tr>
              <a:tr h="402736">
                <a:tc>
                  <a:txBody>
                    <a:bodyPr/>
                    <a:lstStyle/>
                    <a:p>
                      <a:r>
                        <a:rPr lang="en-US" dirty="0"/>
                        <a:t>QGIS, R &amp;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Further Analysis, Maps &amp;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800983"/>
                  </a:ext>
                </a:extLst>
              </a:tr>
              <a:tr h="646430">
                <a:tc>
                  <a:txBody>
                    <a:bodyPr/>
                    <a:lstStyle/>
                    <a:p>
                      <a:r>
                        <a:rPr lang="en-US" dirty="0"/>
                        <a:t>Microcontroller, Sensors &amp; 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In-situ data collection &amp; 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 Purchase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884"/>
                  </a:ext>
                </a:extLst>
              </a:tr>
              <a:tr h="4027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44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1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0B0011-CD01-4D31-93BD-9D45BA0BF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49" y="1484313"/>
            <a:ext cx="7021715" cy="4968875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60B77-6471-485F-8EE6-AE36F1D154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2C861FF2-3478-4CF8-B2D4-86FD4F42C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88950"/>
            <a:ext cx="6877050" cy="838200"/>
          </a:xfrm>
        </p:spPr>
        <p:txBody>
          <a:bodyPr/>
          <a:lstStyle/>
          <a:p>
            <a:r>
              <a:rPr lang="en-US" dirty="0"/>
              <a:t> Study Area</a:t>
            </a:r>
          </a:p>
        </p:txBody>
      </p:sp>
    </p:spTree>
    <p:extLst>
      <p:ext uri="{BB962C8B-B14F-4D97-AF65-F5344CB8AC3E}">
        <p14:creationId xmlns:p14="http://schemas.microsoft.com/office/powerpoint/2010/main" val="3369880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6DDDD-1002-4DFB-B9B2-82AD7DC2FB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420383-D83C-4FB6-817E-5CB6991A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32679"/>
            <a:ext cx="6877050" cy="838200"/>
          </a:xfrm>
        </p:spPr>
        <p:txBody>
          <a:bodyPr/>
          <a:lstStyle/>
          <a:p>
            <a:r>
              <a:rPr lang="en-US" dirty="0"/>
              <a:t>Overall methodology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BF4F5D-8A59-4C85-9AFF-2CCE9BB27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281765"/>
            <a:ext cx="6667500" cy="4810125"/>
          </a:xfrm>
          <a:prstGeom prst="rect">
            <a:avLst/>
          </a:prstGeom>
        </p:spPr>
      </p:pic>
      <p:pic>
        <p:nvPicPr>
          <p:cNvPr id="8" name="Picture 295">
            <a:extLst>
              <a:ext uri="{FF2B5EF4-FFF2-40B4-BE49-F238E27FC236}">
                <a16:creationId xmlns:a16="http://schemas.microsoft.com/office/drawing/2014/main" id="{3B4968FF-A3D1-4F82-91B0-2C6A58864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9" t="-3" r="-1912" b="49539"/>
          <a:stretch/>
        </p:blipFill>
        <p:spPr bwMode="auto">
          <a:xfrm>
            <a:off x="4932040" y="5688440"/>
            <a:ext cx="955358" cy="82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1AA5AA3-9403-4325-92A6-37851D3CE648}"/>
              </a:ext>
            </a:extLst>
          </p:cNvPr>
          <p:cNvCxnSpPr>
            <a:cxnSpLocks/>
          </p:cNvCxnSpPr>
          <p:nvPr/>
        </p:nvCxnSpPr>
        <p:spPr>
          <a:xfrm>
            <a:off x="4432971" y="6142915"/>
            <a:ext cx="466344" cy="200599"/>
          </a:xfrm>
          <a:prstGeom prst="bentConnector3">
            <a:avLst>
              <a:gd name="adj1" fmla="val 1691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824677"/>
      </p:ext>
    </p:extLst>
  </p:cSld>
  <p:clrMapOvr>
    <a:masterClrMapping/>
  </p:clrMapOvr>
</p:sld>
</file>

<file path=ppt/theme/theme1.xml><?xml version="1.0" encoding="utf-8"?>
<a:theme xmlns:a="http://schemas.openxmlformats.org/drawingml/2006/main" name="1_H0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1633</TotalTime>
  <Words>442</Words>
  <Application>Microsoft Office PowerPoint</Application>
  <PresentationFormat>On-screen Show (4:3)</PresentationFormat>
  <Paragraphs>83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Stafford</vt:lpstr>
      <vt:lpstr>Times New Roman</vt:lpstr>
      <vt:lpstr>Verdana</vt:lpstr>
      <vt:lpstr>Wingdings</vt:lpstr>
      <vt:lpstr>1_H0</vt:lpstr>
      <vt:lpstr>Spatiotemporal Remote Sensing, automated in-situ IoT sensors &amp; ML to monitor and predict HABs and cyanotoxins.                      Case Study-Lake Victoria</vt:lpstr>
      <vt:lpstr>Introduction </vt:lpstr>
      <vt:lpstr>Introduction </vt:lpstr>
      <vt:lpstr>Problem statement</vt:lpstr>
      <vt:lpstr>Justification </vt:lpstr>
      <vt:lpstr>General and specific objectives </vt:lpstr>
      <vt:lpstr>Overall Methodology : Data and Materials</vt:lpstr>
      <vt:lpstr> Study Area</vt:lpstr>
      <vt:lpstr>Overall methodology </vt:lpstr>
      <vt:lpstr>Expected Results</vt:lpstr>
      <vt:lpstr>Project Timeline</vt:lpstr>
      <vt:lpstr>Thank you for your attention!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okomo</cp:lastModifiedBy>
  <cp:revision>301</cp:revision>
  <dcterms:modified xsi:type="dcterms:W3CDTF">2021-05-25T12:47:29Z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