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98" r:id="rId2"/>
  </p:sldMasterIdLst>
  <p:notesMasterIdLst>
    <p:notesMasterId r:id="rId17"/>
  </p:notesMasterIdLst>
  <p:handoutMasterIdLst>
    <p:handoutMasterId r:id="rId18"/>
  </p:handoutMasterIdLst>
  <p:sldIdLst>
    <p:sldId id="353" r:id="rId3"/>
    <p:sldId id="331" r:id="rId4"/>
    <p:sldId id="356" r:id="rId5"/>
    <p:sldId id="367" r:id="rId6"/>
    <p:sldId id="357" r:id="rId7"/>
    <p:sldId id="369" r:id="rId8"/>
    <p:sldId id="359" r:id="rId9"/>
    <p:sldId id="365" r:id="rId10"/>
    <p:sldId id="335" r:id="rId11"/>
    <p:sldId id="372" r:id="rId12"/>
    <p:sldId id="371" r:id="rId13"/>
    <p:sldId id="378" r:id="rId14"/>
    <p:sldId id="376" r:id="rId15"/>
    <p:sldId id="324" r:id="rId16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70" d="100"/>
          <a:sy n="70" d="100"/>
        </p:scale>
        <p:origin x="164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21-Oct-21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3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7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9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84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1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60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035626"/>
            <a:ext cx="6528520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 Presentation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376EB-C755-46F2-A67B-226A91B1A1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EFC9C74-38C7-4960-8A0F-C60CF70B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40F3B-7B45-4AF5-A1B1-9E158130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" y="1795438"/>
            <a:ext cx="5096321" cy="3589536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D1A9DDB1-8901-49C2-80B3-E0E3E48B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204864"/>
            <a:ext cx="1224136" cy="3600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1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0.847751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6C9D746-9B16-4B4E-8369-C7D4128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06422"/>
              </p:ext>
            </p:extLst>
          </p:nvPr>
        </p:nvGraphicFramePr>
        <p:xfrm>
          <a:off x="5102428" y="1988840"/>
          <a:ext cx="3790052" cy="30963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1740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Co-efficient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0.847751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0.883304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891017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0.843381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0.899546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900772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3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7FB9B-931A-4ED8-B02D-9FB341451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5A0F9-3C94-4975-B618-F9B68EE5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4333724"/>
            <a:ext cx="4324241" cy="2381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A9703-F7D7-4924-8E27-32261E64E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10" y="1748900"/>
            <a:ext cx="3962400" cy="230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CFEC11-FD91-456C-817F-380A096FB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6" y="1748899"/>
            <a:ext cx="4259145" cy="230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D6DF2-DCFC-4B0A-85FF-26F6AFBC9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29" y="4435764"/>
            <a:ext cx="4144109" cy="2308224"/>
          </a:xfrm>
          <a:prstGeom prst="rect">
            <a:avLst/>
          </a:prstGeom>
        </p:spPr>
      </p:pic>
      <p:sp>
        <p:nvSpPr>
          <p:cNvPr id="12" name="Text Box 2">
            <a:extLst>
              <a:ext uri="{FF2B5EF4-FFF2-40B4-BE49-F238E27FC236}">
                <a16:creationId xmlns:a16="http://schemas.microsoft.com/office/drawing/2014/main" id="{92F66DBB-48B9-428D-89D8-282178F7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71" y="1415233"/>
            <a:ext cx="8661857" cy="2996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February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5A5BF15-D20C-42EF-B076-B82B61992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88" y="4078209"/>
            <a:ext cx="8642350" cy="29960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D12E665-0BB4-4C5E-B148-9C44D2D9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23159"/>
            <a:ext cx="7774310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</p:spTree>
    <p:extLst>
      <p:ext uri="{BB962C8B-B14F-4D97-AF65-F5344CB8AC3E}">
        <p14:creationId xmlns:p14="http://schemas.microsoft.com/office/powerpoint/2010/main" val="115862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F3726-A8BC-4A8A-B7E4-50E1E6DCB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872FDF-036E-4733-A3F7-566480C1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LSAT Estimates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6364ECFD-ED7A-455C-ACE3-AD1CEC3D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09655"/>
              </p:ext>
            </p:extLst>
          </p:nvPr>
        </p:nvGraphicFramePr>
        <p:xfrm>
          <a:off x="5652120" y="1520788"/>
          <a:ext cx="3330044" cy="38164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2584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467460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678053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Correl’n</a:t>
                      </a:r>
                      <a:r>
                        <a:rPr lang="en-US" dirty="0"/>
                        <a:t> Co-efficient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0.698326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0. 71064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691017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0.713381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0. 71546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70726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DE26C30-C6D4-4365-BCD8-AB93F9B4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6" y="1473049"/>
            <a:ext cx="5401295" cy="3911901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00F85F26-3905-4BE7-83CC-0EA1C8F6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59129"/>
            <a:ext cx="1224136" cy="3600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1100" dirty="0">
                <a:solidFill>
                  <a:srgbClr val="000000"/>
                </a:solidFill>
                <a:effectLst/>
              </a:rPr>
              <a:t>0.698326</a:t>
            </a:r>
            <a:endParaRPr lang="en-US" sz="1100" dirty="0"/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Information from Sensors:</a:t>
            </a:r>
            <a:br>
              <a:rPr lang="en-US" sz="1800" dirty="0"/>
            </a:br>
            <a:r>
              <a:rPr lang="en-US" sz="1800" dirty="0"/>
              <a:t>GPS Location, System Condition, Air Temperatures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C8EBDC-4671-4096-AD77-0156BA0D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6" y="1360490"/>
            <a:ext cx="2686049" cy="5381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EDCA2-320E-46A7-AB3C-0C2B09EBCA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3150" r="164" b="48551"/>
          <a:stretch/>
        </p:blipFill>
        <p:spPr>
          <a:xfrm>
            <a:off x="2801019" y="1385088"/>
            <a:ext cx="3587950" cy="3240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97C6B4-DA6B-4B5C-86CC-5B8A07AF0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2" y="1433511"/>
            <a:ext cx="2604220" cy="53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 is </a:t>
            </a:r>
            <a:r>
              <a:rPr lang="en-US" sz="1600" b="0" dirty="0"/>
              <a:t>a phenomena which turns water bodies </a:t>
            </a:r>
            <a:r>
              <a:rPr lang="en-US" sz="1600" b="0" dirty="0">
                <a:solidFill>
                  <a:srgbClr val="00B0F0"/>
                </a:solidFill>
              </a:rPr>
              <a:t>dark blue-green </a:t>
            </a:r>
            <a:r>
              <a:rPr lang="en-US" sz="1600" b="0" dirty="0"/>
              <a:t>due to eutrophication; potentially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</a:t>
            </a:r>
            <a:r>
              <a:rPr lang="en-US" sz="1600" b="0" dirty="0"/>
              <a:t>and animals e.g., </a:t>
            </a:r>
            <a:r>
              <a:rPr lang="en-US" sz="1600" b="0" dirty="0">
                <a:solidFill>
                  <a:srgbClr val="00B0F0"/>
                </a:solidFill>
              </a:rPr>
              <a:t>massive fish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sz="1600" b="0" dirty="0"/>
              <a:t>, etc. Which has been lately observed in L. Victoria riparian reserves due to eutrophication in the region. 		          (</a:t>
            </a:r>
            <a:r>
              <a:rPr lang="en-US" sz="16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6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600" b="0" dirty="0">
                <a:cs typeface="Times New Roman" panose="02020603050405020304" pitchFamily="18" charset="0"/>
              </a:rPr>
              <a:t>)</a:t>
            </a:r>
            <a:endParaRPr lang="en-US" sz="1600" b="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affect some environmental factors Lake Surface Air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Sea Surface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&amp; Water surface spectral signatures    </a:t>
            </a:r>
            <a:r>
              <a:rPr lang="en-US" sz="1600" b="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(Tang et al, 2006</a:t>
            </a:r>
            <a:r>
              <a:rPr lang="en-US" sz="1600" b="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In spite of being potentially harmful to the locals, the status quo only provides for the higher authority to solely rely on calls/information from the local residents after the condition is a total mess without relying on any near real-time space-based or in-situ monitoring system. 		            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Therefore, there’s need to come up with a quick response methodological approach to use space-based techniques and in-situ sensors to detect and alert the near-real time occurrence of HABs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B0F0"/>
                </a:solidFill>
              </a:rPr>
              <a:t>Coupling</a:t>
            </a:r>
            <a:r>
              <a:rPr lang="en-US" sz="1600" b="0" dirty="0"/>
              <a:t> wide spread </a:t>
            </a:r>
            <a:r>
              <a:rPr lang="en-US" sz="1600" b="0" dirty="0">
                <a:solidFill>
                  <a:srgbClr val="00B0F0"/>
                </a:solidFill>
              </a:rPr>
              <a:t>spatiotemporal</a:t>
            </a:r>
            <a:r>
              <a:rPr lang="en-US" sz="1600" b="0" dirty="0"/>
              <a:t> monitoring, and automated </a:t>
            </a:r>
            <a:r>
              <a:rPr lang="en-US" sz="1600" b="0" i="1" dirty="0"/>
              <a:t>in-situ</a:t>
            </a:r>
            <a:r>
              <a:rPr lang="en-US" sz="1600" b="0" dirty="0"/>
              <a:t> system will play a big deal in return. This would inform the </a:t>
            </a:r>
            <a:r>
              <a:rPr lang="en-US" sz="1600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sz="1600" b="0" dirty="0"/>
              <a:t>calling for immediate remedy actions.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0FCA46B-80A9-4E10-8619-E78629EC25E8}"/>
              </a:ext>
            </a:extLst>
          </p:cNvPr>
          <p:cNvSpPr txBox="1">
            <a:spLocks/>
          </p:cNvSpPr>
          <p:nvPr/>
        </p:nvSpPr>
        <p:spPr bwMode="auto">
          <a:xfrm>
            <a:off x="406475" y="6413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</a:pPr>
            <a:r>
              <a:rPr lang="en-US" kern="0"/>
              <a:t>Introduction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in Lake Victoria, Kisumu basin.</a:t>
            </a:r>
          </a:p>
          <a:p>
            <a:pPr marL="358775" lvl="2" indent="0" algn="just">
              <a:buNone/>
            </a:pPr>
            <a:endParaRPr lang="en-GB" sz="2100" b="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Air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LSAT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system,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2965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08201"/>
              </p:ext>
            </p:extLst>
          </p:nvPr>
        </p:nvGraphicFramePr>
        <p:xfrm>
          <a:off x="235851" y="4572070"/>
          <a:ext cx="8641656" cy="179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3315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525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81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58896"/>
              </p:ext>
            </p:extLst>
          </p:nvPr>
        </p:nvGraphicFramePr>
        <p:xfrm>
          <a:off x="235851" y="1468438"/>
          <a:ext cx="8641656" cy="2911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646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6690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20320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4044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Field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Previous HAB events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564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kumimoji="0" lang="en-US" sz="1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Air Temp (LSAT)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Results Download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4873416" y="2445294"/>
            <a:ext cx="361362" cy="318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2777353" y="143443"/>
            <a:ext cx="2157014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Automatic L8 Acquisition from GEE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 flipH="1">
            <a:off x="5604896" y="4341769"/>
            <a:ext cx="1367061" cy="393315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Validation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88326" y="5532740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  <a:stCxn id="133" idx="1"/>
            <a:endCxn id="49" idx="1"/>
          </p:cNvCxnSpPr>
          <p:nvPr/>
        </p:nvCxnSpPr>
        <p:spPr>
          <a:xfrm rot="10800000" flipH="1">
            <a:off x="896956" y="1325262"/>
            <a:ext cx="313427" cy="4404981"/>
          </a:xfrm>
          <a:prstGeom prst="bentConnector3">
            <a:avLst>
              <a:gd name="adj1" fmla="val -216630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896957" y="5553841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10734" y="293989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Color 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68946" y="2350974"/>
            <a:ext cx="496890" cy="680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82068" y="2132691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  <a:stCxn id="119" idx="1"/>
          </p:cNvCxnSpPr>
          <p:nvPr/>
        </p:nvCxnSpPr>
        <p:spPr>
          <a:xfrm>
            <a:off x="6971957" y="4538427"/>
            <a:ext cx="35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3598171" y="6333003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94165" y="5730242"/>
            <a:ext cx="1286795" cy="2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848910" y="5449347"/>
            <a:ext cx="2218054" cy="554897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Threshold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E88F2D-ED0C-4CB9-9A1C-8DD160B5983F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>
            <a:off x="2931257" y="5062937"/>
            <a:ext cx="26680" cy="38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4566" y="5025296"/>
            <a:ext cx="444125" cy="5707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412E559-CB58-4AA0-97BA-8647F57056F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265837" y="5751182"/>
            <a:ext cx="266447" cy="761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84BE6-8F2E-43E3-8BBB-CF0FA97248FD}"/>
              </a:ext>
            </a:extLst>
          </p:cNvPr>
          <p:cNvCxnSpPr>
            <a:cxnSpLocks/>
            <a:stCxn id="97" idx="2"/>
            <a:endCxn id="37" idx="0"/>
          </p:cNvCxnSpPr>
          <p:nvPr/>
        </p:nvCxnSpPr>
        <p:spPr>
          <a:xfrm>
            <a:off x="3855860" y="629334"/>
            <a:ext cx="12709" cy="3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4124AF-172D-44CA-A6F6-BD99DC5C8DA2}"/>
              </a:ext>
            </a:extLst>
          </p:cNvPr>
          <p:cNvSpPr/>
          <p:nvPr/>
        </p:nvSpPr>
        <p:spPr>
          <a:xfrm>
            <a:off x="6180959" y="6383154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7BE3CA-67BF-40CC-9F2C-D06FC8AEC82C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flipH="1">
            <a:off x="7289987" y="5948682"/>
            <a:ext cx="1" cy="4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FF9DBEC-7596-4AEC-A4B9-7B4B6EAB9A1A}"/>
              </a:ext>
            </a:extLst>
          </p:cNvPr>
          <p:cNvSpPr/>
          <p:nvPr/>
        </p:nvSpPr>
        <p:spPr>
          <a:xfrm>
            <a:off x="27500" y="4639233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62D635-3B25-4745-8191-E32F9D96A23E}"/>
              </a:ext>
            </a:extLst>
          </p:cNvPr>
          <p:cNvSpPr/>
          <p:nvPr/>
        </p:nvSpPr>
        <p:spPr>
          <a:xfrm>
            <a:off x="7648988" y="3890915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A94A453-1D9D-4B10-B03E-51B3152F3F39}"/>
              </a:ext>
            </a:extLst>
          </p:cNvPr>
          <p:cNvCxnSpPr>
            <a:cxnSpLocks/>
            <a:stCxn id="68" idx="3"/>
            <a:endCxn id="54" idx="3"/>
          </p:cNvCxnSpPr>
          <p:nvPr/>
        </p:nvCxnSpPr>
        <p:spPr>
          <a:xfrm flipH="1" flipV="1">
            <a:off x="6654200" y="1365173"/>
            <a:ext cx="2320137" cy="2737594"/>
          </a:xfrm>
          <a:prstGeom prst="bentConnector3">
            <a:avLst>
              <a:gd name="adj1" fmla="val -5147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824F02-D52E-427A-913B-8685F3E5C414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330156" y="4102767"/>
            <a:ext cx="318832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Salinity</a:t>
            </a: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Status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15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1D6A-AED0-46BC-82AC-C8D1BA69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FE6BB-4A2A-4434-BCEB-E1F26FF5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 reported dates, from 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86C9A-A813-45E3-8397-19E6F197C67D}"/>
              </a:ext>
            </a:extLst>
          </p:cNvPr>
          <p:cNvSpPr txBox="1"/>
          <p:nvPr/>
        </p:nvSpPr>
        <p:spPr>
          <a:xfrm>
            <a:off x="377788" y="5599893"/>
            <a:ext cx="8388424" cy="41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3: HABs reported in Lake Victoria, (KMFRI, NASA Earth Data)</a:t>
            </a:r>
            <a:endParaRPr lang="en-US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5CFE9-6A2B-4E5E-A278-5F091873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4" y="1484784"/>
            <a:ext cx="8530588" cy="42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Chl-a concentration maps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3DC9D-AFD3-45CD-84E7-6F5CB7D2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2" y="1741365"/>
            <a:ext cx="3971290" cy="2290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A7EFC-01A8-4B47-AF79-FEA57EE69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00" y="1772574"/>
            <a:ext cx="3799205" cy="2280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94237-DAD4-4215-96C0-D24232BA5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56" y="4272761"/>
            <a:ext cx="4265015" cy="2389444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4DD530A5-0B79-4D3B-949C-82980646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" y="1445574"/>
            <a:ext cx="8877517" cy="26750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1CACB9D3-9152-4098-9899-1BC62A253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" y="3971499"/>
            <a:ext cx="8926083" cy="2803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593347-6F2A-4027-9FA5-33CDAD79D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" y="4258963"/>
            <a:ext cx="4198230" cy="23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782</Words>
  <Application>Microsoft Office PowerPoint</Application>
  <PresentationFormat>On-screen Show (4:3)</PresentationFormat>
  <Paragraphs>149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Segoe UI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PowerPoint Presentation</vt:lpstr>
      <vt:lpstr>General and specific objectives </vt:lpstr>
      <vt:lpstr> Study Area</vt:lpstr>
      <vt:lpstr>Data and Materials</vt:lpstr>
      <vt:lpstr>PowerPoint Presentation</vt:lpstr>
      <vt:lpstr>Overall methodology </vt:lpstr>
      <vt:lpstr>HAB reported dates, from 2015</vt:lpstr>
      <vt:lpstr>Results: Chl-a concentration maps </vt:lpstr>
      <vt:lpstr>Accuracy Assessment of Chl-a Estimates</vt:lpstr>
      <vt:lpstr>Results (b): High LSAT recorded during bloom Events</vt:lpstr>
      <vt:lpstr>Accuracy Assessment of LSAT Estimates</vt:lpstr>
      <vt:lpstr>Obtaining Information from Sensors: GPS Location, System Condition, Air Temperatures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376</cp:revision>
  <dcterms:modified xsi:type="dcterms:W3CDTF">2021-10-21T08:37:12Z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