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52" r:id="rId1"/>
    <p:sldMasterId id="2147483698" r:id="rId2"/>
  </p:sldMasterIdLst>
  <p:notesMasterIdLst>
    <p:notesMasterId r:id="rId15"/>
  </p:notesMasterIdLst>
  <p:handoutMasterIdLst>
    <p:handoutMasterId r:id="rId16"/>
  </p:handoutMasterIdLst>
  <p:sldIdLst>
    <p:sldId id="325" r:id="rId3"/>
    <p:sldId id="330" r:id="rId4"/>
    <p:sldId id="331" r:id="rId5"/>
    <p:sldId id="332" r:id="rId6"/>
    <p:sldId id="333" r:id="rId7"/>
    <p:sldId id="355" r:id="rId8"/>
    <p:sldId id="356" r:id="rId9"/>
    <p:sldId id="358" r:id="rId10"/>
    <p:sldId id="334" r:id="rId11"/>
    <p:sldId id="335" r:id="rId12"/>
    <p:sldId id="353" r:id="rId13"/>
    <p:sldId id="324" r:id="rId14"/>
  </p:sldIdLst>
  <p:sldSz cx="9144000" cy="6858000" type="screen4x3"/>
  <p:notesSz cx="6858000" cy="9947275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Terry" initials="K" lastIdx="1" clrIdx="0">
    <p:extLst>
      <p:ext uri="{19B8F6BF-5375-455C-9EA6-DF929625EA0E}">
        <p15:presenceInfo xmlns:p15="http://schemas.microsoft.com/office/powerpoint/2012/main" userId="KenTe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A3A3"/>
    <a:srgbClr val="65C967"/>
    <a:srgbClr val="FFFFFF"/>
    <a:srgbClr val="FF0000"/>
    <a:srgbClr val="FFFF66"/>
    <a:srgbClr val="FFFF99"/>
    <a:srgbClr val="CC0000"/>
    <a:srgbClr val="173800"/>
    <a:srgbClr val="1D387B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7834" autoAdjust="0"/>
  </p:normalViewPr>
  <p:slideViewPr>
    <p:cSldViewPr>
      <p:cViewPr varScale="1">
        <p:scale>
          <a:sx n="74" d="100"/>
          <a:sy n="74" d="100"/>
        </p:scale>
        <p:origin x="1164" y="60"/>
      </p:cViewPr>
      <p:guideLst>
        <p:guide orient="horz" pos="400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396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92113"/>
            <a:ext cx="9350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8913" y="9447213"/>
            <a:ext cx="161766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2213" y="1004888"/>
            <a:ext cx="4452937" cy="3338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0500" y="4660900"/>
            <a:ext cx="6475413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08163" y="9447213"/>
            <a:ext cx="41036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13438" y="9447213"/>
            <a:ext cx="9413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50"/>
              </a:lnSpc>
              <a:buFont typeface="Stafford" pitchFamily="2" charset="0"/>
              <a:buNone/>
              <a:tabLst>
                <a:tab pos="7239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90500" y="420688"/>
            <a:ext cx="54038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400" tIns="0" rIns="0" bIns="0" anchor="ctr"/>
          <a:lstStyle/>
          <a:p>
            <a:pPr algn="l">
              <a:lnSpc>
                <a:spcPts val="1350"/>
              </a:lnSpc>
              <a:buFont typeface="Stafford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90500" y="195263"/>
            <a:ext cx="6478588" cy="157162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90500" y="392113"/>
            <a:ext cx="647858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90500" y="850900"/>
            <a:ext cx="64785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90500" y="9447213"/>
            <a:ext cx="64785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8913" y="4462463"/>
            <a:ext cx="647858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1006475"/>
            <a:ext cx="4449763" cy="333692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659313"/>
            <a:ext cx="6475413" cy="4657725"/>
          </a:xfrm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91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01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250825" y="365003"/>
            <a:ext cx="8640763" cy="500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9"/>
          <p:cNvSpPr>
            <a:spLocks noChangeArrowheads="1"/>
          </p:cNvSpPr>
          <p:nvPr userDrawn="1"/>
        </p:nvSpPr>
        <p:spPr bwMode="auto">
          <a:xfrm>
            <a:off x="250825" y="2420888"/>
            <a:ext cx="8640763" cy="7938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ext Box 11"/>
          <p:cNvSpPr txBox="1">
            <a:spLocks noChangeArrowheads="1"/>
          </p:cNvSpPr>
          <p:nvPr userDrawn="1"/>
        </p:nvSpPr>
        <p:spPr bwMode="auto">
          <a:xfrm>
            <a:off x="366060" y="6524005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GEGIS</a:t>
            </a: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" name="Rectangle 16"/>
          <p:cNvSpPr>
            <a:spLocks noChangeArrowheads="1"/>
          </p:cNvSpPr>
          <p:nvPr userDrawn="1"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B8B5FDB6-3EA0-4704-AFA4-457E235F2A5B}" type="datetime5">
              <a:rPr lang="en-US" sz="10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22-Jul-21</a:t>
            </a:fld>
            <a:endParaRPr lang="de-DE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58775" y="620688"/>
            <a:ext cx="6734175" cy="649312"/>
          </a:xfrm>
        </p:spPr>
        <p:txBody>
          <a:bodyPr anchor="b" anchorCtr="1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 Title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sz="22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Master-Subtitle format</a:t>
            </a:r>
          </a:p>
        </p:txBody>
      </p:sp>
      <p:pic>
        <p:nvPicPr>
          <p:cNvPr id="25" name="Picture 24" descr="E:\thesis 2\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25" y="554707"/>
            <a:ext cx="1621847" cy="172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100" baseline="0"/>
            </a:lvl1pPr>
            <a:lvl2pPr>
              <a:defRPr sz="20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Click to edit master title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1" hasCustomPrompt="1"/>
          </p:nvPr>
        </p:nvSpPr>
        <p:spPr>
          <a:xfrm>
            <a:off x="262682" y="1484784"/>
            <a:ext cx="3229198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123941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5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wo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48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 hasCustomPrompt="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2152162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4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le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two</a:t>
            </a:r>
          </a:p>
          <a:p>
            <a:pPr lvl="2"/>
            <a:r>
              <a:rPr lang="de-DE" dirty="0"/>
              <a:t>Level three</a:t>
            </a:r>
          </a:p>
          <a:p>
            <a:pPr lvl="3"/>
            <a:r>
              <a:rPr lang="de-DE" dirty="0"/>
              <a:t>Level four</a:t>
            </a:r>
          </a:p>
          <a:p>
            <a:pPr lvl="4"/>
            <a:r>
              <a:rPr lang="de-DE" dirty="0"/>
              <a:t>Level five bullets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404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2F4DD-1497-474B-8213-11CD7D836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5CD79-67F3-4F2C-A790-113C5FC71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D0FC6-BEE4-4B15-A627-04B8A205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7EE03-7296-4F24-A74F-033F676D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1F3C3-E61F-44D6-BBE1-7E35EB78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16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921E4-4858-4481-8E02-CB001D11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E73C9-4623-401D-AC20-A810CE409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D429D-7756-48CF-836E-4D412E09A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9E73B-F182-475D-870E-9CAE17AC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1F5F8-A70C-41D6-9236-988E3581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845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A1C1-2D2A-414C-9694-53A0D9EF0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03FB7-D6B4-49C1-BF4E-337B2E4D8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B3979-E3E0-409C-986D-33B3EA36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D3C92-6A69-4B54-B202-C5C1A7F9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0F8FE-2F39-4DB6-B7D6-CE7F0AF9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2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1425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7AA4-22E8-4A93-A5FE-C30F2677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B4C04-65C6-47B1-AE5D-2E9FD8F46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9CE25-EEBC-4C43-9479-8234A7B50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30CFE-7380-4F44-BFD0-4C4C9BB2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1FD3D-F6F4-4E22-B3B6-A9C3488E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7715D-7210-4B6E-905C-23E3FADBE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31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870E-C680-487A-8E0E-3F37713FD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1BF66-366F-4F4E-AFD3-FD565B392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3CB67-E17B-4418-B6DE-6DA568A6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794EB-5826-46B6-931E-084F432F7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C098D-78DE-4E75-83A0-533D07615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13D4F-063C-4CD0-9182-DDB160EF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F7D5A-652E-4174-9B23-45D5E440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CF593-7293-4697-BB12-EA97299C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3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BAF6-8890-459D-8450-FDC6EC55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0CAB7-31E8-4282-8CBE-209CB457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FCE7F-4898-499F-A442-9759C9C1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41F20-589D-4BE1-80D6-351FCE0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71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681B1-45EB-45F2-9094-72ADB3F38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A2A8C8-47FC-46B3-A72A-AFCFBE35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E59C4-349D-485C-A834-6B46D4A0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686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88DA-5897-4D3B-A822-2D40621E4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A1244-E950-484B-BB5B-7E728A9A6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9DA0F-E13B-4093-8DD2-68B1C0477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7FB1A-9ACE-44AC-9CE8-1E6C66AC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7B399-0F79-4487-AB72-CA3F8C62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7AB65-C23B-4273-A696-F58323B2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148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30B28-CC5F-4E77-BBE7-E045694D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87C9F6-4666-4551-9DE1-869D75AC4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29ACF-82B7-40A6-88D3-F204E4035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2B5AF-8D00-4DDF-9C8A-1C296AA3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CAA4D-9F71-4E5A-9C28-D31D0CC7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272DC-EFA6-40D5-B8AA-C634D6FD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358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16E7-7F65-4F65-81BD-A69E8243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9B9A5-71CF-4BF4-9164-F905DE6C9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956D2-E444-4DB4-86A8-D1B84F6B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72B5C-847E-4113-AA0E-7AE19B53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9E41-52BC-4DA4-A325-3A43CB11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64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3A86D1-2FAD-431A-BF96-7CA2EA40A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7D599-A783-423C-9567-B2D13464B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A7F88-6A7E-4838-B32A-13C66C9A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985CB-15EF-45B4-8C45-23DD4216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3E4CE-7401-455D-9305-9E31A092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1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Click to edit master title format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954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Edit text masterformat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7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2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9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body/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0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ple split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half" idx="11" hasCustomPrompt="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2" hasCustomPrompt="1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2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E:\thesis 2\logo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234" y="293638"/>
            <a:ext cx="1087353" cy="115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407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title 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45207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15070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582D5D14-DD15-4A2D-8BFF-61D28DE9A5AB}" type="slidenum">
              <a:rPr lang="de-DE" sz="1000">
                <a:solidFill>
                  <a:schemeClr val="tx1"/>
                </a:solidFill>
              </a:rPr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‹#›</a:t>
            </a:fld>
            <a:endParaRPr lang="de-DE" sz="1000" dirty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 dirty="0">
              <a:solidFill>
                <a:srgbClr val="B5B5B5"/>
              </a:solidFill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396701" y="6500961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GEGIS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2" r:id="rId2"/>
    <p:sldLayoutId id="2147483688" r:id="rId3"/>
    <p:sldLayoutId id="2147483681" r:id="rId4"/>
    <p:sldLayoutId id="2147483694" r:id="rId5"/>
    <p:sldLayoutId id="2147483685" r:id="rId6"/>
    <p:sldLayoutId id="2147483686" r:id="rId7"/>
    <p:sldLayoutId id="2147483683" r:id="rId8"/>
    <p:sldLayoutId id="2147483695" r:id="rId9"/>
    <p:sldLayoutId id="2147483684" r:id="rId10"/>
    <p:sldLayoutId id="2147483697" r:id="rId11"/>
    <p:sldLayoutId id="2147483691" r:id="rId12"/>
    <p:sldLayoutId id="2147483692" r:id="rId13"/>
    <p:sldLayoutId id="2147483696" r:id="rId14"/>
    <p:sldLayoutId id="2147483689" r:id="rId15"/>
    <p:sldLayoutId id="2147483690" r:id="rId16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DC3A1-7F68-4BD7-BF0C-9262FABF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3AE66-1E04-4C71-82F6-BB335471A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2E613-A70F-4708-A1D7-C27D20A61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D235E-7DEE-46BF-B2F8-FEE76BCCEBE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F42-008F-45C9-BEDC-C3B9BE72B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06097-E9E2-4AE7-A1AF-EDA7B2FAF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0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332656"/>
            <a:ext cx="7272808" cy="2061294"/>
          </a:xfrm>
        </p:spPr>
        <p:txBody>
          <a:bodyPr/>
          <a:lstStyle/>
          <a:p>
            <a:pPr algn="l" eaLnBrk="1" hangingPunct="1"/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Automated </a:t>
            </a:r>
            <a:r>
              <a:rPr kumimoji="0" lang="en-US" altLang="en-US" sz="2400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in-situ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sensors &amp; spatiotemporal modelling to monitor Harmful </a:t>
            </a:r>
            <a:r>
              <a:rPr lang="en-US" alt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lgal </a:t>
            </a:r>
            <a:r>
              <a:rPr lang="en-US" alt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looms(HABs)</a:t>
            </a: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    - </a:t>
            </a:r>
            <a:r>
              <a:rPr lang="en-GB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Study-Lake Victoria</a:t>
            </a:r>
            <a:endParaRPr lang="en-US" sz="16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1520" y="3645024"/>
            <a:ext cx="652852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Presenter: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Name: OKELLO, JACOB OKOMO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Reg. No: ENC222-0149/2017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7FB035-4EC4-45C3-8B2F-AED423F29F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Chlorophyl-a Geographical</a:t>
            </a:r>
            <a:r>
              <a:rPr lang="en-GB" b="0" dirty="0">
                <a:solidFill>
                  <a:srgbClr val="00B0F0"/>
                </a:solidFill>
                <a:effectLst/>
                <a:cs typeface="Times New Roman" panose="02020603050405020304" pitchFamily="18" charset="0"/>
              </a:rPr>
              <a:t> Maps </a:t>
            </a: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associating the occurrence of the Harmful Algal Blooms and Cyanobacteria.</a:t>
            </a: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GB" b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b="0" dirty="0">
                <a:solidFill>
                  <a:srgbClr val="00B0F0"/>
                </a:solidFill>
                <a:effectLst/>
                <a:cs typeface="Times New Roman" panose="02020603050405020304" pitchFamily="18" charset="0"/>
              </a:rPr>
              <a:t>Autonomous</a:t>
            </a: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system that monitors and reports </a:t>
            </a:r>
            <a:r>
              <a:rPr lang="en-GB" b="0" dirty="0">
                <a:solidFill>
                  <a:srgbClr val="00B0F0"/>
                </a:solidFill>
                <a:effectLst/>
                <a:cs typeface="Times New Roman" panose="02020603050405020304" pitchFamily="18" charset="0"/>
              </a:rPr>
              <a:t>geo-tagged </a:t>
            </a: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data</a:t>
            </a: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US" b="0" dirty="0">
              <a:solidFill>
                <a:srgbClr val="000000"/>
              </a:solidFill>
              <a:effectLst/>
            </a:endParaRP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Reported confirmation alert Text SMS reporting in near-real time the </a:t>
            </a:r>
            <a:r>
              <a:rPr lang="en-GB" b="0" i="1" dirty="0">
                <a:solidFill>
                  <a:srgbClr val="00B0F0"/>
                </a:solidFill>
                <a:effectLst/>
                <a:cs typeface="Times New Roman" panose="02020603050405020304" pitchFamily="18" charset="0"/>
              </a:rPr>
              <a:t>in-situ</a:t>
            </a:r>
            <a:r>
              <a:rPr lang="en-GB" b="0" i="1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GB" b="0" dirty="0">
                <a:solidFill>
                  <a:srgbClr val="00B0F0"/>
                </a:solidFill>
                <a:effectLst/>
                <a:cs typeface="Times New Roman" panose="02020603050405020304" pitchFamily="18" charset="0"/>
              </a:rPr>
              <a:t>status </a:t>
            </a: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from the sensors.</a:t>
            </a:r>
          </a:p>
          <a:p>
            <a:pPr marL="0" marR="0" lvl="0" indent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endParaRPr lang="en-GB" b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US" b="0" dirty="0">
              <a:solidFill>
                <a:srgbClr val="000000"/>
              </a:solidFill>
              <a:effectLst/>
            </a:endParaRPr>
          </a:p>
          <a:p>
            <a:pPr marL="0" marR="0" lvl="0" indent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endParaRPr lang="en-US" sz="1800" b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3DC20-297E-417D-8DFC-DC2FCABB76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DBB8AF-905E-406C-B321-B53DDA2D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Results</a:t>
            </a:r>
          </a:p>
        </p:txBody>
      </p:sp>
    </p:spTree>
    <p:extLst>
      <p:ext uri="{BB962C8B-B14F-4D97-AF65-F5344CB8AC3E}">
        <p14:creationId xmlns:p14="http://schemas.microsoft.com/office/powerpoint/2010/main" val="13617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A4D6E-0353-4CBD-900B-2076F5CA6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423"/>
          <a:stretch/>
        </p:blipFill>
        <p:spPr>
          <a:xfrm>
            <a:off x="784877" y="1844824"/>
            <a:ext cx="7574245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07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>
              <a:solidFill>
                <a:srgbClr val="B5B5B5"/>
              </a:solidFill>
            </a:endParaRPr>
          </a:p>
          <a:p>
            <a:pPr eaLnBrk="1" hangingPunct="1"/>
            <a:endParaRPr lang="en-US">
              <a:solidFill>
                <a:srgbClr val="B5B5B5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 eaLnBrk="1" hangingPunct="1"/>
            <a:r>
              <a:rPr lang="en-US" dirty="0"/>
              <a:t>Thank you for your attention! Questions?</a:t>
            </a:r>
          </a:p>
        </p:txBody>
      </p:sp>
      <p:pic>
        <p:nvPicPr>
          <p:cNvPr id="5125" name="Picture 3" descr="fragezeichen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776" y="1844824"/>
            <a:ext cx="4321175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8A5470-9702-47CF-8379-7842B2A3E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0" dirty="0"/>
              <a:t>Toxic Cyanobacteria-rich Harmful Algal Blooms (CyanoHABs) , a phenomenon in which the water body e.g. lakes turns </a:t>
            </a:r>
            <a:r>
              <a:rPr lang="en-US" dirty="0"/>
              <a:t>dark blue-green </a:t>
            </a:r>
            <a:r>
              <a:rPr lang="en-US" b="0" dirty="0"/>
              <a:t>due to excessive algal growth; potentially 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harming humans and animal</a:t>
            </a:r>
            <a:r>
              <a:rPr lang="en-US" b="0" dirty="0"/>
              <a:t>, e.g., Unsightly nuisance, acute liver damage when ingested, irritation, 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fish deaths</a:t>
            </a:r>
            <a:r>
              <a:rPr lang="en-US" b="0" dirty="0"/>
              <a:t>, etc.</a:t>
            </a:r>
          </a:p>
          <a:p>
            <a:pPr marL="2557462" lvl="8" indent="0">
              <a:buNone/>
            </a:pPr>
            <a:r>
              <a:rPr lang="en-US" b="0" dirty="0"/>
              <a:t>						- </a:t>
            </a:r>
            <a:r>
              <a:rPr lang="da-DK" b="0" dirty="0"/>
              <a:t> </a:t>
            </a:r>
            <a:r>
              <a:rPr lang="da-DK" dirty="0"/>
              <a:t>WHO</a:t>
            </a:r>
            <a:endParaRPr lang="en-US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0" dirty="0"/>
              <a:t>Hence, quantifying the detailed </a:t>
            </a:r>
            <a:r>
              <a:rPr lang="en-US" b="0" dirty="0">
                <a:solidFill>
                  <a:srgbClr val="00B0F0"/>
                </a:solidFill>
              </a:rPr>
              <a:t>spatial distributions of CyanoHABs</a:t>
            </a:r>
            <a:r>
              <a:rPr lang="en-US" b="0" dirty="0"/>
              <a:t> in L. Victoria on a regular and frequent basis is of great significance, which requires high spatiotemporal resolution monitoring abilities- (</a:t>
            </a:r>
            <a:r>
              <a:rPr lang="en-US" b="0" dirty="0" err="1"/>
              <a:t>Sitoki</a:t>
            </a:r>
            <a:r>
              <a:rPr lang="en-US" b="0" dirty="0"/>
              <a:t> et al., 2012)</a:t>
            </a:r>
          </a:p>
          <a:p>
            <a:pPr marL="0" lvl="0" indent="0"/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There however exists that niche to support the near-real time space observations</a:t>
            </a:r>
            <a:r>
              <a:rPr lang="en-GB" b="0" dirty="0"/>
              <a:t> with a </a:t>
            </a:r>
            <a:r>
              <a:rPr lang="en-GB" b="0" dirty="0">
                <a:solidFill>
                  <a:srgbClr val="00B0F0"/>
                </a:solidFill>
              </a:rPr>
              <a:t>geointelligent </a:t>
            </a:r>
            <a:r>
              <a:rPr lang="en-US" b="0" dirty="0">
                <a:solidFill>
                  <a:srgbClr val="00B0F0"/>
                </a:solidFill>
              </a:rPr>
              <a:t>reporting system </a:t>
            </a:r>
            <a:r>
              <a:rPr lang="en-US" b="0" dirty="0"/>
              <a:t>and further predict any looming bloom.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530F9-0889-4279-9303-C5AA381206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9FEA75-F09B-476A-9D35-E7CFB503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131537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BC2DDB-B407-4770-B67A-A85A9B1A8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US" b="0" dirty="0">
                <a:solidFill>
                  <a:srgbClr val="00B0F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rapidly escalating demographics </a:t>
            </a: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along L. Victoria riparian reserves has negatively impacted water quality through deposits of agricultural, industrial runoff and sewer refuse </a:t>
            </a:r>
            <a:r>
              <a:rPr lang="en-US" b="0" dirty="0">
                <a:solidFill>
                  <a:srgbClr val="00B0F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b="0" dirty="0">
                <a:solidFill>
                  <a:srgbClr val="00B0F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utrophicating</a:t>
            </a:r>
            <a:r>
              <a:rPr lang="en-US" b="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the said region. (</a:t>
            </a:r>
            <a:r>
              <a:rPr lang="en-US" sz="18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Burkholder et al., 2006; MOH)</a:t>
            </a: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	</a:t>
            </a:r>
            <a:endParaRPr lang="en-US" b="0" dirty="0">
              <a:solidFill>
                <a:srgbClr val="00000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0" dirty="0"/>
              <a:t>Deterioration in water quality initiates ecosystem conflicts, furthermore baring achievement of 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SDG 6 &amp; 14- </a:t>
            </a:r>
            <a:r>
              <a:rPr lang="en-US" b="0" dirty="0"/>
              <a:t>Clean Water and Sanitation.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B0F0"/>
                </a:solidFill>
              </a:rPr>
              <a:t>Coupling</a:t>
            </a:r>
            <a:r>
              <a:rPr lang="en-US" b="0" dirty="0"/>
              <a:t> wide spread spatiotemporal monitoring, and Automated in-situ sensors will play a big deal in return. This would inform the </a:t>
            </a:r>
            <a:r>
              <a:rPr lang="en-US" b="0" dirty="0">
                <a:solidFill>
                  <a:srgbClr val="00B0F0"/>
                </a:solidFill>
              </a:rPr>
              <a:t>Govt. and the general public the affected zones. </a:t>
            </a:r>
            <a:r>
              <a:rPr lang="en-US" b="0" dirty="0"/>
              <a:t>Further prediction would add more taste to this solution.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04936-E036-43DF-9217-FBE56BE45E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9128CC-E71B-4E85-9A74-0C32F886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16759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43A47-8989-485A-9656-DD9EC3549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1A1325-3BD0-458F-A4AB-6DBA48F4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5F7D2B-EA04-4EA7-A32B-21D15E26B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84783"/>
            <a:ext cx="4418307" cy="28761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A29E4AC-8FE5-4679-AF84-7D7816272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6" y="1484783"/>
            <a:ext cx="4195686" cy="288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6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5C0CA1-44BA-406D-AFD6-72A8EC4BA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To monitor and  report the occurrence of Harmful Algal Blooms(HABs) and Cyanobacteria in Lake Victoria.</a:t>
            </a:r>
          </a:p>
          <a:p>
            <a:pPr marL="358775" lvl="2" indent="0">
              <a:buNone/>
            </a:pPr>
            <a:endParaRPr lang="en-GB" sz="2100" b="0" dirty="0"/>
          </a:p>
          <a:p>
            <a:pPr marL="512762" lvl="1" indent="-342900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 monitor chlorophyl-a(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chl-a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 concentration &amp; Cyanotoxins from L8 OLI </a:t>
            </a:r>
            <a:r>
              <a:rPr lang="en-GB" altLang="en-US" sz="2300" dirty="0">
                <a:solidFill>
                  <a:srgbClr val="000000"/>
                </a:solidFill>
                <a:cs typeface="Times New Roman" panose="02020603050405020304" pitchFamily="18" charset="0"/>
              </a:rPr>
              <a:t>im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ages.</a:t>
            </a:r>
          </a:p>
          <a:p>
            <a:pPr marL="512762" lvl="1" indent="-342900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GB" altLang="en-US" sz="2300" dirty="0">
                <a:solidFill>
                  <a:srgbClr val="000000"/>
                </a:solidFill>
                <a:cs typeface="Times New Roman" panose="02020603050405020304" pitchFamily="18" charset="0"/>
              </a:rPr>
              <a:t>To monitor 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Lake Surface Water Temperature(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LSWT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 from L8 TIRS </a:t>
            </a:r>
            <a:r>
              <a:rPr lang="en-GB" altLang="en-US" sz="2300" dirty="0">
                <a:solidFill>
                  <a:srgbClr val="000000"/>
                </a:solidFill>
                <a:cs typeface="Times New Roman" panose="02020603050405020304" pitchFamily="18" charset="0"/>
              </a:rPr>
              <a:t>im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ages as another HAB indicator in L. Victoria.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2762" lvl="1" indent="-342900">
              <a:buFont typeface="Courier New" panose="02070309020205020404" pitchFamily="49" charset="0"/>
              <a:buChar char="o"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 </a:t>
            </a:r>
            <a:r>
              <a:rPr lang="en-GB" sz="2400" b="0" dirty="0">
                <a:solidFill>
                  <a:srgbClr val="00B0F0"/>
                </a:solidFill>
              </a:rPr>
              <a:t>develop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utomated Internet of Things (IoT) 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 situ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sensors, Applicable in near real-time to monitor and report </a:t>
            </a:r>
            <a:r>
              <a:rPr lang="en-GB" sz="2400" b="0" dirty="0">
                <a:solidFill>
                  <a:srgbClr val="00B0F0"/>
                </a:solidFill>
              </a:rPr>
              <a:t>geo-tagged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Water quality data.</a:t>
            </a:r>
          </a:p>
          <a:p>
            <a:pPr marL="512762" lvl="1" indent="-342900">
              <a:buFont typeface="Courier New" panose="02070309020205020404" pitchFamily="49" charset="0"/>
              <a:buChar char="o"/>
            </a:pPr>
            <a:endParaRPr lang="en-GB" sz="2100" b="0" dirty="0"/>
          </a:p>
          <a:p>
            <a:pPr marL="701675" lvl="2" indent="-342900">
              <a:buFont typeface="Courier New" panose="02070309020205020404" pitchFamily="49" charset="0"/>
              <a:buChar char="o"/>
            </a:pPr>
            <a:endParaRPr lang="en-GB" sz="2100" b="0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7AA26-3EEE-46FC-B635-6068A13A71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CF55D0-26BB-401B-BC63-F1F80133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and specific objectives </a:t>
            </a:r>
          </a:p>
        </p:txBody>
      </p:sp>
    </p:spTree>
    <p:extLst>
      <p:ext uri="{BB962C8B-B14F-4D97-AF65-F5344CB8AC3E}">
        <p14:creationId xmlns:p14="http://schemas.microsoft.com/office/powerpoint/2010/main" val="326807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4DB60-1758-4E02-A89F-686D8739A8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CC4049-E8FA-4673-901A-83D69056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Methodology : Data and Materials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986898-8A4A-4E8B-9D09-44FCC5609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070170"/>
              </p:ext>
            </p:extLst>
          </p:nvPr>
        </p:nvGraphicFramePr>
        <p:xfrm>
          <a:off x="270805" y="4631336"/>
          <a:ext cx="8622023" cy="1977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236">
                  <a:extLst>
                    <a:ext uri="{9D8B030D-6E8A-4147-A177-3AD203B41FA5}">
                      <a16:colId xmlns:a16="http://schemas.microsoft.com/office/drawing/2014/main" val="1221596245"/>
                    </a:ext>
                  </a:extLst>
                </a:gridCol>
                <a:gridCol w="4007388">
                  <a:extLst>
                    <a:ext uri="{9D8B030D-6E8A-4147-A177-3AD203B41FA5}">
                      <a16:colId xmlns:a16="http://schemas.microsoft.com/office/drawing/2014/main" val="1784707699"/>
                    </a:ext>
                  </a:extLst>
                </a:gridCol>
                <a:gridCol w="2726399">
                  <a:extLst>
                    <a:ext uri="{9D8B030D-6E8A-4147-A177-3AD203B41FA5}">
                      <a16:colId xmlns:a16="http://schemas.microsoft.com/office/drawing/2014/main" val="2117156731"/>
                    </a:ext>
                  </a:extLst>
                </a:gridCol>
              </a:tblGrid>
              <a:tr h="3015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Tool/Material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Role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Availability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773508"/>
                  </a:ext>
                </a:extLst>
              </a:tr>
              <a:tr h="4501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Google Earth Engine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Geocomputation &amp; Processing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Freely Available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766199"/>
                  </a:ext>
                </a:extLst>
              </a:tr>
              <a:tr h="3015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QGIS, R &amp; Python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Further Analysis &amp; Maps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Free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93580"/>
                  </a:ext>
                </a:extLst>
              </a:tr>
              <a:tr h="5451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Microcontroller &amp; Sensors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In-Situ data Monitoring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Local Purchase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127218"/>
                  </a:ext>
                </a:extLst>
              </a:tr>
              <a:tr h="3015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KiCAD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Design the Schematics &amp; basic Circuits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Free &amp; Open source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42462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75BFA44-D418-462B-9CA3-AAFEF5157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935136"/>
              </p:ext>
            </p:extLst>
          </p:nvPr>
        </p:nvGraphicFramePr>
        <p:xfrm>
          <a:off x="251172" y="1456068"/>
          <a:ext cx="8641656" cy="311204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4646">
                  <a:extLst>
                    <a:ext uri="{9D8B030D-6E8A-4147-A177-3AD203B41FA5}">
                      <a16:colId xmlns:a16="http://schemas.microsoft.com/office/drawing/2014/main" val="3674932147"/>
                    </a:ext>
                  </a:extLst>
                </a:gridCol>
                <a:gridCol w="3616690">
                  <a:extLst>
                    <a:ext uri="{9D8B030D-6E8A-4147-A177-3AD203B41FA5}">
                      <a16:colId xmlns:a16="http://schemas.microsoft.com/office/drawing/2014/main" val="3730411172"/>
                    </a:ext>
                  </a:extLst>
                </a:gridCol>
                <a:gridCol w="3120320">
                  <a:extLst>
                    <a:ext uri="{9D8B030D-6E8A-4147-A177-3AD203B41FA5}">
                      <a16:colId xmlns:a16="http://schemas.microsoft.com/office/drawing/2014/main" val="3447701167"/>
                    </a:ext>
                  </a:extLst>
                </a:gridCol>
              </a:tblGrid>
              <a:tr h="3728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Data Type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</a:rPr>
                        <a:t>Source 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Role/Use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814664"/>
                  </a:ext>
                </a:extLst>
              </a:tr>
              <a:tr h="5968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</a:rPr>
                        <a:t>Landsat 8 OLI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Google Earth Engine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(2015-2020</a:t>
                      </a: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</a:rPr>
                        <a:t>Spatiotemporal HAB Monitoring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99590"/>
                  </a:ext>
                </a:extLst>
              </a:tr>
              <a:tr h="5968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Landsat 8 TIR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Google Earth Engine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(2015-2020)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</a:rPr>
                        <a:t>Lake Surface Temperature Monitoring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750836"/>
                  </a:ext>
                </a:extLst>
              </a:tr>
              <a:tr h="5968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Meteorological Data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Kenya Marine &amp; Fisheries Research Institute-KMFRI (2015-2020)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</a:rPr>
                        <a:t>Water Quality assessment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362529"/>
                  </a:ext>
                </a:extLst>
              </a:tr>
              <a:tr h="4284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Shapefiles 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effectLst/>
                        </a:rPr>
                        <a:t>Geodatabase of Global Administrative areas- GADM</a:t>
                      </a:r>
                      <a:endParaRPr lang="en-US" sz="11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 Delineate the Study area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404211"/>
                  </a:ext>
                </a:extLst>
              </a:tr>
              <a:tr h="5202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In-Situ Data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In-situ Sensors 2021 Onwards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Continued In-Situ Algal Monitoring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4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1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24">
            <a:extLst>
              <a:ext uri="{FF2B5EF4-FFF2-40B4-BE49-F238E27FC236}">
                <a16:creationId xmlns:a16="http://schemas.microsoft.com/office/drawing/2014/main" id="{61FE3E37-BFE3-4835-A324-1BC61B8A6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84784"/>
            <a:ext cx="6984776" cy="4912107"/>
          </a:xfrm>
          <a:prstGeom prst="rect">
            <a:avLst/>
          </a:prstGeom>
        </p:spPr>
      </p:pic>
      <p:sp>
        <p:nvSpPr>
          <p:cNvPr id="126" name="Title 3">
            <a:extLst>
              <a:ext uri="{FF2B5EF4-FFF2-40B4-BE49-F238E27FC236}">
                <a16:creationId xmlns:a16="http://schemas.microsoft.com/office/drawing/2014/main" id="{018E18F1-E6E1-4D5B-90AC-4A871AF8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88950"/>
            <a:ext cx="6877050" cy="838200"/>
          </a:xfrm>
        </p:spPr>
        <p:txBody>
          <a:bodyPr/>
          <a:lstStyle/>
          <a:p>
            <a:r>
              <a:rPr lang="en-US" dirty="0"/>
              <a:t> Study Area</a:t>
            </a:r>
          </a:p>
        </p:txBody>
      </p:sp>
    </p:spTree>
    <p:extLst>
      <p:ext uri="{BB962C8B-B14F-4D97-AF65-F5344CB8AC3E}">
        <p14:creationId xmlns:p14="http://schemas.microsoft.com/office/powerpoint/2010/main" val="253333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3F5AC6B-DF87-4F00-AFB6-C374A95E8D4B}"/>
              </a:ext>
            </a:extLst>
          </p:cNvPr>
          <p:cNvCxnSpPr>
            <a:cxnSpLocks/>
            <a:endCxn id="8" idx="0"/>
          </p:cNvCxnSpPr>
          <p:nvPr/>
        </p:nvCxnSpPr>
        <p:spPr>
          <a:xfrm rot="10800000" flipV="1">
            <a:off x="1450758" y="1346587"/>
            <a:ext cx="1328949" cy="8455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D909FB8-2E85-4F0C-81F3-3C001767117E}"/>
              </a:ext>
            </a:extLst>
          </p:cNvPr>
          <p:cNvSpPr/>
          <p:nvPr/>
        </p:nvSpPr>
        <p:spPr>
          <a:xfrm>
            <a:off x="3111917" y="2189004"/>
            <a:ext cx="818515" cy="254000"/>
          </a:xfrm>
          <a:prstGeom prst="rect">
            <a:avLst/>
          </a:prstGeom>
          <a:solidFill>
            <a:srgbClr val="92D050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B5 NIR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B0E8CC-6D87-4E38-B455-DE8BACED3783}"/>
              </a:ext>
            </a:extLst>
          </p:cNvPr>
          <p:cNvSpPr/>
          <p:nvPr/>
        </p:nvSpPr>
        <p:spPr>
          <a:xfrm>
            <a:off x="3574627" y="3123306"/>
            <a:ext cx="1741170" cy="429260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Proportional of Vegetation(Pv)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DAF2E6-F64B-4EC3-8E6C-318BEDDB98DC}"/>
              </a:ext>
            </a:extLst>
          </p:cNvPr>
          <p:cNvSpPr/>
          <p:nvPr/>
        </p:nvSpPr>
        <p:spPr>
          <a:xfrm>
            <a:off x="921802" y="2192179"/>
            <a:ext cx="1057910" cy="254000"/>
          </a:xfrm>
          <a:prstGeom prst="rect">
            <a:avLst/>
          </a:prstGeom>
          <a:solidFill>
            <a:srgbClr val="92D050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TIRS B10</a:t>
            </a:r>
          </a:p>
        </p:txBody>
      </p:sp>
      <p:sp>
        <p:nvSpPr>
          <p:cNvPr id="10" name="Flowchart: Predefined Process 9">
            <a:extLst>
              <a:ext uri="{FF2B5EF4-FFF2-40B4-BE49-F238E27FC236}">
                <a16:creationId xmlns:a16="http://schemas.microsoft.com/office/drawing/2014/main" id="{D622D835-B1D1-4726-B834-48812CFD2FA9}"/>
              </a:ext>
            </a:extLst>
          </p:cNvPr>
          <p:cNvSpPr/>
          <p:nvPr/>
        </p:nvSpPr>
        <p:spPr>
          <a:xfrm>
            <a:off x="3362742" y="3771275"/>
            <a:ext cx="2066925" cy="603885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Lake Surface Emissivity (LSE)ε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F83D0F8-2AD3-42BA-95F9-E02163DC4CA1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623911" y="4073218"/>
            <a:ext cx="267728" cy="4478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550BB8-4734-4859-A5B1-42ADCAFA3F06}"/>
              </a:ext>
            </a:extLst>
          </p:cNvPr>
          <p:cNvCxnSpPr/>
          <p:nvPr/>
        </p:nvCxnSpPr>
        <p:spPr>
          <a:xfrm flipH="1">
            <a:off x="4421546" y="2940384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9CBCA95-9A6E-4ABD-B02D-94BBD9DACB32}"/>
              </a:ext>
            </a:extLst>
          </p:cNvPr>
          <p:cNvCxnSpPr>
            <a:cxnSpLocks/>
            <a:endCxn id="7" idx="1"/>
          </p:cNvCxnSpPr>
          <p:nvPr/>
        </p:nvCxnSpPr>
        <p:spPr>
          <a:xfrm rot="10800000" flipV="1">
            <a:off x="3574627" y="2785450"/>
            <a:ext cx="373844" cy="552486"/>
          </a:xfrm>
          <a:prstGeom prst="bentConnector3">
            <a:avLst>
              <a:gd name="adj1" fmla="val 1611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D380323-F6E7-44B1-9223-88930B29F41B}"/>
              </a:ext>
            </a:extLst>
          </p:cNvPr>
          <p:cNvSpPr/>
          <p:nvPr/>
        </p:nvSpPr>
        <p:spPr>
          <a:xfrm>
            <a:off x="405856" y="3771275"/>
            <a:ext cx="2218055" cy="603885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At-Sensor Spectral Radiance to Brightness Temp (Tb</a:t>
            </a:r>
            <a:r>
              <a:rPr lang="en-US" sz="1000" b="1" baseline="-25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6" name="Flowchart: Predefined Process 15">
            <a:extLst>
              <a:ext uri="{FF2B5EF4-FFF2-40B4-BE49-F238E27FC236}">
                <a16:creationId xmlns:a16="http://schemas.microsoft.com/office/drawing/2014/main" id="{9D0DD20E-DAA5-4D75-80C7-7854E38443B8}"/>
              </a:ext>
            </a:extLst>
          </p:cNvPr>
          <p:cNvSpPr/>
          <p:nvPr/>
        </p:nvSpPr>
        <p:spPr>
          <a:xfrm>
            <a:off x="1842232" y="4538427"/>
            <a:ext cx="2178050" cy="524510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Estimate Lake Surface Water Temp (LSWT)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8EA5A3-165F-408A-84E4-622AF023454E}"/>
              </a:ext>
            </a:extLst>
          </p:cNvPr>
          <p:cNvSpPr/>
          <p:nvPr/>
        </p:nvSpPr>
        <p:spPr>
          <a:xfrm>
            <a:off x="4206769" y="6165304"/>
            <a:ext cx="2218055" cy="436880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Spatiotemporal Monitoring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EA6006-1280-4A02-A004-B02B254E749B}"/>
              </a:ext>
            </a:extLst>
          </p:cNvPr>
          <p:cNvCxnSpPr>
            <a:cxnSpLocks/>
          </p:cNvCxnSpPr>
          <p:nvPr/>
        </p:nvCxnSpPr>
        <p:spPr>
          <a:xfrm>
            <a:off x="4884202" y="1919764"/>
            <a:ext cx="381635" cy="285750"/>
          </a:xfrm>
          <a:prstGeom prst="bentConnector3">
            <a:avLst>
              <a:gd name="adj1" fmla="val 1005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F37FCAD-1A66-4EBA-B54D-8D6B2CF04784}"/>
              </a:ext>
            </a:extLst>
          </p:cNvPr>
          <p:cNvCxnSpPr>
            <a:cxnSpLocks/>
          </p:cNvCxnSpPr>
          <p:nvPr/>
        </p:nvCxnSpPr>
        <p:spPr>
          <a:xfrm>
            <a:off x="3520222" y="2452529"/>
            <a:ext cx="410210" cy="282944"/>
          </a:xfrm>
          <a:prstGeom prst="bentConnector3">
            <a:avLst>
              <a:gd name="adj1" fmla="val 29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28FFBFB-1879-4879-AD20-D2230647F8E6}"/>
              </a:ext>
            </a:extLst>
          </p:cNvPr>
          <p:cNvCxnSpPr/>
          <p:nvPr/>
        </p:nvCxnSpPr>
        <p:spPr>
          <a:xfrm flipH="1">
            <a:off x="4894165" y="2424089"/>
            <a:ext cx="319405" cy="278130"/>
          </a:xfrm>
          <a:prstGeom prst="bentConnector3">
            <a:avLst>
              <a:gd name="adj1" fmla="val -4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687C51-16F2-4B77-8AA3-4E064DED42D3}"/>
              </a:ext>
            </a:extLst>
          </p:cNvPr>
          <p:cNvCxnSpPr/>
          <p:nvPr/>
        </p:nvCxnSpPr>
        <p:spPr>
          <a:xfrm>
            <a:off x="1450757" y="3222635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3F98B6-DD56-4C13-B7A8-D283BC02F90D}"/>
              </a:ext>
            </a:extLst>
          </p:cNvPr>
          <p:cNvCxnSpPr/>
          <p:nvPr/>
        </p:nvCxnSpPr>
        <p:spPr>
          <a:xfrm>
            <a:off x="1475680" y="246350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B8991B4-F4CB-48BF-B940-D2AA32BCD44A}"/>
              </a:ext>
            </a:extLst>
          </p:cNvPr>
          <p:cNvCxnSpPr/>
          <p:nvPr/>
        </p:nvCxnSpPr>
        <p:spPr bwMode="auto">
          <a:xfrm>
            <a:off x="3520222" y="1919764"/>
            <a:ext cx="5070003" cy="0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B645CD-86D8-45A2-86AD-479C53C37D91}"/>
              </a:ext>
            </a:extLst>
          </p:cNvPr>
          <p:cNvCxnSpPr/>
          <p:nvPr/>
        </p:nvCxnSpPr>
        <p:spPr bwMode="auto">
          <a:xfrm>
            <a:off x="6920663" y="1914684"/>
            <a:ext cx="0" cy="27432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79CC45-AC03-43DB-81F7-9E021E11682F}"/>
              </a:ext>
            </a:extLst>
          </p:cNvPr>
          <p:cNvCxnSpPr/>
          <p:nvPr/>
        </p:nvCxnSpPr>
        <p:spPr bwMode="auto">
          <a:xfrm>
            <a:off x="8590225" y="1919764"/>
            <a:ext cx="0" cy="27432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B4816B-DF80-4755-A793-9F8EC9520DF5}"/>
              </a:ext>
            </a:extLst>
          </p:cNvPr>
          <p:cNvCxnSpPr>
            <a:cxnSpLocks/>
          </p:cNvCxnSpPr>
          <p:nvPr/>
        </p:nvCxnSpPr>
        <p:spPr bwMode="auto">
          <a:xfrm flipV="1">
            <a:off x="4456847" y="1325260"/>
            <a:ext cx="1915353" cy="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Flowchart: Multidocument 36">
            <a:extLst>
              <a:ext uri="{FF2B5EF4-FFF2-40B4-BE49-F238E27FC236}">
                <a16:creationId xmlns:a16="http://schemas.microsoft.com/office/drawing/2014/main" id="{C624C2F5-B771-4AE2-B319-D665A2A23594}"/>
              </a:ext>
            </a:extLst>
          </p:cNvPr>
          <p:cNvSpPr/>
          <p:nvPr/>
        </p:nvSpPr>
        <p:spPr>
          <a:xfrm>
            <a:off x="2777352" y="1029108"/>
            <a:ext cx="1918468" cy="592304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Landsat 8 images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F04950-E873-42D9-9DA5-CB82CDEE5BEB}"/>
              </a:ext>
            </a:extLst>
          </p:cNvPr>
          <p:cNvCxnSpPr>
            <a:cxnSpLocks/>
          </p:cNvCxnSpPr>
          <p:nvPr/>
        </p:nvCxnSpPr>
        <p:spPr>
          <a:xfrm flipH="1">
            <a:off x="6093242" y="1522982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7C275D-86B4-4484-8579-62C56204D700}"/>
              </a:ext>
            </a:extLst>
          </p:cNvPr>
          <p:cNvCxnSpPr/>
          <p:nvPr/>
        </p:nvCxnSpPr>
        <p:spPr bwMode="auto">
          <a:xfrm>
            <a:off x="3520222" y="1914684"/>
            <a:ext cx="0" cy="27432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02CC6C9-A308-4ADD-82FA-DD59910E177A}"/>
              </a:ext>
            </a:extLst>
          </p:cNvPr>
          <p:cNvSpPr/>
          <p:nvPr/>
        </p:nvSpPr>
        <p:spPr>
          <a:xfrm>
            <a:off x="6518774" y="2189004"/>
            <a:ext cx="916286" cy="254000"/>
          </a:xfrm>
          <a:prstGeom prst="rect">
            <a:avLst/>
          </a:prstGeom>
          <a:solidFill>
            <a:srgbClr val="92D050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B2 GREEN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2B37B5-70B5-4DBC-92B7-66E80E804BC3}"/>
              </a:ext>
            </a:extLst>
          </p:cNvPr>
          <p:cNvSpPr/>
          <p:nvPr/>
        </p:nvSpPr>
        <p:spPr>
          <a:xfrm>
            <a:off x="8155822" y="2208327"/>
            <a:ext cx="818515" cy="254000"/>
          </a:xfrm>
          <a:prstGeom prst="rect">
            <a:avLst/>
          </a:prstGeom>
          <a:solidFill>
            <a:srgbClr val="92D050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B2 BLUE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BAFF6B-A2EF-42C1-BCD9-F294F2A9EDD5}"/>
              </a:ext>
            </a:extLst>
          </p:cNvPr>
          <p:cNvSpPr/>
          <p:nvPr/>
        </p:nvSpPr>
        <p:spPr>
          <a:xfrm>
            <a:off x="1210384" y="1127539"/>
            <a:ext cx="1152395" cy="395443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TIRS 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0BFC10-FFC2-4AAB-B450-9F0CC4E7ABED}"/>
              </a:ext>
            </a:extLst>
          </p:cNvPr>
          <p:cNvSpPr/>
          <p:nvPr/>
        </p:nvSpPr>
        <p:spPr>
          <a:xfrm>
            <a:off x="5532284" y="1167451"/>
            <a:ext cx="1121916" cy="395443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OLI Data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1F212A0-840F-4D11-A7C7-B87907C4E087}"/>
              </a:ext>
            </a:extLst>
          </p:cNvPr>
          <p:cNvCxnSpPr/>
          <p:nvPr/>
        </p:nvCxnSpPr>
        <p:spPr bwMode="auto">
          <a:xfrm>
            <a:off x="4421546" y="3588395"/>
            <a:ext cx="0" cy="18288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0AB6F19-BAAF-4810-9D5C-E900C6296C8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902766" y="4073218"/>
            <a:ext cx="459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Predefined Process 79">
            <a:extLst>
              <a:ext uri="{FF2B5EF4-FFF2-40B4-BE49-F238E27FC236}">
                <a16:creationId xmlns:a16="http://schemas.microsoft.com/office/drawing/2014/main" id="{E6B97B55-4F68-4472-B159-F38E16978B92}"/>
              </a:ext>
            </a:extLst>
          </p:cNvPr>
          <p:cNvSpPr/>
          <p:nvPr/>
        </p:nvSpPr>
        <p:spPr>
          <a:xfrm>
            <a:off x="7215158" y="1054079"/>
            <a:ext cx="1693690" cy="485891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Geometric Corrections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7FF90A85-13A2-49AB-8C51-BF37996F533C}"/>
              </a:ext>
            </a:extLst>
          </p:cNvPr>
          <p:cNvCxnSpPr>
            <a:cxnSpLocks/>
          </p:cNvCxnSpPr>
          <p:nvPr/>
        </p:nvCxnSpPr>
        <p:spPr>
          <a:xfrm>
            <a:off x="4811254" y="2767039"/>
            <a:ext cx="1142563" cy="377056"/>
          </a:xfrm>
          <a:prstGeom prst="bentConnector3">
            <a:avLst>
              <a:gd name="adj1" fmla="val 995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ECFFA7DB-2A25-4061-A0D3-ADFA72004F2A}"/>
              </a:ext>
            </a:extLst>
          </p:cNvPr>
          <p:cNvSpPr/>
          <p:nvPr/>
        </p:nvSpPr>
        <p:spPr>
          <a:xfrm>
            <a:off x="4934367" y="2191544"/>
            <a:ext cx="730885" cy="262255"/>
          </a:xfrm>
          <a:prstGeom prst="rect">
            <a:avLst/>
          </a:prstGeom>
          <a:solidFill>
            <a:srgbClr val="92D050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B4 RED</a:t>
            </a:r>
          </a:p>
        </p:txBody>
      </p:sp>
      <p:sp>
        <p:nvSpPr>
          <p:cNvPr id="95" name="Flowchart: Predefined Process 94">
            <a:extLst>
              <a:ext uri="{FF2B5EF4-FFF2-40B4-BE49-F238E27FC236}">
                <a16:creationId xmlns:a16="http://schemas.microsoft.com/office/drawing/2014/main" id="{76938B47-3B15-412C-B94D-F0D3EEF9AC68}"/>
              </a:ext>
            </a:extLst>
          </p:cNvPr>
          <p:cNvSpPr/>
          <p:nvPr/>
        </p:nvSpPr>
        <p:spPr>
          <a:xfrm>
            <a:off x="3948471" y="2646385"/>
            <a:ext cx="946150" cy="278130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NDVI</a:t>
            </a:r>
          </a:p>
        </p:txBody>
      </p:sp>
      <p:sp>
        <p:nvSpPr>
          <p:cNvPr id="97" name="Flowchart: Predefined Process 96">
            <a:extLst>
              <a:ext uri="{FF2B5EF4-FFF2-40B4-BE49-F238E27FC236}">
                <a16:creationId xmlns:a16="http://schemas.microsoft.com/office/drawing/2014/main" id="{5D781339-8F54-4322-AE07-3D689B7554EF}"/>
              </a:ext>
            </a:extLst>
          </p:cNvPr>
          <p:cNvSpPr/>
          <p:nvPr/>
        </p:nvSpPr>
        <p:spPr>
          <a:xfrm>
            <a:off x="7215158" y="296409"/>
            <a:ext cx="1693690" cy="485891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Atmospheric Corrections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F6FB0D5C-CD66-4ED8-BAF0-A3672F47D8DE}"/>
              </a:ext>
            </a:extLst>
          </p:cNvPr>
          <p:cNvCxnSpPr>
            <a:cxnSpLocks/>
          </p:cNvCxnSpPr>
          <p:nvPr/>
        </p:nvCxnSpPr>
        <p:spPr>
          <a:xfrm rot="10800000">
            <a:off x="6093242" y="1167451"/>
            <a:ext cx="1121916" cy="129574"/>
          </a:xfrm>
          <a:prstGeom prst="bentConnector4">
            <a:avLst>
              <a:gd name="adj1" fmla="val 44515"/>
              <a:gd name="adj2" fmla="val 236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2E282FB1-B601-430F-87B6-7DA5B5D8B34C}"/>
              </a:ext>
            </a:extLst>
          </p:cNvPr>
          <p:cNvCxnSpPr>
            <a:cxnSpLocks/>
            <a:stCxn id="97" idx="1"/>
          </p:cNvCxnSpPr>
          <p:nvPr/>
        </p:nvCxnSpPr>
        <p:spPr>
          <a:xfrm rot="10800000" flipV="1">
            <a:off x="6654200" y="539354"/>
            <a:ext cx="560958" cy="446301"/>
          </a:xfrm>
          <a:prstGeom prst="bentConnector3">
            <a:avLst>
              <a:gd name="adj1" fmla="val 890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883E24A-91A2-4B98-A7C3-7404B1F492A3}"/>
              </a:ext>
            </a:extLst>
          </p:cNvPr>
          <p:cNvSpPr/>
          <p:nvPr/>
        </p:nvSpPr>
        <p:spPr>
          <a:xfrm>
            <a:off x="683568" y="2925554"/>
            <a:ext cx="1818410" cy="621790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TOA DN to At-Sensor Radiance(</a:t>
            </a:r>
            <a:r>
              <a:rPr lang="en-US" sz="1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Lλ</a:t>
            </a: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0AAA296-EB68-4FD2-86BF-90E45536844A}"/>
              </a:ext>
            </a:extLst>
          </p:cNvPr>
          <p:cNvCxnSpPr>
            <a:cxnSpLocks/>
          </p:cNvCxnSpPr>
          <p:nvPr/>
        </p:nvCxnSpPr>
        <p:spPr>
          <a:xfrm flipV="1">
            <a:off x="3341951" y="6402099"/>
            <a:ext cx="8648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5C397B99-F07A-42C4-BAB8-A28B741EC7FE}"/>
              </a:ext>
            </a:extLst>
          </p:cNvPr>
          <p:cNvCxnSpPr>
            <a:cxnSpLocks/>
            <a:stCxn id="120" idx="3"/>
            <a:endCxn id="17" idx="0"/>
          </p:cNvCxnSpPr>
          <p:nvPr/>
        </p:nvCxnSpPr>
        <p:spPr>
          <a:xfrm>
            <a:off x="4460035" y="5661962"/>
            <a:ext cx="855762" cy="5033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Flowchart: Document 118">
            <a:extLst>
              <a:ext uri="{FF2B5EF4-FFF2-40B4-BE49-F238E27FC236}">
                <a16:creationId xmlns:a16="http://schemas.microsoft.com/office/drawing/2014/main" id="{56978A59-ACF0-4BFD-966E-38D0F3DC4357}"/>
              </a:ext>
            </a:extLst>
          </p:cNvPr>
          <p:cNvSpPr/>
          <p:nvPr/>
        </p:nvSpPr>
        <p:spPr>
          <a:xfrm>
            <a:off x="2513140" y="6198963"/>
            <a:ext cx="1152128" cy="40627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CDOM</a:t>
            </a:r>
          </a:p>
        </p:txBody>
      </p:sp>
      <p:sp>
        <p:nvSpPr>
          <p:cNvPr id="120" name="Flowchart: Process 119">
            <a:extLst>
              <a:ext uri="{FF2B5EF4-FFF2-40B4-BE49-F238E27FC236}">
                <a16:creationId xmlns:a16="http://schemas.microsoft.com/office/drawing/2014/main" id="{6073FC3A-F4B8-4177-B7C1-DA3F7B220714}"/>
              </a:ext>
            </a:extLst>
          </p:cNvPr>
          <p:cNvSpPr/>
          <p:nvPr/>
        </p:nvSpPr>
        <p:spPr>
          <a:xfrm>
            <a:off x="3174211" y="5360019"/>
            <a:ext cx="1285824" cy="603885"/>
          </a:xfrm>
          <a:prstGeom prst="flowChartProcess">
            <a:avLst/>
          </a:prstGeom>
          <a:solidFill>
            <a:srgbClr val="FB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Above Threshold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32F7B2E6-79E3-4E07-A877-3C342CB5F8AC}"/>
              </a:ext>
            </a:extLst>
          </p:cNvPr>
          <p:cNvCxnSpPr>
            <a:cxnSpLocks/>
            <a:stCxn id="133" idx="1"/>
            <a:endCxn id="49" idx="1"/>
          </p:cNvCxnSpPr>
          <p:nvPr/>
        </p:nvCxnSpPr>
        <p:spPr>
          <a:xfrm rot="10800000">
            <a:off x="1210384" y="1325262"/>
            <a:ext cx="265296" cy="4323555"/>
          </a:xfrm>
          <a:prstGeom prst="bentConnector3">
            <a:avLst>
              <a:gd name="adj1" fmla="val 453167"/>
            </a:avLst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Flowchart: Process 132">
            <a:extLst>
              <a:ext uri="{FF2B5EF4-FFF2-40B4-BE49-F238E27FC236}">
                <a16:creationId xmlns:a16="http://schemas.microsoft.com/office/drawing/2014/main" id="{568A8DA8-77AC-4D32-A04B-F61113E6FBB5}"/>
              </a:ext>
            </a:extLst>
          </p:cNvPr>
          <p:cNvSpPr/>
          <p:nvPr/>
        </p:nvSpPr>
        <p:spPr>
          <a:xfrm>
            <a:off x="1475680" y="5346873"/>
            <a:ext cx="1433730" cy="603885"/>
          </a:xfrm>
          <a:prstGeom prst="flowChartProcess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Below Threshold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6F0C278-CF3F-4356-8D8F-0B0CA52C5672}"/>
              </a:ext>
            </a:extLst>
          </p:cNvPr>
          <p:cNvCxnSpPr>
            <a:cxnSpLocks/>
            <a:stCxn id="16" idx="2"/>
            <a:endCxn id="120" idx="0"/>
          </p:cNvCxnSpPr>
          <p:nvPr/>
        </p:nvCxnSpPr>
        <p:spPr>
          <a:xfrm>
            <a:off x="2931257" y="5062937"/>
            <a:ext cx="885866" cy="29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06BEED9-C2DB-40FA-A3D8-EDACFBC2A7D9}"/>
              </a:ext>
            </a:extLst>
          </p:cNvPr>
          <p:cNvCxnSpPr>
            <a:cxnSpLocks/>
          </p:cNvCxnSpPr>
          <p:nvPr/>
        </p:nvCxnSpPr>
        <p:spPr>
          <a:xfrm flipH="1">
            <a:off x="2298883" y="5060704"/>
            <a:ext cx="664760" cy="28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lowchart: Predefined Process 145">
            <a:extLst>
              <a:ext uri="{FF2B5EF4-FFF2-40B4-BE49-F238E27FC236}">
                <a16:creationId xmlns:a16="http://schemas.microsoft.com/office/drawing/2014/main" id="{2ABA0BDD-1C76-49D7-8165-AE420BC7E2E4}"/>
              </a:ext>
            </a:extLst>
          </p:cNvPr>
          <p:cNvSpPr/>
          <p:nvPr/>
        </p:nvSpPr>
        <p:spPr>
          <a:xfrm>
            <a:off x="6690338" y="2934506"/>
            <a:ext cx="2058126" cy="603885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Chl-a algorithm(log</a:t>
            </a:r>
            <a:r>
              <a:rPr lang="en-US" sz="1050" b="1" baseline="-25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105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2DBCD416-180A-4E19-B90F-CF02078F3966}"/>
              </a:ext>
            </a:extLst>
          </p:cNvPr>
          <p:cNvCxnSpPr>
            <a:cxnSpLocks/>
            <a:stCxn id="47" idx="2"/>
            <a:endCxn id="146" idx="0"/>
          </p:cNvCxnSpPr>
          <p:nvPr/>
        </p:nvCxnSpPr>
        <p:spPr>
          <a:xfrm rot="16200000" flipH="1">
            <a:off x="7102408" y="2317513"/>
            <a:ext cx="491502" cy="7424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7874C24-6F7A-4569-A745-7684ADD3E63C}"/>
              </a:ext>
            </a:extLst>
          </p:cNvPr>
          <p:cNvCxnSpPr>
            <a:cxnSpLocks/>
          </p:cNvCxnSpPr>
          <p:nvPr/>
        </p:nvCxnSpPr>
        <p:spPr>
          <a:xfrm rot="5400000">
            <a:off x="7999360" y="2131286"/>
            <a:ext cx="234677" cy="8967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560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6DDDD-1002-4DFB-B9B2-82AD7DC2FB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420383-D83C-4FB6-817E-5CB6991A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32679"/>
            <a:ext cx="6877050" cy="838200"/>
          </a:xfrm>
        </p:spPr>
        <p:txBody>
          <a:bodyPr/>
          <a:lstStyle/>
          <a:p>
            <a:r>
              <a:rPr lang="en-US" dirty="0"/>
              <a:t>Overall methodology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BF4F5D-8A59-4C85-9AFF-2CCE9BB27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615" y="1058657"/>
            <a:ext cx="6408712" cy="4623428"/>
          </a:xfrm>
          <a:prstGeom prst="rect">
            <a:avLst/>
          </a:prstGeom>
        </p:spPr>
      </p:pic>
      <p:pic>
        <p:nvPicPr>
          <p:cNvPr id="8" name="Picture 295">
            <a:extLst>
              <a:ext uri="{FF2B5EF4-FFF2-40B4-BE49-F238E27FC236}">
                <a16:creationId xmlns:a16="http://schemas.microsoft.com/office/drawing/2014/main" id="{3B4968FF-A3D1-4F82-91B0-2C6A58864E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9" t="-3" r="-1912" b="49539"/>
          <a:stretch/>
        </p:blipFill>
        <p:spPr bwMode="auto">
          <a:xfrm>
            <a:off x="4987590" y="5267540"/>
            <a:ext cx="966344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1AA5AA3-9403-4325-92A6-37851D3CE648}"/>
              </a:ext>
            </a:extLst>
          </p:cNvPr>
          <p:cNvCxnSpPr>
            <a:cxnSpLocks/>
          </p:cNvCxnSpPr>
          <p:nvPr/>
        </p:nvCxnSpPr>
        <p:spPr>
          <a:xfrm>
            <a:off x="4033976" y="5668651"/>
            <a:ext cx="466344" cy="200599"/>
          </a:xfrm>
          <a:prstGeom prst="bentConnector3">
            <a:avLst>
              <a:gd name="adj1" fmla="val 1691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CB40566-4166-4881-90FC-4C26A6223DC5}"/>
              </a:ext>
            </a:extLst>
          </p:cNvPr>
          <p:cNvSpPr/>
          <p:nvPr/>
        </p:nvSpPr>
        <p:spPr>
          <a:xfrm>
            <a:off x="3971322" y="6425321"/>
            <a:ext cx="1057995" cy="3567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4CB435F7-E75C-44DA-8D79-9747223A0DC0}"/>
              </a:ext>
            </a:extLst>
          </p:cNvPr>
          <p:cNvSpPr/>
          <p:nvPr/>
        </p:nvSpPr>
        <p:spPr bwMode="auto">
          <a:xfrm rot="16200000">
            <a:off x="4383090" y="2889810"/>
            <a:ext cx="265430" cy="6737133"/>
          </a:xfrm>
          <a:prstGeom prst="leftBrace">
            <a:avLst>
              <a:gd name="adj1" fmla="val 8333"/>
              <a:gd name="adj2" fmla="val 50787"/>
            </a:avLst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0408F1-9A5B-47CF-82C7-6D2CA0FA7841}"/>
              </a:ext>
            </a:extLst>
          </p:cNvPr>
          <p:cNvSpPr/>
          <p:nvPr/>
        </p:nvSpPr>
        <p:spPr>
          <a:xfrm>
            <a:off x="4085664" y="6470423"/>
            <a:ext cx="829310" cy="265430"/>
          </a:xfrm>
          <a:custGeom>
            <a:avLst/>
            <a:gdLst>
              <a:gd name="connsiteX0" fmla="*/ 0 w 861460"/>
              <a:gd name="connsiteY0" fmla="*/ 135258 h 295607"/>
              <a:gd name="connsiteX1" fmla="*/ 21265 w 861460"/>
              <a:gd name="connsiteY1" fmla="*/ 167155 h 295607"/>
              <a:gd name="connsiteX2" fmla="*/ 63796 w 861460"/>
              <a:gd name="connsiteY2" fmla="*/ 177788 h 295607"/>
              <a:gd name="connsiteX3" fmla="*/ 95693 w 861460"/>
              <a:gd name="connsiteY3" fmla="*/ 199053 h 295607"/>
              <a:gd name="connsiteX4" fmla="*/ 106326 w 861460"/>
              <a:gd name="connsiteY4" fmla="*/ 156523 h 295607"/>
              <a:gd name="connsiteX5" fmla="*/ 127591 w 861460"/>
              <a:gd name="connsiteY5" fmla="*/ 124625 h 295607"/>
              <a:gd name="connsiteX6" fmla="*/ 138224 w 861460"/>
              <a:gd name="connsiteY6" fmla="*/ 167155 h 295607"/>
              <a:gd name="connsiteX7" fmla="*/ 170121 w 861460"/>
              <a:gd name="connsiteY7" fmla="*/ 135258 h 295607"/>
              <a:gd name="connsiteX8" fmla="*/ 180754 w 861460"/>
              <a:gd name="connsiteY8" fmla="*/ 188420 h 295607"/>
              <a:gd name="connsiteX9" fmla="*/ 191386 w 861460"/>
              <a:gd name="connsiteY9" fmla="*/ 145890 h 295607"/>
              <a:gd name="connsiteX10" fmla="*/ 202019 w 861460"/>
              <a:gd name="connsiteY10" fmla="*/ 113992 h 295607"/>
              <a:gd name="connsiteX11" fmla="*/ 212651 w 861460"/>
              <a:gd name="connsiteY11" fmla="*/ 18299 h 295607"/>
              <a:gd name="connsiteX12" fmla="*/ 255182 w 861460"/>
              <a:gd name="connsiteY12" fmla="*/ 82095 h 295607"/>
              <a:gd name="connsiteX13" fmla="*/ 244549 w 861460"/>
              <a:gd name="connsiteY13" fmla="*/ 113992 h 295607"/>
              <a:gd name="connsiteX14" fmla="*/ 223284 w 861460"/>
              <a:gd name="connsiteY14" fmla="*/ 39565 h 295607"/>
              <a:gd name="connsiteX15" fmla="*/ 255182 w 861460"/>
              <a:gd name="connsiteY15" fmla="*/ 156523 h 295607"/>
              <a:gd name="connsiteX16" fmla="*/ 276447 w 861460"/>
              <a:gd name="connsiteY16" fmla="*/ 209685 h 295607"/>
              <a:gd name="connsiteX17" fmla="*/ 297712 w 861460"/>
              <a:gd name="connsiteY17" fmla="*/ 252216 h 295607"/>
              <a:gd name="connsiteX18" fmla="*/ 318977 w 861460"/>
              <a:gd name="connsiteY18" fmla="*/ 220318 h 295607"/>
              <a:gd name="connsiteX19" fmla="*/ 340242 w 861460"/>
              <a:gd name="connsiteY19" fmla="*/ 167155 h 295607"/>
              <a:gd name="connsiteX20" fmla="*/ 382772 w 861460"/>
              <a:gd name="connsiteY20" fmla="*/ 7667 h 295607"/>
              <a:gd name="connsiteX21" fmla="*/ 393405 w 861460"/>
              <a:gd name="connsiteY21" fmla="*/ 135258 h 295607"/>
              <a:gd name="connsiteX22" fmla="*/ 425303 w 861460"/>
              <a:gd name="connsiteY22" fmla="*/ 252216 h 295607"/>
              <a:gd name="connsiteX23" fmla="*/ 446568 w 861460"/>
              <a:gd name="connsiteY23" fmla="*/ 145890 h 295607"/>
              <a:gd name="connsiteX24" fmla="*/ 467833 w 861460"/>
              <a:gd name="connsiteY24" fmla="*/ 220318 h 295607"/>
              <a:gd name="connsiteX25" fmla="*/ 478465 w 861460"/>
              <a:gd name="connsiteY25" fmla="*/ 252216 h 295607"/>
              <a:gd name="connsiteX26" fmla="*/ 489098 w 861460"/>
              <a:gd name="connsiteY26" fmla="*/ 167155 h 295607"/>
              <a:gd name="connsiteX27" fmla="*/ 499731 w 861460"/>
              <a:gd name="connsiteY27" fmla="*/ 135258 h 295607"/>
              <a:gd name="connsiteX28" fmla="*/ 510363 w 861460"/>
              <a:gd name="connsiteY28" fmla="*/ 188420 h 295607"/>
              <a:gd name="connsiteX29" fmla="*/ 520996 w 861460"/>
              <a:gd name="connsiteY29" fmla="*/ 220318 h 295607"/>
              <a:gd name="connsiteX30" fmla="*/ 552893 w 861460"/>
              <a:gd name="connsiteY30" fmla="*/ 199053 h 295607"/>
              <a:gd name="connsiteX31" fmla="*/ 574158 w 861460"/>
              <a:gd name="connsiteY31" fmla="*/ 113992 h 295607"/>
              <a:gd name="connsiteX32" fmla="*/ 584791 w 861460"/>
              <a:gd name="connsiteY32" fmla="*/ 188420 h 295607"/>
              <a:gd name="connsiteX33" fmla="*/ 606056 w 861460"/>
              <a:gd name="connsiteY33" fmla="*/ 230951 h 295607"/>
              <a:gd name="connsiteX34" fmla="*/ 616689 w 861460"/>
              <a:gd name="connsiteY34" fmla="*/ 177788 h 295607"/>
              <a:gd name="connsiteX35" fmla="*/ 648586 w 861460"/>
              <a:gd name="connsiteY35" fmla="*/ 156523 h 295607"/>
              <a:gd name="connsiteX36" fmla="*/ 669851 w 861460"/>
              <a:gd name="connsiteY36" fmla="*/ 103360 h 295607"/>
              <a:gd name="connsiteX37" fmla="*/ 701749 w 861460"/>
              <a:gd name="connsiteY37" fmla="*/ 167155 h 295607"/>
              <a:gd name="connsiteX38" fmla="*/ 712382 w 861460"/>
              <a:gd name="connsiteY38" fmla="*/ 82095 h 295607"/>
              <a:gd name="connsiteX39" fmla="*/ 744279 w 861460"/>
              <a:gd name="connsiteY39" fmla="*/ 103360 h 295607"/>
              <a:gd name="connsiteX40" fmla="*/ 786810 w 861460"/>
              <a:gd name="connsiteY40" fmla="*/ 92727 h 295607"/>
              <a:gd name="connsiteX41" fmla="*/ 818707 w 861460"/>
              <a:gd name="connsiteY41" fmla="*/ 103360 h 295607"/>
              <a:gd name="connsiteX42" fmla="*/ 829340 w 861460"/>
              <a:gd name="connsiteY42" fmla="*/ 28932 h 295607"/>
              <a:gd name="connsiteX43" fmla="*/ 839972 w 861460"/>
              <a:gd name="connsiteY43" fmla="*/ 60830 h 295607"/>
              <a:gd name="connsiteX44" fmla="*/ 861238 w 861460"/>
              <a:gd name="connsiteY44" fmla="*/ 113992 h 29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861460" h="295607">
                <a:moveTo>
                  <a:pt x="0" y="135258"/>
                </a:moveTo>
                <a:cubicBezTo>
                  <a:pt x="7088" y="145890"/>
                  <a:pt x="8735" y="164649"/>
                  <a:pt x="21265" y="167155"/>
                </a:cubicBezTo>
                <a:cubicBezTo>
                  <a:pt x="75248" y="177951"/>
                  <a:pt x="37931" y="100195"/>
                  <a:pt x="63796" y="177788"/>
                </a:cubicBezTo>
                <a:cubicBezTo>
                  <a:pt x="90168" y="98667"/>
                  <a:pt x="53739" y="185068"/>
                  <a:pt x="95693" y="199053"/>
                </a:cubicBezTo>
                <a:cubicBezTo>
                  <a:pt x="109556" y="203674"/>
                  <a:pt x="100570" y="169954"/>
                  <a:pt x="106326" y="156523"/>
                </a:cubicBezTo>
                <a:cubicBezTo>
                  <a:pt x="111360" y="144777"/>
                  <a:pt x="120503" y="135258"/>
                  <a:pt x="127591" y="124625"/>
                </a:cubicBezTo>
                <a:cubicBezTo>
                  <a:pt x="131135" y="138802"/>
                  <a:pt x="124047" y="163611"/>
                  <a:pt x="138224" y="167155"/>
                </a:cubicBezTo>
                <a:cubicBezTo>
                  <a:pt x="152811" y="170802"/>
                  <a:pt x="156672" y="128534"/>
                  <a:pt x="170121" y="135258"/>
                </a:cubicBezTo>
                <a:cubicBezTo>
                  <a:pt x="186285" y="143340"/>
                  <a:pt x="177210" y="170699"/>
                  <a:pt x="180754" y="188420"/>
                </a:cubicBezTo>
                <a:cubicBezTo>
                  <a:pt x="184298" y="174243"/>
                  <a:pt x="187372" y="159941"/>
                  <a:pt x="191386" y="145890"/>
                </a:cubicBezTo>
                <a:cubicBezTo>
                  <a:pt x="194465" y="135113"/>
                  <a:pt x="200176" y="125047"/>
                  <a:pt x="202019" y="113992"/>
                </a:cubicBezTo>
                <a:cubicBezTo>
                  <a:pt x="207295" y="82335"/>
                  <a:pt x="209107" y="50197"/>
                  <a:pt x="212651" y="18299"/>
                </a:cubicBezTo>
                <a:cubicBezTo>
                  <a:pt x="231829" y="37477"/>
                  <a:pt x="255182" y="51320"/>
                  <a:pt x="255182" y="82095"/>
                </a:cubicBezTo>
                <a:cubicBezTo>
                  <a:pt x="255182" y="93303"/>
                  <a:pt x="248093" y="103360"/>
                  <a:pt x="244549" y="113992"/>
                </a:cubicBezTo>
                <a:cubicBezTo>
                  <a:pt x="237461" y="89183"/>
                  <a:pt x="226133" y="13921"/>
                  <a:pt x="223284" y="39565"/>
                </a:cubicBezTo>
                <a:cubicBezTo>
                  <a:pt x="189636" y="342411"/>
                  <a:pt x="228090" y="224253"/>
                  <a:pt x="255182" y="156523"/>
                </a:cubicBezTo>
                <a:cubicBezTo>
                  <a:pt x="262270" y="174244"/>
                  <a:pt x="268696" y="192244"/>
                  <a:pt x="276447" y="209685"/>
                </a:cubicBezTo>
                <a:cubicBezTo>
                  <a:pt x="282884" y="224169"/>
                  <a:pt x="282335" y="248372"/>
                  <a:pt x="297712" y="252216"/>
                </a:cubicBezTo>
                <a:cubicBezTo>
                  <a:pt x="310109" y="255315"/>
                  <a:pt x="313262" y="231748"/>
                  <a:pt x="318977" y="220318"/>
                </a:cubicBezTo>
                <a:cubicBezTo>
                  <a:pt x="327512" y="203247"/>
                  <a:pt x="333154" y="184876"/>
                  <a:pt x="340242" y="167155"/>
                </a:cubicBezTo>
                <a:cubicBezTo>
                  <a:pt x="433395" y="229256"/>
                  <a:pt x="319267" y="166429"/>
                  <a:pt x="382772" y="7667"/>
                </a:cubicBezTo>
                <a:cubicBezTo>
                  <a:pt x="398622" y="-31958"/>
                  <a:pt x="388937" y="92815"/>
                  <a:pt x="393405" y="135258"/>
                </a:cubicBezTo>
                <a:cubicBezTo>
                  <a:pt x="401988" y="216792"/>
                  <a:pt x="395545" y="192699"/>
                  <a:pt x="425303" y="252216"/>
                </a:cubicBezTo>
                <a:cubicBezTo>
                  <a:pt x="454316" y="368274"/>
                  <a:pt x="413390" y="223304"/>
                  <a:pt x="446568" y="145890"/>
                </a:cubicBezTo>
                <a:cubicBezTo>
                  <a:pt x="456732" y="122174"/>
                  <a:pt x="460419" y="195604"/>
                  <a:pt x="467833" y="220318"/>
                </a:cubicBezTo>
                <a:cubicBezTo>
                  <a:pt x="471053" y="231053"/>
                  <a:pt x="474921" y="241583"/>
                  <a:pt x="478465" y="252216"/>
                </a:cubicBezTo>
                <a:cubicBezTo>
                  <a:pt x="482009" y="223862"/>
                  <a:pt x="483986" y="195268"/>
                  <a:pt x="489098" y="167155"/>
                </a:cubicBezTo>
                <a:cubicBezTo>
                  <a:pt x="491103" y="156128"/>
                  <a:pt x="491806" y="127333"/>
                  <a:pt x="499731" y="135258"/>
                </a:cubicBezTo>
                <a:cubicBezTo>
                  <a:pt x="512510" y="148037"/>
                  <a:pt x="505980" y="170888"/>
                  <a:pt x="510363" y="188420"/>
                </a:cubicBezTo>
                <a:cubicBezTo>
                  <a:pt x="513081" y="199293"/>
                  <a:pt x="517452" y="209685"/>
                  <a:pt x="520996" y="220318"/>
                </a:cubicBezTo>
                <a:cubicBezTo>
                  <a:pt x="531628" y="213230"/>
                  <a:pt x="544910" y="209031"/>
                  <a:pt x="552893" y="199053"/>
                </a:cubicBezTo>
                <a:cubicBezTo>
                  <a:pt x="561613" y="188153"/>
                  <a:pt x="573628" y="116643"/>
                  <a:pt x="574158" y="113992"/>
                </a:cubicBezTo>
                <a:cubicBezTo>
                  <a:pt x="577702" y="138801"/>
                  <a:pt x="578197" y="164242"/>
                  <a:pt x="584791" y="188420"/>
                </a:cubicBezTo>
                <a:cubicBezTo>
                  <a:pt x="588961" y="203712"/>
                  <a:pt x="591019" y="235963"/>
                  <a:pt x="606056" y="230951"/>
                </a:cubicBezTo>
                <a:cubicBezTo>
                  <a:pt x="623201" y="225236"/>
                  <a:pt x="607723" y="193479"/>
                  <a:pt x="616689" y="177788"/>
                </a:cubicBezTo>
                <a:cubicBezTo>
                  <a:pt x="623029" y="166693"/>
                  <a:pt x="637954" y="163611"/>
                  <a:pt x="648586" y="156523"/>
                </a:cubicBezTo>
                <a:cubicBezTo>
                  <a:pt x="655674" y="138802"/>
                  <a:pt x="651136" y="99617"/>
                  <a:pt x="669851" y="103360"/>
                </a:cubicBezTo>
                <a:cubicBezTo>
                  <a:pt x="693164" y="108022"/>
                  <a:pt x="680484" y="177787"/>
                  <a:pt x="701749" y="167155"/>
                </a:cubicBezTo>
                <a:cubicBezTo>
                  <a:pt x="727306" y="154377"/>
                  <a:pt x="708838" y="110448"/>
                  <a:pt x="712382" y="82095"/>
                </a:cubicBezTo>
                <a:cubicBezTo>
                  <a:pt x="723014" y="89183"/>
                  <a:pt x="731629" y="101553"/>
                  <a:pt x="744279" y="103360"/>
                </a:cubicBezTo>
                <a:cubicBezTo>
                  <a:pt x="758745" y="105427"/>
                  <a:pt x="772197" y="92727"/>
                  <a:pt x="786810" y="92727"/>
                </a:cubicBezTo>
                <a:cubicBezTo>
                  <a:pt x="798018" y="92727"/>
                  <a:pt x="808075" y="99816"/>
                  <a:pt x="818707" y="103360"/>
                </a:cubicBezTo>
                <a:cubicBezTo>
                  <a:pt x="822251" y="78551"/>
                  <a:pt x="818132" y="51347"/>
                  <a:pt x="829340" y="28932"/>
                </a:cubicBezTo>
                <a:cubicBezTo>
                  <a:pt x="834352" y="18907"/>
                  <a:pt x="834960" y="50806"/>
                  <a:pt x="839972" y="60830"/>
                </a:cubicBezTo>
                <a:cubicBezTo>
                  <a:pt x="865170" y="111225"/>
                  <a:pt x="861238" y="72959"/>
                  <a:pt x="861238" y="113992"/>
                </a:cubicBezTo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824677"/>
      </p:ext>
    </p:extLst>
  </p:cSld>
  <p:clrMapOvr>
    <a:masterClrMapping/>
  </p:clrMapOvr>
</p:sld>
</file>

<file path=ppt/theme/theme1.xml><?xml version="1.0" encoding="utf-8"?>
<a:theme xmlns:a="http://schemas.openxmlformats.org/drawingml/2006/main" name="1_H0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2267</TotalTime>
  <Words>638</Words>
  <Application>Microsoft Office PowerPoint</Application>
  <PresentationFormat>On-screen Show (4:3)</PresentationFormat>
  <Paragraphs>99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Stafford</vt:lpstr>
      <vt:lpstr>Times New Roman</vt:lpstr>
      <vt:lpstr>Verdana</vt:lpstr>
      <vt:lpstr>Wingdings</vt:lpstr>
      <vt:lpstr>1_H0</vt:lpstr>
      <vt:lpstr>Office Theme</vt:lpstr>
      <vt:lpstr>                     Automated in-situ sensors &amp; spatiotemporal modelling to monitor Harmful Algal Blooms(HABs)             - Case Study-Lake Victoria</vt:lpstr>
      <vt:lpstr>Introduction </vt:lpstr>
      <vt:lpstr>Problem statement</vt:lpstr>
      <vt:lpstr>Justification </vt:lpstr>
      <vt:lpstr>General and specific objectives </vt:lpstr>
      <vt:lpstr>Overall Methodology : Data and Materials</vt:lpstr>
      <vt:lpstr> Study Area</vt:lpstr>
      <vt:lpstr>PowerPoint Presentation</vt:lpstr>
      <vt:lpstr>Overall methodology </vt:lpstr>
      <vt:lpstr>Expected Results</vt:lpstr>
      <vt:lpstr>Project Timeline</vt:lpstr>
      <vt:lpstr>Thank you for your attention!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okomo</cp:lastModifiedBy>
  <cp:revision>416</cp:revision>
  <dcterms:modified xsi:type="dcterms:W3CDTF">2021-07-22T19:56:03Z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