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36D-54F6-451E-92C5-BB1114CE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B0AD-DEF0-4ADD-A5BA-C11097FD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D7D9-C0B2-4F01-A611-2C723B6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BB64-2DBB-4989-AB82-5E439F93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2CD-2605-4CC9-8396-614FE6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CD03-BD66-4721-8591-AFB5C15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A0EA-7995-4BB5-BB54-23E99274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5E7B-3891-4239-885F-E3F566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B8AC-1AAB-45B6-B674-BE7981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C02-E562-4EA7-812F-3B819E5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9BD6-2D25-4D92-BA22-3506ACA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4220-3032-4A08-8374-4A88995C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2496-560A-4921-88A1-A24F71E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7D3C-4D69-4475-AC26-13F467C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8A74-1EAE-43CC-AF92-74058E5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DBC-8264-4DA7-9F7C-CF0D90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103-70DA-4455-B132-6EE2A82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6A8-B599-4FA7-8481-A423F5B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7BD0-5EB8-4E0E-9610-3CBDFFA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4DE9-C954-481A-B556-5D14FA46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B1C-844A-4DDA-A332-8FE51A3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05A5-972E-47E0-8FF2-038873C6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5436-0407-43D4-87C0-529DB1B1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C692-04A6-429D-AEB8-D0C542B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D3CF-B260-45B4-B602-96C9335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80F-2920-4B6B-886E-CD0B9D7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F7CF-BA34-46E0-84B1-A4668FF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6E44-0B5D-431E-9179-08926A60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AA72-6430-4BB7-AED6-51CDA6B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6689-5DEE-4200-B14A-0C9B451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B331-D2B5-411D-8A0E-2F5A448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B21-A203-4E40-8604-A18AA0A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43D7-A9CF-44A7-9D18-24DA93B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54FD-D727-4FF7-B7C5-072E908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1E98-849F-4E55-9DA2-8952D036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4AE8-242E-4051-8434-600B6589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6670-D35B-4C48-AB17-C376287D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D541-4B04-4E58-9FC9-74E3056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8B9BB-9BDE-4B18-A278-492FF5C3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EDD-7130-4133-A166-9B17B4AB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B8B44-A51A-49E0-A163-9506E25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6DBA-4C62-4CDA-8D86-DAAF099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C3790-0466-4A1F-84FD-794756F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793CB-4ACB-4E24-8048-2D133954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4659-85A8-453D-ADFA-FE48CF3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3061-C0CF-4C37-9C78-614BBF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293-860B-44E2-AA43-F7DFBE6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42B-9AE5-4F39-ACCC-7F9635F1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651C-A094-4132-A7C2-E5178922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2789-D121-4FAB-A58A-33C2491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9FB4-7DB9-43F2-93D4-B39434B2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8199-3298-46EF-9EAB-434D4CE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D28-E010-4D89-9653-A1FF9C2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7C8F-D8DB-4A6F-9161-5447EB83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0159-FAFC-442E-91AB-2E17CE83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BB19-C980-4220-A675-B0AB57C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7B52-9AF1-43D6-B31E-12CAC92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9F7E-2866-4D97-A148-F49927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D6B5-06A4-4EBB-B975-A85B540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0480-9C7B-4970-8DB2-5F1A0657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FC7A-8A22-4E26-89C0-D4E22EA5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84A-583B-48B5-A7BC-BB401D5EE48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AD4B-FB2B-463C-9422-7AC8AE58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87B-2476-4532-BC17-8C8D04C2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A72-B553-46D9-BEE7-25639C98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5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3333"/>
                </a:solidFill>
                <a:latin typeface="montserrat"/>
              </a:rPr>
              <a:t>Coupling </a:t>
            </a:r>
            <a:r>
              <a:rPr lang="en-US" sz="3200" b="1" dirty="0" err="1">
                <a:solidFill>
                  <a:srgbClr val="333333"/>
                </a:solidFill>
                <a:latin typeface="montserrat"/>
              </a:rPr>
              <a:t>S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montserrat"/>
              </a:rPr>
              <a:t>patio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-Temporal Remote Sensing and Automated </a:t>
            </a:r>
            <a:r>
              <a:rPr lang="en-US" sz="3200" b="1" dirty="0">
                <a:solidFill>
                  <a:srgbClr val="333333"/>
                </a:solidFill>
                <a:latin typeface="montserrat"/>
              </a:rPr>
              <a:t>Internet of Things(IoT)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 </a:t>
            </a:r>
            <a:r>
              <a:rPr lang="en-US" sz="3200" b="1" i="1" dirty="0">
                <a:solidFill>
                  <a:srgbClr val="333333"/>
                </a:solidFill>
                <a:effectLst/>
                <a:latin typeface="montserrat"/>
              </a:rPr>
              <a:t>in situ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 sensors to monitor, </a:t>
            </a:r>
            <a:r>
              <a:rPr lang="en-US" sz="3200" b="1" dirty="0">
                <a:solidFill>
                  <a:srgbClr val="333333"/>
                </a:solidFill>
                <a:latin typeface="montserrat"/>
              </a:rPr>
              <a:t>F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orecast in Short-Term and Raise an Alarm on Cyanotoxins and Harmful Algal Blooms(</a:t>
            </a:r>
            <a:r>
              <a:rPr lang="en-US" sz="3200" b="1" i="0" dirty="0" err="1">
                <a:solidFill>
                  <a:srgbClr val="333333"/>
                </a:solidFill>
                <a:effectLst/>
                <a:latin typeface="montserrat"/>
              </a:rPr>
              <a:t>CyanoHABs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montserrat"/>
              </a:rPr>
              <a:t>) along Lake Victoria for SDG: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E8478-687E-4341-A132-233796D9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62" y="3988185"/>
            <a:ext cx="2555379" cy="1434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31C58-0BCB-48F1-BC1F-D83C1674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01" y="3988184"/>
            <a:ext cx="2555379" cy="1434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508A7-3C58-4286-9C52-9C6B8A392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70" y="3988184"/>
            <a:ext cx="2555379" cy="1434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137CC-6BDC-4F1A-A015-5A3CEB442A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60" y="3988184"/>
            <a:ext cx="2555379" cy="1434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FDE0C1-6BCE-41F7-AAC3-82A2A2F36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71" y="3988183"/>
            <a:ext cx="2555380" cy="14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15C-7F17-4B36-AAAD-717E371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7C6C-9624-4FEF-8673-BA5796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monitor trends 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HABs and Cyanotoxins from Satellit</a:t>
            </a:r>
            <a:r>
              <a:rPr lang="en-US" sz="20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 Images data in L. Victoria.</a:t>
            </a:r>
            <a:endParaRPr lang="en-US" sz="2000" b="0" i="0" dirty="0">
              <a:solidFill>
                <a:srgbClr val="333333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Predict occurrence of cyanobacterial and Harmful algal blooms in the Selected Lake.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associate Automated Internet of Things (IoT) 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situ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sensors, machine learning Applicable in near real-time to enhance the accuracy and speed for 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situ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 analysis.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3EBAAA-A01B-46E3-A035-4A59A3CEF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18117" y="5181474"/>
            <a:ext cx="1252052" cy="924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ED0CE7-CFB5-4B95-B855-91566D85A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63" y="3038835"/>
            <a:ext cx="1040439" cy="7803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4B6143-A0F2-42A1-9034-E435BF489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5" y="3429000"/>
            <a:ext cx="981582" cy="9772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2D8DB9-F9E2-41B7-AD44-31937F3EB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6" y="1086404"/>
            <a:ext cx="1338285" cy="12856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46E55B-5635-4C3B-8DAC-0058D6198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1" y="5273799"/>
            <a:ext cx="2027075" cy="12633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6EEACF-29F4-4464-88B0-2255380A7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70" y="1447241"/>
            <a:ext cx="924852" cy="92485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D3B211-D1BD-4BBE-908A-BA616FAC22FA}"/>
              </a:ext>
            </a:extLst>
          </p:cNvPr>
          <p:cNvCxnSpPr>
            <a:cxnSpLocks/>
          </p:cNvCxnSpPr>
          <p:nvPr/>
        </p:nvCxnSpPr>
        <p:spPr>
          <a:xfrm flipV="1">
            <a:off x="2170443" y="3639457"/>
            <a:ext cx="1112409" cy="822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7A8D0D-C8CE-4B61-8E10-7A0A059DAF74}"/>
              </a:ext>
            </a:extLst>
          </p:cNvPr>
          <p:cNvCxnSpPr>
            <a:cxnSpLocks/>
          </p:cNvCxnSpPr>
          <p:nvPr/>
        </p:nvCxnSpPr>
        <p:spPr>
          <a:xfrm>
            <a:off x="2444495" y="2124063"/>
            <a:ext cx="3492071" cy="1695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B56BB6-828B-442A-A0AC-91F714E55EE4}"/>
              </a:ext>
            </a:extLst>
          </p:cNvPr>
          <p:cNvCxnSpPr>
            <a:cxnSpLocks/>
          </p:cNvCxnSpPr>
          <p:nvPr/>
        </p:nvCxnSpPr>
        <p:spPr>
          <a:xfrm flipV="1">
            <a:off x="2334361" y="4209331"/>
            <a:ext cx="3602205" cy="1425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C17063-D3D5-4797-A7C1-735D7E590E1E}"/>
              </a:ext>
            </a:extLst>
          </p:cNvPr>
          <p:cNvCxnSpPr>
            <a:cxnSpLocks/>
          </p:cNvCxnSpPr>
          <p:nvPr/>
        </p:nvCxnSpPr>
        <p:spPr>
          <a:xfrm flipV="1">
            <a:off x="6780628" y="2124063"/>
            <a:ext cx="1969477" cy="1502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CE01E4-3007-46F7-AD3D-7E0B6E48C62D}"/>
              </a:ext>
            </a:extLst>
          </p:cNvPr>
          <p:cNvCxnSpPr>
            <a:cxnSpLocks/>
          </p:cNvCxnSpPr>
          <p:nvPr/>
        </p:nvCxnSpPr>
        <p:spPr>
          <a:xfrm flipH="1">
            <a:off x="2248906" y="6277664"/>
            <a:ext cx="8366330" cy="11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EAD4DE-61AB-4DB5-941E-B99807AA6131}"/>
              </a:ext>
            </a:extLst>
          </p:cNvPr>
          <p:cNvCxnSpPr>
            <a:cxnSpLocks/>
          </p:cNvCxnSpPr>
          <p:nvPr/>
        </p:nvCxnSpPr>
        <p:spPr>
          <a:xfrm>
            <a:off x="4135463" y="3626790"/>
            <a:ext cx="1491232" cy="37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AB2FF6-8689-4953-AF06-439367B3BA22}"/>
              </a:ext>
            </a:extLst>
          </p:cNvPr>
          <p:cNvCxnSpPr>
            <a:cxnSpLocks/>
          </p:cNvCxnSpPr>
          <p:nvPr/>
        </p:nvCxnSpPr>
        <p:spPr>
          <a:xfrm>
            <a:off x="9270609" y="2248078"/>
            <a:ext cx="1885071" cy="2928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14F0DBF-BC35-4A50-8163-3062C137C1EF}"/>
              </a:ext>
            </a:extLst>
          </p:cNvPr>
          <p:cNvSpPr txBox="1"/>
          <p:nvPr/>
        </p:nvSpPr>
        <p:spPr>
          <a:xfrm>
            <a:off x="5233182" y="2319410"/>
            <a:ext cx="2250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33333"/>
                </a:solidFill>
                <a:effectLst/>
                <a:latin typeface="Roboto"/>
              </a:rPr>
              <a:t>probabilistic prediction of blooms</a:t>
            </a:r>
            <a:endParaRPr 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6C659CC-53C8-42EF-83D9-D7F0F3B0E380}"/>
              </a:ext>
            </a:extLst>
          </p:cNvPr>
          <p:cNvSpPr txBox="1"/>
          <p:nvPr/>
        </p:nvSpPr>
        <p:spPr>
          <a:xfrm>
            <a:off x="139026" y="4094357"/>
            <a:ext cx="4390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-H20 temperature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-Nutrient Loading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hlorophyll-A conc.</a:t>
            </a:r>
          </a:p>
          <a:p>
            <a:r>
              <a:rPr lang="en-US" sz="16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-F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luorescence line height (FLH)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123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Roboto</vt:lpstr>
      <vt:lpstr>Verdana</vt:lpstr>
      <vt:lpstr>Office Theme</vt:lpstr>
      <vt:lpstr>Coupling Spatio-Temporal Remote Sensing and Automated Internet of Things(IoT) in situ sensors to monitor, Forecast in Short-Term and Raise an Alarm on Cyanotoxins and Harmful Algal Blooms(CyanoHABs) along Lake Victoria for SDG: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Satellite remote sensing and automated in situ sensors to monitor and predict cyanobacterial blooms in multiple lake</dc:title>
  <dc:creator>okomo</dc:creator>
  <cp:lastModifiedBy>okomo</cp:lastModifiedBy>
  <cp:revision>20</cp:revision>
  <dcterms:created xsi:type="dcterms:W3CDTF">2021-03-10T00:42:27Z</dcterms:created>
  <dcterms:modified xsi:type="dcterms:W3CDTF">2021-03-11T11:00:14Z</dcterms:modified>
</cp:coreProperties>
</file>