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98" r:id="rId2"/>
  </p:sldMasterIdLst>
  <p:notesMasterIdLst>
    <p:notesMasterId r:id="rId19"/>
  </p:notesMasterIdLst>
  <p:handoutMasterIdLst>
    <p:handoutMasterId r:id="rId20"/>
  </p:handoutMasterIdLst>
  <p:sldIdLst>
    <p:sldId id="353" r:id="rId3"/>
    <p:sldId id="331" r:id="rId4"/>
    <p:sldId id="356" r:id="rId5"/>
    <p:sldId id="367" r:id="rId6"/>
    <p:sldId id="357" r:id="rId7"/>
    <p:sldId id="369" r:id="rId8"/>
    <p:sldId id="359" r:id="rId9"/>
    <p:sldId id="365" r:id="rId10"/>
    <p:sldId id="335" r:id="rId11"/>
    <p:sldId id="372" r:id="rId12"/>
    <p:sldId id="371" r:id="rId13"/>
    <p:sldId id="378" r:id="rId14"/>
    <p:sldId id="376" r:id="rId15"/>
    <p:sldId id="380" r:id="rId16"/>
    <p:sldId id="354" r:id="rId17"/>
    <p:sldId id="324" r:id="rId18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27-Nov-21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7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1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035626"/>
            <a:ext cx="652852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Presentation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76EB-C755-46F2-A67B-226A91B1A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EFC9C74-38C7-4960-8A0F-C60CF70B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6C9D746-9B16-4B4E-8369-C7D4128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8029"/>
              </p:ext>
            </p:extLst>
          </p:nvPr>
        </p:nvGraphicFramePr>
        <p:xfrm>
          <a:off x="6119813" y="1454667"/>
          <a:ext cx="3024187" cy="35283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6443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267744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Co-eff’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0.836884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0.883304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891017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0.843381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0.899546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900772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09C4B4-0DB8-4DF6-B55D-9720BE1B0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" y="1484784"/>
            <a:ext cx="5988374" cy="3744416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D13E697A-F9BA-4C74-B257-12A0FBC5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1" y="2060848"/>
            <a:ext cx="1080120" cy="37024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0.836884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3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7FB9B-931A-4ED8-B02D-9FB341451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92F66DBB-48B9-428D-89D8-282178F7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1" y="1415233"/>
            <a:ext cx="8661857" cy="2996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5A5BF15-D20C-42EF-B076-B82B6199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88" y="4078209"/>
            <a:ext cx="8642350" cy="2996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D12E665-0BB4-4C5E-B148-9C44D2D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23159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D0C53-F3AC-4835-83D3-1345CD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5" y="1735922"/>
            <a:ext cx="4558499" cy="2364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12875-1B10-4C9B-87E6-E1A86ACF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584" y="1734047"/>
            <a:ext cx="4123151" cy="2213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486743-D8ED-4AA9-9E91-5CB3DF10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85" y="4389844"/>
            <a:ext cx="4299915" cy="2298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B4E389-6417-4EA7-B896-21AE4199D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437" y="4363745"/>
            <a:ext cx="4269709" cy="23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F3726-A8BC-4A8A-B7E4-50E1E6DCB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872FDF-036E-4733-A3F7-566480C1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LSAT Estimates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6364ECFD-ED7A-455C-ACE3-AD1CEC3D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223"/>
              </p:ext>
            </p:extLst>
          </p:nvPr>
        </p:nvGraphicFramePr>
        <p:xfrm>
          <a:off x="5868144" y="1473049"/>
          <a:ext cx="3114019" cy="41294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627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307392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733662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Co-eff’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0.698326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0. 71064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691017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70726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DE26C30-C6D4-4365-BCD8-AB93F9B4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6" y="1473049"/>
            <a:ext cx="5701628" cy="4129418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00F85F26-3905-4BE7-83CC-0EA1C8F6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59129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0.698326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Information from Sensors:</a:t>
            </a:r>
            <a:br>
              <a:rPr lang="en-US" sz="1800" dirty="0"/>
            </a:br>
            <a:r>
              <a:rPr lang="en-US" sz="1800" dirty="0"/>
              <a:t>GPS Location, System Condition, Air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8EDCA2-320E-46A7-AB3C-0C2B09EBC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3150" r="164" b="48551"/>
          <a:stretch/>
        </p:blipFill>
        <p:spPr>
          <a:xfrm>
            <a:off x="2801019" y="1385088"/>
            <a:ext cx="3587950" cy="324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7C6B4-DA6B-4B5C-86CC-5B8A07AF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2" y="1433511"/>
            <a:ext cx="2604220" cy="5308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A3AE6-24A5-4D59-8C65-C3E982628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2" y="1368290"/>
            <a:ext cx="2686049" cy="5381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3CA76C-7B3C-4D31-B593-CA5229C78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3150" r="164" b="48551"/>
          <a:stretch/>
        </p:blipFill>
        <p:spPr>
          <a:xfrm>
            <a:off x="2883132" y="1368290"/>
            <a:ext cx="358795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The max. Chl-a values ranged from 31, 48, 57 and 50 Mg/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="0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0" dirty="0"/>
              <a:t> which are significantly above the optimal (1 to 20Mg/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b="0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0" dirty="0"/>
              <a:t>) in a non-turbid water body like Lake Victoria.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Corresponding LSAT Maps were generated for the reported HAB dates and reported to have risen to ~35˚C and ~36˚C in HAB events unlike </a:t>
            </a:r>
            <a:r>
              <a:rPr lang="en-US" b="0" dirty="0" err="1"/>
              <a:t>aprox</a:t>
            </a:r>
            <a:r>
              <a:rPr lang="en-US" b="0" dirty="0"/>
              <a:t>. ~25˚C for normal conditions.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The chl-a and LSAT estimates were validated with well known products and found to correlate from 69% to 90%.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</a:t>
            </a: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Wide spread chl-a concentration maps were generated from the proposed methodology to monitor HABs.</a:t>
            </a:r>
          </a:p>
          <a:p>
            <a:pPr marL="522288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Corresponding LSAT maps were as well generated from the and reportedly, the LSAT rose on bloom events.</a:t>
            </a:r>
          </a:p>
          <a:p>
            <a:pPr marL="522288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Chl-a and LSAT estimates were validated</a:t>
            </a:r>
          </a:p>
          <a:p>
            <a:pPr marL="522288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Autonomous In-situ IoT system was developed and tested in local University water bodies and found capable of relaying near-real time geotagged data.</a:t>
            </a:r>
          </a:p>
          <a:p>
            <a:pPr indent="0" algn="just"/>
            <a:r>
              <a:rPr lang="en-US" dirty="0"/>
              <a:t>Recommendation </a:t>
            </a:r>
          </a:p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Cloud based compactional servers for automatic download for greater spatial </a:t>
            </a:r>
            <a:r>
              <a:rPr lang="en-US" b="0"/>
              <a:t>extents analysis,  </a:t>
            </a:r>
            <a:r>
              <a:rPr lang="en-US" b="0" dirty="0"/>
              <a:t>availability of Salinity sensor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5211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 is </a:t>
            </a:r>
            <a:r>
              <a:rPr lang="en-US" sz="1600" b="0" dirty="0"/>
              <a:t>a phenomena which turns water bodies </a:t>
            </a:r>
            <a:r>
              <a:rPr lang="en-US" sz="1600" b="0" dirty="0">
                <a:solidFill>
                  <a:srgbClr val="00B0F0"/>
                </a:solidFill>
              </a:rPr>
              <a:t>dark blue-green </a:t>
            </a:r>
            <a:r>
              <a:rPr lang="en-US" sz="1600" b="0" dirty="0"/>
              <a:t>due to eutrophication; potentially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sz="1600" b="0" dirty="0"/>
              <a:t>and animals e.g., </a:t>
            </a:r>
            <a:r>
              <a:rPr lang="en-US" sz="1600" b="0" dirty="0">
                <a:solidFill>
                  <a:srgbClr val="00B0F0"/>
                </a:solidFill>
              </a:rPr>
              <a:t>massive fish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sz="1600" b="0" dirty="0"/>
              <a:t>, etc.as lately observed in eutrophicated L. Victoria riparian. 		          						            (</a:t>
            </a:r>
            <a:r>
              <a:rPr lang="en-US" sz="16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6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600" b="0" dirty="0">
                <a:cs typeface="Times New Roman" panose="02020603050405020304" pitchFamily="18" charset="0"/>
              </a:rPr>
              <a:t>)</a:t>
            </a:r>
            <a:endParaRPr lang="en-US" sz="1600" b="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&amp; Water surface spectral signatures    </a:t>
            </a:r>
            <a:r>
              <a:rPr lang="en-US" sz="1600" b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6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 status quo only provides for the higher authority to solely rely on calls/information from the locals after the condition is a total mess without relying on any near real-time space-based or in-situ monitoring system. 		            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Therefore, there’s need to come up with a quick response methodological approach to use space-based techniques and in-situ sensors to detect and alert the near-real time occurrence of HABs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B0F0"/>
                </a:solidFill>
              </a:rPr>
              <a:t>Coupling</a:t>
            </a:r>
            <a:r>
              <a:rPr lang="en-US" sz="1600" b="0" dirty="0"/>
              <a:t> wide spread </a:t>
            </a:r>
            <a:r>
              <a:rPr lang="en-US" sz="1600" b="0" dirty="0">
                <a:solidFill>
                  <a:srgbClr val="00B0F0"/>
                </a:solidFill>
              </a:rPr>
              <a:t>spatiotemporal</a:t>
            </a:r>
            <a:r>
              <a:rPr lang="en-US" sz="1600" b="0" dirty="0"/>
              <a:t> monitoring, and automated </a:t>
            </a:r>
            <a:r>
              <a:rPr lang="en-US" sz="1600" b="0" i="1" dirty="0"/>
              <a:t>in-situ</a:t>
            </a:r>
            <a:r>
              <a:rPr lang="en-US" sz="1600" b="0" dirty="0"/>
              <a:t> system will play a big deal in return. This would inform the </a:t>
            </a:r>
            <a:r>
              <a:rPr lang="en-US" sz="1600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sz="1600" b="0" dirty="0"/>
              <a:t>calling for immediate remedy actions.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0FCA46B-80A9-4E10-8619-E78629EC25E8}"/>
              </a:ext>
            </a:extLst>
          </p:cNvPr>
          <p:cNvSpPr txBox="1">
            <a:spLocks/>
          </p:cNvSpPr>
          <p:nvPr/>
        </p:nvSpPr>
        <p:spPr bwMode="auto">
          <a:xfrm>
            <a:off x="406475" y="6413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Introduction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 from 2015 to 2020 and beyond.</a:t>
            </a:r>
          </a:p>
          <a:p>
            <a:pPr marL="358775" lvl="2" indent="0" algn="just">
              <a:buNone/>
            </a:pPr>
            <a:endParaRPr lang="en-GB" sz="210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system,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2965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Area: Lake Victoria Nyanza Gulf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10228"/>
              </p:ext>
            </p:extLst>
          </p:nvPr>
        </p:nvGraphicFramePr>
        <p:xfrm>
          <a:off x="235851" y="4653136"/>
          <a:ext cx="8641656" cy="185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342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710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342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600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51144"/>
              </p:ext>
            </p:extLst>
          </p:nvPr>
        </p:nvGraphicFramePr>
        <p:xfrm>
          <a:off x="235851" y="1468438"/>
          <a:ext cx="8641656" cy="30406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224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76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76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76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Previous HAB events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895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kumimoji="0" lang="en-US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 flipH="1">
            <a:off x="5604896" y="4341769"/>
            <a:ext cx="1367061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75668" y="5518271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 flipH="1">
            <a:off x="430768" y="1325262"/>
            <a:ext cx="779615" cy="4418685"/>
          </a:xfrm>
          <a:prstGeom prst="bentConnector3">
            <a:avLst>
              <a:gd name="adj1" fmla="val -29322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430769" y="5567545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>
            <a:off x="6971957" y="4538427"/>
            <a:ext cx="35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81507" y="5730242"/>
            <a:ext cx="1299453" cy="6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613304" y="5459263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5471" y="5011732"/>
            <a:ext cx="429656" cy="58342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9DBEC-7596-4AEC-A4B9-7B4B6EAB9A1A}"/>
              </a:ext>
            </a:extLst>
          </p:cNvPr>
          <p:cNvSpPr/>
          <p:nvPr/>
        </p:nvSpPr>
        <p:spPr>
          <a:xfrm>
            <a:off x="27500" y="4639233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62D635-3B25-4745-8191-E32F9D96A23E}"/>
              </a:ext>
            </a:extLst>
          </p:cNvPr>
          <p:cNvSpPr/>
          <p:nvPr/>
        </p:nvSpPr>
        <p:spPr>
          <a:xfrm>
            <a:off x="7648988" y="3890915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A94A453-1D9D-4B10-B03E-51B3152F3F39}"/>
              </a:ext>
            </a:extLst>
          </p:cNvPr>
          <p:cNvCxnSpPr>
            <a:cxnSpLocks/>
            <a:stCxn id="68" idx="3"/>
            <a:endCxn id="54" idx="3"/>
          </p:cNvCxnSpPr>
          <p:nvPr/>
        </p:nvCxnSpPr>
        <p:spPr>
          <a:xfrm flipH="1" flipV="1">
            <a:off x="6654200" y="1365173"/>
            <a:ext cx="2320137" cy="2737594"/>
          </a:xfrm>
          <a:prstGeom prst="bentConnector3">
            <a:avLst>
              <a:gd name="adj1" fmla="val -514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824F02-D52E-427A-913B-8685F3E5C41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330156" y="4102767"/>
            <a:ext cx="318832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671A5E-C59D-4592-B574-1275497D57B5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 rot="5400000">
            <a:off x="2628631" y="5156637"/>
            <a:ext cx="396326" cy="208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8E8164-F27C-4039-A491-D8D80557ED36}"/>
              </a:ext>
            </a:extLst>
          </p:cNvPr>
          <p:cNvCxnSpPr>
            <a:cxnSpLocks/>
            <a:stCxn id="86" idx="3"/>
            <a:endCxn id="120" idx="1"/>
          </p:cNvCxnSpPr>
          <p:nvPr/>
        </p:nvCxnSpPr>
        <p:spPr>
          <a:xfrm flipV="1">
            <a:off x="3831358" y="5736711"/>
            <a:ext cx="244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39A935-0F7C-4A34-8F1B-1A85A3D2A178}"/>
              </a:ext>
            </a:extLst>
          </p:cNvPr>
          <p:cNvCxnSpPr>
            <a:stCxn id="86" idx="1"/>
            <a:endCxn id="133" idx="3"/>
          </p:cNvCxnSpPr>
          <p:nvPr/>
        </p:nvCxnSpPr>
        <p:spPr>
          <a:xfrm flipH="1">
            <a:off x="1361361" y="5736712"/>
            <a:ext cx="251943" cy="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Local DB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15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CFE9-6A2B-4E5E-A278-5F091873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4" y="1484784"/>
            <a:ext cx="8530588" cy="42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Chl-a concentration maps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DD530A5-0B79-4D3B-949C-8298064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1" y="1425260"/>
            <a:ext cx="8877517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1CACB9D3-9152-4098-9899-1BC62A25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54736"/>
            <a:ext cx="8926083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56A39C-A1BE-4A4E-A174-63772D3E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6" y="1719840"/>
            <a:ext cx="4229893" cy="2389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AF41BD-322A-49C6-8328-13062FE6D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184" y="1688496"/>
            <a:ext cx="4348899" cy="23894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441DAE-60F4-4C63-973C-CD5DAEFE6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56" y="4472663"/>
            <a:ext cx="4229894" cy="22837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169639-FC80-4AAD-8D12-039C98B89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052" y="4462948"/>
            <a:ext cx="4111124" cy="23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4783</TotalTime>
  <Words>969</Words>
  <Application>Microsoft Office PowerPoint</Application>
  <PresentationFormat>On-screen Show (4:3)</PresentationFormat>
  <Paragraphs>166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Segoe UI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PowerPoint Presentation</vt:lpstr>
      <vt:lpstr>General and Specific objectives </vt:lpstr>
      <vt:lpstr> Study Area: Lake Victoria Nyanza Gulf</vt:lpstr>
      <vt:lpstr>Data and Materials</vt:lpstr>
      <vt:lpstr>PowerPoint Presentation</vt:lpstr>
      <vt:lpstr>Overall methodology </vt:lpstr>
      <vt:lpstr>HAB reported dates, from 2015</vt:lpstr>
      <vt:lpstr>Results: Chl-a concentration maps </vt:lpstr>
      <vt:lpstr>Accuracy Assessment of Chl-a Estimates</vt:lpstr>
      <vt:lpstr>Results (b): High LSAT recorded during bloom Events</vt:lpstr>
      <vt:lpstr>Accuracy Assessment of LSAT Estimates</vt:lpstr>
      <vt:lpstr>Obtaining Information from Sensors: GPS Location, System Condition, Air Temperatures</vt:lpstr>
      <vt:lpstr>Discussions </vt:lpstr>
      <vt:lpstr>Conclusions and Recommendations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451</cp:revision>
  <dcterms:modified xsi:type="dcterms:W3CDTF">2021-11-28T16:52:28Z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