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2">
  <p:sldMasterIdLst>
    <p:sldMasterId id="2147483652" r:id="rId1"/>
    <p:sldMasterId id="2147483698" r:id="rId2"/>
  </p:sldMasterIdLst>
  <p:notesMasterIdLst>
    <p:notesMasterId r:id="rId15"/>
  </p:notesMasterIdLst>
  <p:handoutMasterIdLst>
    <p:handoutMasterId r:id="rId16"/>
  </p:handoutMasterIdLst>
  <p:sldIdLst>
    <p:sldId id="325" r:id="rId3"/>
    <p:sldId id="330" r:id="rId4"/>
    <p:sldId id="331" r:id="rId5"/>
    <p:sldId id="332" r:id="rId6"/>
    <p:sldId id="333" r:id="rId7"/>
    <p:sldId id="355" r:id="rId8"/>
    <p:sldId id="356" r:id="rId9"/>
    <p:sldId id="358" r:id="rId10"/>
    <p:sldId id="334" r:id="rId11"/>
    <p:sldId id="335" r:id="rId12"/>
    <p:sldId id="353" r:id="rId13"/>
    <p:sldId id="324" r:id="rId14"/>
  </p:sldIdLst>
  <p:sldSz cx="9144000" cy="6858000" type="screen4x3"/>
  <p:notesSz cx="6858000" cy="9947275"/>
  <p:defaultTextStyle>
    <a:defPPr>
      <a:defRPr lang="en-GB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nTerry" initials="K" lastIdx="1" clrIdx="0">
    <p:extLst>
      <p:ext uri="{19B8F6BF-5375-455C-9EA6-DF929625EA0E}">
        <p15:presenceInfo xmlns:p15="http://schemas.microsoft.com/office/powerpoint/2012/main" userId="KenTerry" providerId="None"/>
      </p:ext>
    </p:extLst>
  </p:cmAuthor>
  <p:cmAuthor id="2" name="okomo" initials="o" lastIdx="1" clrIdx="1">
    <p:extLst>
      <p:ext uri="{19B8F6BF-5375-455C-9EA6-DF929625EA0E}">
        <p15:presenceInfo xmlns:p15="http://schemas.microsoft.com/office/powerpoint/2012/main" userId="okom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FF0000"/>
    <a:srgbClr val="65C967"/>
    <a:srgbClr val="FBA3A3"/>
    <a:srgbClr val="FFFF66"/>
    <a:srgbClr val="FFFF99"/>
    <a:srgbClr val="CC0000"/>
    <a:srgbClr val="173800"/>
    <a:srgbClr val="1D387B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7834" autoAdjust="0"/>
  </p:normalViewPr>
  <p:slideViewPr>
    <p:cSldViewPr>
      <p:cViewPr varScale="1">
        <p:scale>
          <a:sx n="74" d="100"/>
          <a:sy n="74" d="100"/>
        </p:scale>
        <p:origin x="1164" y="60"/>
      </p:cViewPr>
      <p:guideLst>
        <p:guide orient="horz" pos="400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3966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880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44880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fld id="{1EC7983B-75C3-4741-8AD0-E1E0878B8A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32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1"/>
          <p:cNvSpPr>
            <a:spLocks noChangeArrowheads="1"/>
          </p:cNvSpPr>
          <p:nvPr/>
        </p:nvSpPr>
        <p:spPr bwMode="auto">
          <a:xfrm>
            <a:off x="0" y="0"/>
            <a:ext cx="6858000" cy="994727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463" y="392113"/>
            <a:ext cx="935037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88913" y="9447213"/>
            <a:ext cx="1617662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1350"/>
              </a:lnSpc>
              <a:buFont typeface="Stafford" pitchFamily="2" charset="0"/>
              <a:buNone/>
              <a:tabLst>
                <a:tab pos="723900" algn="l"/>
                <a:tab pos="144780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November 19, 2007</a:t>
            </a:r>
          </a:p>
        </p:txBody>
      </p:sp>
      <p:sp>
        <p:nvSpPr>
          <p:cNvPr id="614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92213" y="1004888"/>
            <a:ext cx="4452937" cy="33385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0500" y="4660900"/>
            <a:ext cx="6475413" cy="4656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08163" y="9447213"/>
            <a:ext cx="410368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1350"/>
              </a:lnSpc>
              <a:buFont typeface="Stafford" pitchFamily="2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5913438" y="9447213"/>
            <a:ext cx="94138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50"/>
              </a:lnSpc>
              <a:buFont typeface="Stafford" pitchFamily="2" charset="0"/>
              <a:buNone/>
              <a:tabLst>
                <a:tab pos="72390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|  </a:t>
            </a:r>
            <a:fld id="{92C156F3-6C7D-4C62-B24F-CEC35145830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6153" name="Rectangle 8"/>
          <p:cNvSpPr>
            <a:spLocks noChangeArrowheads="1"/>
          </p:cNvSpPr>
          <p:nvPr/>
        </p:nvSpPr>
        <p:spPr bwMode="auto">
          <a:xfrm>
            <a:off x="190500" y="420688"/>
            <a:ext cx="5403850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13400" tIns="0" rIns="0" bIns="0" anchor="ctr"/>
          <a:lstStyle/>
          <a:p>
            <a:pPr algn="l">
              <a:lnSpc>
                <a:spcPts val="1350"/>
              </a:lnSpc>
              <a:buFont typeface="Stafford" pitchFamily="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de-DE" sz="1100" b="1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6154" name="Rectangle 9"/>
          <p:cNvSpPr>
            <a:spLocks noChangeArrowheads="1"/>
          </p:cNvSpPr>
          <p:nvPr/>
        </p:nvSpPr>
        <p:spPr bwMode="auto">
          <a:xfrm>
            <a:off x="190500" y="195263"/>
            <a:ext cx="6478588" cy="157162"/>
          </a:xfrm>
          <a:prstGeom prst="rect">
            <a:avLst/>
          </a:prstGeom>
          <a:solidFill>
            <a:srgbClr val="B5B5B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6155" name="Line 10"/>
          <p:cNvSpPr>
            <a:spLocks noChangeShapeType="1"/>
          </p:cNvSpPr>
          <p:nvPr/>
        </p:nvSpPr>
        <p:spPr bwMode="auto">
          <a:xfrm>
            <a:off x="190500" y="392113"/>
            <a:ext cx="6478588" cy="1587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56" name="Line 11"/>
          <p:cNvSpPr>
            <a:spLocks noChangeShapeType="1"/>
          </p:cNvSpPr>
          <p:nvPr/>
        </p:nvSpPr>
        <p:spPr bwMode="auto">
          <a:xfrm>
            <a:off x="190500" y="850900"/>
            <a:ext cx="64785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57" name="Line 12"/>
          <p:cNvSpPr>
            <a:spLocks noChangeShapeType="1"/>
          </p:cNvSpPr>
          <p:nvPr/>
        </p:nvSpPr>
        <p:spPr bwMode="auto">
          <a:xfrm>
            <a:off x="190500" y="9447213"/>
            <a:ext cx="64785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58" name="Line 13"/>
          <p:cNvSpPr>
            <a:spLocks noChangeShapeType="1"/>
          </p:cNvSpPr>
          <p:nvPr/>
        </p:nvSpPr>
        <p:spPr bwMode="auto">
          <a:xfrm>
            <a:off x="188913" y="4462463"/>
            <a:ext cx="6478587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0397197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7171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717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>
                <a:solidFill>
                  <a:srgbClr val="000000"/>
                </a:solidFill>
                <a:latin typeface="Stafford" pitchFamily="2" charset="0"/>
              </a:rPr>
              <a:t>|  </a:t>
            </a:r>
            <a:fld id="{182A058B-C42E-403D-AC0C-8E31B078BE7A}" type="slidenum">
              <a:rPr lang="en-GB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</a:t>
            </a:fld>
            <a:endParaRPr lang="en-GB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71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1006475"/>
            <a:ext cx="4449763" cy="3336925"/>
          </a:xfrm>
          <a:ln/>
        </p:spPr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" y="4659313"/>
            <a:ext cx="6475413" cy="4657725"/>
          </a:xfrm>
          <a:noFill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891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November 19, 2007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|  </a:t>
            </a:r>
            <a:fld id="{92C156F3-6C7D-4C62-B24F-CEC351458306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011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/>
          <p:cNvSpPr>
            <a:spLocks noChangeArrowheads="1"/>
          </p:cNvSpPr>
          <p:nvPr userDrawn="1"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17" name="Rectangle 8"/>
          <p:cNvSpPr>
            <a:spLocks noChangeArrowheads="1"/>
          </p:cNvSpPr>
          <p:nvPr userDrawn="1"/>
        </p:nvSpPr>
        <p:spPr bwMode="auto">
          <a:xfrm>
            <a:off x="250825" y="365003"/>
            <a:ext cx="8640763" cy="5007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8" name="Rectangle 9"/>
          <p:cNvSpPr>
            <a:spLocks noChangeArrowheads="1"/>
          </p:cNvSpPr>
          <p:nvPr userDrawn="1"/>
        </p:nvSpPr>
        <p:spPr bwMode="auto">
          <a:xfrm>
            <a:off x="250825" y="2420888"/>
            <a:ext cx="8640763" cy="7938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9" name="Text Box 11"/>
          <p:cNvSpPr txBox="1">
            <a:spLocks noChangeArrowheads="1"/>
          </p:cNvSpPr>
          <p:nvPr userDrawn="1"/>
        </p:nvSpPr>
        <p:spPr bwMode="auto">
          <a:xfrm>
            <a:off x="366060" y="6524005"/>
            <a:ext cx="7559675" cy="233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900" dirty="0"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GEGIS</a:t>
            </a:r>
          </a:p>
        </p:txBody>
      </p:sp>
      <p:sp>
        <p:nvSpPr>
          <p:cNvPr id="21" name="Line 12"/>
          <p:cNvSpPr>
            <a:spLocks noChangeShapeType="1"/>
          </p:cNvSpPr>
          <p:nvPr userDrawn="1"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2" name="Rectangle 16"/>
          <p:cNvSpPr>
            <a:spLocks noChangeArrowheads="1"/>
          </p:cNvSpPr>
          <p:nvPr userDrawn="1"/>
        </p:nvSpPr>
        <p:spPr bwMode="auto">
          <a:xfrm>
            <a:off x="6948488" y="6524625"/>
            <a:ext cx="1944687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ct val="100000"/>
              </a:lnSpc>
              <a:buClrTx/>
              <a:buSzTx/>
              <a:buFontTx/>
              <a:buNone/>
            </a:pPr>
            <a:fld id="{B8B5FDB6-3EA0-4704-AFA4-457E235F2A5B}" type="datetime5">
              <a:rPr lang="en-US" sz="100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22-Jul-21</a:t>
            </a:fld>
            <a:endParaRPr lang="de-DE" sz="1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58775" y="620688"/>
            <a:ext cx="6734175" cy="649312"/>
          </a:xfrm>
        </p:spPr>
        <p:txBody>
          <a:bodyPr anchor="b" anchorCtr="1"/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dirty="0"/>
              <a:t>Master Title</a:t>
            </a:r>
          </a:p>
        </p:txBody>
      </p:sp>
      <p:sp>
        <p:nvSpPr>
          <p:cNvPr id="24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defRPr sz="2200" b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dirty="0"/>
              <a:t>Master-Subtitle format</a:t>
            </a:r>
          </a:p>
        </p:txBody>
      </p:sp>
      <p:pic>
        <p:nvPicPr>
          <p:cNvPr id="25" name="Picture 24" descr="E:\thesis 2\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625" y="554707"/>
            <a:ext cx="1621847" cy="1722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127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251520" y="1535113"/>
            <a:ext cx="4245868" cy="639762"/>
          </a:xfrm>
        </p:spPr>
        <p:txBody>
          <a:bodyPr anchor="b"/>
          <a:lstStyle>
            <a:lvl1pPr marL="0" indent="0">
              <a:buNone/>
              <a:defRPr sz="22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Edit master text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251520" y="2174874"/>
            <a:ext cx="4245868" cy="4278461"/>
          </a:xfrm>
        </p:spPr>
        <p:txBody>
          <a:bodyPr/>
          <a:lstStyle>
            <a:lvl1pPr>
              <a:defRPr sz="2100" baseline="0"/>
            </a:lvl1pPr>
            <a:lvl2pPr>
              <a:defRPr sz="2000"/>
            </a:lvl2pPr>
            <a:lvl3pPr>
              <a:defRPr sz="19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Edit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247455" cy="63976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Edit master text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4"/>
            <a:ext cx="4247455" cy="427846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Edit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75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ody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575050" y="1484784"/>
            <a:ext cx="5317430" cy="496855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Edit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Click to edit master title</a:t>
            </a:r>
            <a:endParaRPr lang="en-US" dirty="0"/>
          </a:p>
        </p:txBody>
      </p:sp>
      <p:sp>
        <p:nvSpPr>
          <p:cNvPr id="6" name="Inhaltsplatzhalter 2"/>
          <p:cNvSpPr>
            <a:spLocks noGrp="1"/>
          </p:cNvSpPr>
          <p:nvPr>
            <p:ph idx="11" hasCustomPrompt="1"/>
          </p:nvPr>
        </p:nvSpPr>
        <p:spPr>
          <a:xfrm>
            <a:off x="262682" y="1484784"/>
            <a:ext cx="3229198" cy="496855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Edit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</p:spTree>
    <p:extLst>
      <p:ext uri="{BB962C8B-B14F-4D97-AF65-F5344CB8AC3E}">
        <p14:creationId xmlns:p14="http://schemas.microsoft.com/office/powerpoint/2010/main" val="1239414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half" idx="1" hasCustomPrompt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6613" y="1484313"/>
            <a:ext cx="4244975" cy="4968875"/>
          </a:xfrm>
        </p:spPr>
        <p:txBody>
          <a:bodyPr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454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two sl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half" idx="1" hasCustomPrompt="1"/>
          </p:nvPr>
        </p:nvSpPr>
        <p:spPr>
          <a:xfrm>
            <a:off x="250825" y="1484313"/>
            <a:ext cx="4243388" cy="4968875"/>
          </a:xfrm>
        </p:spPr>
        <p:txBody>
          <a:bodyPr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2" hasCustomPrompt="1"/>
          </p:nvPr>
        </p:nvSpPr>
        <p:spPr>
          <a:xfrm>
            <a:off x="4646613" y="1484313"/>
            <a:ext cx="4244975" cy="2408237"/>
          </a:xfrm>
        </p:spPr>
        <p:txBody>
          <a:bodyPr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3" hasCustomPrompt="1"/>
          </p:nvPr>
        </p:nvSpPr>
        <p:spPr>
          <a:xfrm>
            <a:off x="4646613" y="4044950"/>
            <a:ext cx="4244975" cy="2408238"/>
          </a:xfrm>
        </p:spPr>
        <p:txBody>
          <a:bodyPr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948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Edit master title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Edit master title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extplatzhalter 2"/>
          <p:cNvSpPr>
            <a:spLocks noGrp="1"/>
          </p:cNvSpPr>
          <p:nvPr>
            <p:ph type="body" sz="half" idx="11" hasCustomPrompt="1"/>
          </p:nvPr>
        </p:nvSpPr>
        <p:spPr>
          <a:xfrm>
            <a:off x="250825" y="4005064"/>
            <a:ext cx="4243388" cy="2448124"/>
          </a:xfrm>
        </p:spPr>
        <p:txBody>
          <a:bodyPr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6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6613" y="4005064"/>
            <a:ext cx="4244975" cy="2448124"/>
          </a:xfrm>
        </p:spPr>
        <p:txBody>
          <a:bodyPr anchor="b" anchorCtr="0"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</p:spTree>
    <p:extLst>
      <p:ext uri="{BB962C8B-B14F-4D97-AF65-F5344CB8AC3E}">
        <p14:creationId xmlns:p14="http://schemas.microsoft.com/office/powerpoint/2010/main" val="2152162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Edit master title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7421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le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7308304" y="1484784"/>
            <a:ext cx="1583284" cy="4968404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250825" y="1484784"/>
            <a:ext cx="6985471" cy="496840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two</a:t>
            </a:r>
          </a:p>
          <a:p>
            <a:pPr lvl="2"/>
            <a:r>
              <a:rPr lang="de-DE" dirty="0"/>
              <a:t>Level three</a:t>
            </a:r>
          </a:p>
          <a:p>
            <a:pPr lvl="3"/>
            <a:r>
              <a:rPr lang="de-DE" dirty="0"/>
              <a:t>Level four</a:t>
            </a:r>
          </a:p>
          <a:p>
            <a:pPr lvl="4"/>
            <a:r>
              <a:rPr lang="de-DE" dirty="0"/>
              <a:t>Level five bullets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54048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2F4DD-1497-474B-8213-11CD7D836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C5CD79-67F3-4F2C-A790-113C5FC710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D0FC6-BEE4-4B15-A627-04B8A2053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7EE03-7296-4F24-A74F-033F676D9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1F3C3-E61F-44D6-BBE1-7E35EB786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167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921E4-4858-4481-8E02-CB001D11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E73C9-4623-401D-AC20-A810CE409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D429D-7756-48CF-836E-4D412E09A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9E73B-F182-475D-870E-9CAE17AC9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1F5F8-A70C-41D6-9236-988E35813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6845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DA1C1-2D2A-414C-9694-53A0D9EF0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03FB7-D6B4-49C1-BF4E-337B2E4D8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B3979-E3E0-409C-986D-33B3EA366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D3C92-6A69-4B54-B202-C5C1A7F9B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0F8FE-2F39-4DB6-B7D6-CE7F0AF9B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26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s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de-DE" dirty="0"/>
              <a:t>Click to edit master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Edit text master format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71425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A7AA4-22E8-4A93-A5FE-C30F26777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B4C04-65C6-47B1-AE5D-2E9FD8F46D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D9CE25-EEBC-4C43-9479-8234A7B50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030CFE-7380-4F44-BFD0-4C4C9BB26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11FD3D-F6F4-4E22-B3B6-A9C3488E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7715D-7210-4B6E-905C-23E3FADBE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31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4870E-C680-487A-8E0E-3F37713FD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1BF66-366F-4F4E-AFD3-FD565B392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43CB67-E17B-4418-B6DE-6DA568A68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794EB-5826-46B6-931E-084F432F7E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8C098D-78DE-4E75-83A0-533D07615D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E13D4F-063C-4CD0-9182-DDB160EF1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0F7D5A-652E-4174-9B23-45D5E4403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8CF593-7293-4697-BB12-EA97299CC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631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BBAF6-8890-459D-8450-FDC6EC55C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90CAB7-31E8-4282-8CBE-209CB457D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4FCE7F-4898-499F-A442-9759C9C1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B41F20-589D-4BE1-80D6-351FCE04C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371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C681B1-45EB-45F2-9094-72ADB3F38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A2A8C8-47FC-46B3-A72A-AFCFBE355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FE59C4-349D-485C-A834-6B46D4A05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7686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88DA-5897-4D3B-A822-2D40621E4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A1244-E950-484B-BB5B-7E728A9A6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F9DA0F-E13B-4093-8DD2-68B1C0477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7FB1A-9ACE-44AC-9CE8-1E6C66AC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7B399-0F79-4487-AB72-CA3F8C628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E7AB65-C23B-4273-A696-F58323B26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148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30B28-CC5F-4E77-BBE7-E045694D6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87C9F6-4666-4551-9DE1-869D75AC41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F29ACF-82B7-40A6-88D3-F204E4035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B2B5AF-8D00-4DDF-9C8A-1C296AA3F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CAA4D-9F71-4E5A-9C28-D31D0CC79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272DC-EFA6-40D5-B8AA-C634D6FD6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3583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116E7-7F65-4F65-81BD-A69E8243C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29B9A5-71CF-4BF4-9164-F905DE6C9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956D2-E444-4DB4-86A8-D1B84F6B2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72B5C-847E-4113-AA0E-7AE19B539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39E41-52BC-4DA4-A325-3A43CB11D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4649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3A86D1-2FAD-431A-BF96-7CA2EA40AD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67D599-A783-423C-9567-B2D13464BD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A7F88-6A7E-4838-B32A-13C66C9A4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985CB-15EF-45B4-8C45-23DD4216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3E4CE-7401-455D-9305-9E31A0921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619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Click to edit master title format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8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Edit text master format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9541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Edit text masterformat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906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de-DE" dirty="0"/>
              <a:t>Edit master text format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477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822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7699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body/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000" baseline="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202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ple split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50825" y="1484313"/>
            <a:ext cx="2953023" cy="4968875"/>
          </a:xfrm>
        </p:spPr>
        <p:txBody>
          <a:bodyPr/>
          <a:lstStyle>
            <a:lvl1pPr>
              <a:defRPr sz="2000" baseline="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6" name="Inhaltsplatzhalter 2"/>
          <p:cNvSpPr>
            <a:spLocks noGrp="1"/>
          </p:cNvSpPr>
          <p:nvPr>
            <p:ph sz="half" idx="11" hasCustomPrompt="1"/>
          </p:nvPr>
        </p:nvSpPr>
        <p:spPr>
          <a:xfrm>
            <a:off x="3203848" y="1484784"/>
            <a:ext cx="2880320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2" hasCustomPrompt="1"/>
          </p:nvPr>
        </p:nvSpPr>
        <p:spPr>
          <a:xfrm>
            <a:off x="6084168" y="1484461"/>
            <a:ext cx="2880320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827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E:\thesis 2\logo.PNG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234" y="293638"/>
            <a:ext cx="1087353" cy="1154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Line 2"/>
          <p:cNvSpPr>
            <a:spLocks noChangeShapeType="1"/>
          </p:cNvSpPr>
          <p:nvPr userDrawn="1"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9503E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254075" y="488950"/>
            <a:ext cx="687705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Edit master title 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Edit master text format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250825" y="145207"/>
            <a:ext cx="8642350" cy="14446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250825" y="315070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8496300" y="6524625"/>
            <a:ext cx="396875" cy="21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ct val="100000"/>
              </a:lnSpc>
              <a:buClrTx/>
              <a:buSzTx/>
              <a:buFontTx/>
              <a:buNone/>
            </a:pPr>
            <a:fld id="{582D5D14-DD15-4A2D-8BFF-61D28DE9A5AB}" type="slidenum">
              <a:rPr lang="de-DE" sz="1000">
                <a:solidFill>
                  <a:schemeClr val="tx1"/>
                </a:solidFill>
              </a:rPr>
              <a:pPr algn="r">
                <a:lnSpc>
                  <a:spcPct val="100000"/>
                </a:lnSpc>
                <a:buClrTx/>
                <a:buSzTx/>
                <a:buFontTx/>
                <a:buNone/>
              </a:pPr>
              <a:t>‹#›</a:t>
            </a:fld>
            <a:endParaRPr lang="de-DE" sz="1000" dirty="0">
              <a:solidFill>
                <a:schemeClr val="tx1"/>
              </a:solidFill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endParaRPr lang="de-DE" sz="1000" dirty="0">
              <a:solidFill>
                <a:srgbClr val="B5B5B5"/>
              </a:solidFill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 userDrawn="1"/>
        </p:nvSpPr>
        <p:spPr bwMode="auto">
          <a:xfrm>
            <a:off x="396701" y="6500961"/>
            <a:ext cx="7559675" cy="233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900" dirty="0"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GEGIS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82" r:id="rId2"/>
    <p:sldLayoutId id="2147483688" r:id="rId3"/>
    <p:sldLayoutId id="2147483681" r:id="rId4"/>
    <p:sldLayoutId id="2147483694" r:id="rId5"/>
    <p:sldLayoutId id="2147483685" r:id="rId6"/>
    <p:sldLayoutId id="2147483686" r:id="rId7"/>
    <p:sldLayoutId id="2147483683" r:id="rId8"/>
    <p:sldLayoutId id="2147483695" r:id="rId9"/>
    <p:sldLayoutId id="2147483684" r:id="rId10"/>
    <p:sldLayoutId id="2147483697" r:id="rId11"/>
    <p:sldLayoutId id="2147483691" r:id="rId12"/>
    <p:sldLayoutId id="2147483692" r:id="rId13"/>
    <p:sldLayoutId id="2147483696" r:id="rId14"/>
    <p:sldLayoutId id="2147483689" r:id="rId15"/>
    <p:sldLayoutId id="2147483690" r:id="rId16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3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defRPr sz="2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900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9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800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8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6DC3A1-7F68-4BD7-BF0C-9262FABFD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3AE66-1E04-4C71-82F6-BB335471A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2E613-A70F-4708-A1D7-C27D20A619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D235E-7DEE-46BF-B2F8-FEE76BCCEBEE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AF42-008F-45C9-BEDC-C3B9BE72B8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06097-E9E2-4AE7-A1AF-EDA7B2FAF4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802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1520" y="332656"/>
            <a:ext cx="7272808" cy="2061294"/>
          </a:xfrm>
        </p:spPr>
        <p:txBody>
          <a:bodyPr/>
          <a:lstStyle/>
          <a:p>
            <a:pPr algn="l" eaLnBrk="1" hangingPunct="1"/>
            <a:br>
              <a:rPr lang="en-GB" b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4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Automated </a:t>
            </a:r>
            <a:r>
              <a:rPr kumimoji="0" lang="en-US" altLang="en-US" sz="2400" b="1" i="1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in-situ</a:t>
            </a:r>
            <a:r>
              <a:rPr kumimoji="0" lang="en-US" altLang="en-US" sz="24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sensors &amp; spatiotemporal modelling to monitor Harmful </a:t>
            </a:r>
            <a:r>
              <a:rPr lang="en-US" alt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en-US" sz="24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lgal </a:t>
            </a:r>
            <a:r>
              <a:rPr lang="en-US" alt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en-US" altLang="en-US" sz="24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looms(HABs)</a:t>
            </a:r>
            <a:br>
              <a:rPr lang="en-GB" b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		</a:t>
            </a:r>
            <a:b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			    - </a:t>
            </a:r>
            <a:r>
              <a:rPr lang="en-GB" sz="16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 Study-Lake Victoria</a:t>
            </a:r>
            <a:endParaRPr lang="en-US" sz="1600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51520" y="3645024"/>
            <a:ext cx="6528520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Presenter:</a:t>
            </a:r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Name: OKELLO, JACOB OKOMO</a:t>
            </a:r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Reg. No: ENC222-0149/2017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7FB035-4EC4-45C3-8B2F-AED423F29F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marR="0" lvl="0" indent="-51435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romanUcPeriod"/>
              <a:tabLst>
                <a:tab pos="457200" algn="l"/>
              </a:tabLst>
            </a:pPr>
            <a:r>
              <a:rPr lang="en-GB" b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Chlorophyl-a Geographical</a:t>
            </a:r>
            <a:r>
              <a:rPr lang="en-GB" b="0" dirty="0">
                <a:solidFill>
                  <a:srgbClr val="00B0F0"/>
                </a:solidFill>
                <a:effectLst/>
                <a:cs typeface="Times New Roman" panose="02020603050405020304" pitchFamily="18" charset="0"/>
              </a:rPr>
              <a:t> Maps </a:t>
            </a:r>
            <a:r>
              <a:rPr lang="en-GB" b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associating the occurrence of the Harmful Algal Blooms and Cyanobacteria.</a:t>
            </a:r>
          </a:p>
          <a:p>
            <a:pPr marL="514350" marR="0" lvl="0" indent="-51435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romanUcPeriod"/>
              <a:tabLst>
                <a:tab pos="457200" algn="l"/>
              </a:tabLst>
            </a:pPr>
            <a:endParaRPr lang="en-GB" b="0" dirty="0">
              <a:solidFill>
                <a:srgbClr val="000000"/>
              </a:solidFill>
              <a:effectLst/>
              <a:cs typeface="Times New Roman" panose="02020603050405020304" pitchFamily="18" charset="0"/>
            </a:endParaRPr>
          </a:p>
          <a:p>
            <a:pPr marL="514350" marR="0" lvl="0" indent="-51435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romanUcPeriod"/>
              <a:tabLst>
                <a:tab pos="457200" algn="l"/>
              </a:tabLst>
            </a:pPr>
            <a:r>
              <a:rPr lang="en-GB" b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Lake Surface Water Temperature(</a:t>
            </a:r>
            <a:r>
              <a:rPr lang="en-GB" b="0" dirty="0">
                <a:solidFill>
                  <a:srgbClr val="00B0F0"/>
                </a:solidFill>
                <a:effectLst/>
                <a:cs typeface="Times New Roman" panose="02020603050405020304" pitchFamily="18" charset="0"/>
              </a:rPr>
              <a:t>LSWT</a:t>
            </a:r>
            <a:r>
              <a:rPr lang="en-GB" b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) Maps associating the presence of HABs.</a:t>
            </a:r>
          </a:p>
          <a:p>
            <a:pPr marL="514350" marR="0" lvl="0" indent="-51435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romanUcPeriod"/>
              <a:tabLst>
                <a:tab pos="457200" algn="l"/>
              </a:tabLst>
            </a:pPr>
            <a:endParaRPr lang="en-GB" b="0" dirty="0">
              <a:solidFill>
                <a:srgbClr val="000000"/>
              </a:solidFill>
              <a:effectLst/>
              <a:cs typeface="Times New Roman" panose="02020603050405020304" pitchFamily="18" charset="0"/>
            </a:endParaRPr>
          </a:p>
          <a:p>
            <a:pPr marL="514350" marR="0" lvl="0" indent="-51435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romanUcPeriod"/>
              <a:tabLst>
                <a:tab pos="457200" algn="l"/>
              </a:tabLst>
            </a:pPr>
            <a:r>
              <a:rPr lang="en-GB" b="0" dirty="0">
                <a:solidFill>
                  <a:srgbClr val="00B0F0"/>
                </a:solidFill>
                <a:effectLst/>
                <a:cs typeface="Times New Roman" panose="02020603050405020304" pitchFamily="18" charset="0"/>
              </a:rPr>
              <a:t>Autonomous</a:t>
            </a:r>
            <a:r>
              <a:rPr lang="en-GB" b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 system that monitors and reports </a:t>
            </a:r>
            <a:r>
              <a:rPr lang="en-GB" b="0" dirty="0">
                <a:solidFill>
                  <a:srgbClr val="00B0F0"/>
                </a:solidFill>
                <a:effectLst/>
                <a:cs typeface="Times New Roman" panose="02020603050405020304" pitchFamily="18" charset="0"/>
              </a:rPr>
              <a:t>geo-tagged </a:t>
            </a:r>
            <a:r>
              <a:rPr lang="en-GB" b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data in near-real time the </a:t>
            </a:r>
            <a:r>
              <a:rPr lang="en-GB" b="0" i="1" dirty="0">
                <a:solidFill>
                  <a:srgbClr val="00B0F0"/>
                </a:solidFill>
                <a:effectLst/>
                <a:cs typeface="Times New Roman" panose="02020603050405020304" pitchFamily="18" charset="0"/>
              </a:rPr>
              <a:t>in-situ</a:t>
            </a:r>
            <a:r>
              <a:rPr lang="en-GB" b="0" i="1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lang="en-GB" b="0" dirty="0">
                <a:solidFill>
                  <a:srgbClr val="00B0F0"/>
                </a:solidFill>
                <a:effectLst/>
                <a:cs typeface="Times New Roman" panose="02020603050405020304" pitchFamily="18" charset="0"/>
              </a:rPr>
              <a:t>status </a:t>
            </a:r>
            <a:r>
              <a:rPr lang="en-GB" b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from the sensors.</a:t>
            </a:r>
          </a:p>
          <a:p>
            <a:pPr marL="514350" marR="0" lvl="0" indent="-51435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romanUcPeriod"/>
              <a:tabLst>
                <a:tab pos="457200" algn="l"/>
              </a:tabLst>
            </a:pPr>
            <a:endParaRPr lang="en-US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13DC20-297E-417D-8DFC-DC2FCABB76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EDBB8AF-905E-406C-B321-B53DDA2D2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Results</a:t>
            </a:r>
          </a:p>
        </p:txBody>
      </p:sp>
    </p:spTree>
    <p:extLst>
      <p:ext uri="{BB962C8B-B14F-4D97-AF65-F5344CB8AC3E}">
        <p14:creationId xmlns:p14="http://schemas.microsoft.com/office/powerpoint/2010/main" val="136174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Timeline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56764C3-4633-468F-ABDF-AFEBAEFDAC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871778"/>
              </p:ext>
            </p:extLst>
          </p:nvPr>
        </p:nvGraphicFramePr>
        <p:xfrm>
          <a:off x="107504" y="1700808"/>
          <a:ext cx="8928992" cy="3119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436699012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129408401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3601058613"/>
                    </a:ext>
                  </a:extLst>
                </a:gridCol>
                <a:gridCol w="741960">
                  <a:extLst>
                    <a:ext uri="{9D8B030D-6E8A-4147-A177-3AD203B41FA5}">
                      <a16:colId xmlns:a16="http://schemas.microsoft.com/office/drawing/2014/main" val="2104723366"/>
                    </a:ext>
                  </a:extLst>
                </a:gridCol>
                <a:gridCol w="1144834">
                  <a:extLst>
                    <a:ext uri="{9D8B030D-6E8A-4147-A177-3AD203B41FA5}">
                      <a16:colId xmlns:a16="http://schemas.microsoft.com/office/drawing/2014/main" val="1646739357"/>
                    </a:ext>
                  </a:extLst>
                </a:gridCol>
                <a:gridCol w="1173632">
                  <a:extLst>
                    <a:ext uri="{9D8B030D-6E8A-4147-A177-3AD203B41FA5}">
                      <a16:colId xmlns:a16="http://schemas.microsoft.com/office/drawing/2014/main" val="1786827551"/>
                    </a:ext>
                  </a:extLst>
                </a:gridCol>
                <a:gridCol w="1116038">
                  <a:extLst>
                    <a:ext uri="{9D8B030D-6E8A-4147-A177-3AD203B41FA5}">
                      <a16:colId xmlns:a16="http://schemas.microsoft.com/office/drawing/2014/main" val="3906494880"/>
                    </a:ext>
                  </a:extLst>
                </a:gridCol>
              </a:tblGrid>
              <a:tr h="83366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June - July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August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705418"/>
                  </a:ext>
                </a:extLst>
              </a:tr>
              <a:tr h="689570">
                <a:tc>
                  <a:txBody>
                    <a:bodyPr/>
                    <a:lstStyle/>
                    <a:p>
                      <a:r>
                        <a:rPr lang="en-US" dirty="0"/>
                        <a:t>Chl-a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Literature Rev</a:t>
                      </a:r>
                    </a:p>
                    <a:p>
                      <a:pPr lvl="0"/>
                      <a:r>
                        <a:rPr lang="en-US" dirty="0"/>
                        <a:t>(Restructure)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dirty="0"/>
                        <a:t>Data Acquisition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dirty="0"/>
                        <a:t>Chl-a spatiotemporal Maps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515634"/>
                  </a:ext>
                </a:extLst>
              </a:tr>
              <a:tr h="682093">
                <a:tc>
                  <a:txBody>
                    <a:bodyPr/>
                    <a:lstStyle/>
                    <a:p>
                      <a:r>
                        <a:rPr lang="en-US" dirty="0"/>
                        <a:t>LSWT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/>
                      <a:r>
                        <a:rPr lang="en-US" dirty="0"/>
                        <a:t>Literature Rev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(Restructure)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Chl-a spatiotemporal Maps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676368"/>
                  </a:ext>
                </a:extLst>
              </a:tr>
              <a:tr h="682093">
                <a:tc>
                  <a:txBody>
                    <a:bodyPr/>
                    <a:lstStyle/>
                    <a:p>
                      <a:r>
                        <a:rPr lang="en-US"/>
                        <a:t>IoT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dirty="0"/>
                        <a:t>Literature Rev.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Acquire all sensors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dirty="0"/>
                        <a:t>Unit tests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Long Range comm.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Full Data Acquisition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9977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4407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>
              <a:solidFill>
                <a:srgbClr val="B5B5B5"/>
              </a:solidFill>
            </a:endParaRPr>
          </a:p>
          <a:p>
            <a:pPr eaLnBrk="1" hangingPunct="1"/>
            <a:endParaRPr lang="en-US">
              <a:solidFill>
                <a:srgbClr val="B5B5B5"/>
              </a:solidFill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 eaLnBrk="1" hangingPunct="1"/>
            <a:r>
              <a:rPr lang="en-US" dirty="0"/>
              <a:t>Thank you for your attention! Questions?</a:t>
            </a:r>
          </a:p>
        </p:txBody>
      </p:sp>
      <p:pic>
        <p:nvPicPr>
          <p:cNvPr id="5125" name="Picture 3" descr="fragezeichen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55776" y="1844824"/>
            <a:ext cx="4321175" cy="4321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8A5470-9702-47CF-8379-7842B2A3E0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b="0" dirty="0"/>
              <a:t>Toxic Cyanobacteria-rich Harmful Algal Blooms (CyanoHABs) , a phenomenon in which the water body e.g. lakes turns </a:t>
            </a:r>
            <a:r>
              <a:rPr lang="en-US" dirty="0"/>
              <a:t>dark blue-green </a:t>
            </a:r>
            <a:r>
              <a:rPr lang="en-US" b="0" dirty="0"/>
              <a:t>due to excessive algal growth; potentially </a:t>
            </a:r>
            <a:r>
              <a:rPr lang="en-US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harming humans and animal</a:t>
            </a:r>
            <a:r>
              <a:rPr lang="en-US" b="0" dirty="0"/>
              <a:t>, e.g., Unsightly nuisance, acute liver damage when ingested, irritation, </a:t>
            </a:r>
            <a:r>
              <a:rPr lang="en-US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fish deaths</a:t>
            </a:r>
            <a:r>
              <a:rPr lang="en-US" b="0" dirty="0"/>
              <a:t>, etc.</a:t>
            </a:r>
          </a:p>
          <a:p>
            <a:pPr marL="2557462" lvl="8" indent="0">
              <a:buNone/>
            </a:pPr>
            <a:r>
              <a:rPr lang="en-US" b="0" dirty="0"/>
              <a:t>						- </a:t>
            </a:r>
            <a:r>
              <a:rPr lang="da-DK" b="0" dirty="0"/>
              <a:t> </a:t>
            </a:r>
            <a:r>
              <a:rPr lang="da-DK" dirty="0"/>
              <a:t>WHO</a:t>
            </a:r>
            <a:endParaRPr lang="en-US" b="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b="0" dirty="0"/>
              <a:t>Hence, quantifying the detailed </a:t>
            </a:r>
            <a:r>
              <a:rPr lang="en-US" b="0" dirty="0">
                <a:solidFill>
                  <a:srgbClr val="00B0F0"/>
                </a:solidFill>
              </a:rPr>
              <a:t>spatial distributions of CyanoHABs</a:t>
            </a:r>
            <a:r>
              <a:rPr lang="en-US" b="0" dirty="0"/>
              <a:t> in L. Victoria on a regular basis is of great significance, which requires high spatiotemporal resolution monitoring abilities- (</a:t>
            </a:r>
            <a:r>
              <a:rPr lang="en-US" b="0" dirty="0" err="1"/>
              <a:t>Sitoki</a:t>
            </a:r>
            <a:r>
              <a:rPr lang="en-US" b="0" dirty="0"/>
              <a:t> et al., 2012)</a:t>
            </a:r>
          </a:p>
          <a:p>
            <a:pPr marL="0" lvl="0" indent="0"/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There however exists that niche to support the space observations</a:t>
            </a:r>
            <a:r>
              <a:rPr lang="en-GB" b="0" dirty="0"/>
              <a:t> with a </a:t>
            </a:r>
            <a:r>
              <a:rPr lang="en-US" b="0" dirty="0"/>
              <a:t>near-real time</a:t>
            </a:r>
            <a:r>
              <a:rPr lang="en-GB" b="0" dirty="0"/>
              <a:t> </a:t>
            </a:r>
            <a:r>
              <a:rPr lang="en-GB" b="0" dirty="0">
                <a:solidFill>
                  <a:srgbClr val="00B0F0"/>
                </a:solidFill>
              </a:rPr>
              <a:t>geointelligent in-situ monitoring </a:t>
            </a:r>
            <a:r>
              <a:rPr lang="en-GB" b="0" dirty="0"/>
              <a:t>and</a:t>
            </a:r>
            <a:r>
              <a:rPr lang="en-GB" b="0" dirty="0">
                <a:solidFill>
                  <a:srgbClr val="00B0F0"/>
                </a:solidFill>
              </a:rPr>
              <a:t> </a:t>
            </a:r>
            <a:r>
              <a:rPr lang="en-US" b="0" dirty="0">
                <a:solidFill>
                  <a:srgbClr val="00B0F0"/>
                </a:solidFill>
              </a:rPr>
              <a:t>reporting system.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4530F9-0889-4279-9303-C5AA381206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19FEA75-F09B-476A-9D35-E7CFB503C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</p:spTree>
    <p:extLst>
      <p:ext uri="{BB962C8B-B14F-4D97-AF65-F5344CB8AC3E}">
        <p14:creationId xmlns:p14="http://schemas.microsoft.com/office/powerpoint/2010/main" val="1315374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BC2DDB-B407-4770-B67A-A85A9B1A85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</a:t>
            </a:r>
            <a:r>
              <a:rPr lang="en-US" b="0" dirty="0">
                <a:solidFill>
                  <a:srgbClr val="00B0F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rapidly escalating demographics </a:t>
            </a:r>
            <a:r>
              <a:rPr lang="en-US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along L. Victoria riparian reserves has negatively impacted water quality through deposits of agricultural, industrial runoff and sewer refuse </a:t>
            </a:r>
            <a:r>
              <a:rPr lang="en-US" b="0" dirty="0">
                <a:solidFill>
                  <a:srgbClr val="00B0F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e</a:t>
            </a:r>
            <a:r>
              <a:rPr lang="en-US" b="0" dirty="0">
                <a:solidFill>
                  <a:srgbClr val="00B0F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utrophicating</a:t>
            </a:r>
            <a:r>
              <a:rPr lang="en-US" b="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the said region. (</a:t>
            </a:r>
            <a:r>
              <a:rPr lang="en-US" sz="18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Burkholder et al., 2006; MOH)</a:t>
            </a:r>
            <a:r>
              <a:rPr lang="en-US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	</a:t>
            </a:r>
            <a:endParaRPr lang="en-US" b="0" dirty="0">
              <a:solidFill>
                <a:srgbClr val="000000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200" b="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b="0" dirty="0"/>
              <a:t>Deterioration in water quality initiates ecosystem conflicts, poor economic growth, reduced tourism, poor water quality furthermore baring achievement of </a:t>
            </a:r>
            <a:r>
              <a:rPr lang="en-US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SDG 6 &amp; 14- </a:t>
            </a:r>
            <a:r>
              <a:rPr lang="en-US" b="0" dirty="0"/>
              <a:t>Clean Water and Sanitation.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B0F0"/>
                </a:solidFill>
              </a:rPr>
              <a:t>Coupling</a:t>
            </a:r>
            <a:r>
              <a:rPr lang="en-US" b="0" dirty="0"/>
              <a:t> wide spread spatiotemporal monitoring, and automated in-situ sensors will play a big deal in return. This would inform the </a:t>
            </a:r>
            <a:r>
              <a:rPr lang="en-US" b="0" dirty="0">
                <a:solidFill>
                  <a:srgbClr val="00B0F0"/>
                </a:solidFill>
              </a:rPr>
              <a:t>Govt. and the general public the affected zones, </a:t>
            </a:r>
            <a:r>
              <a:rPr lang="en-US" b="0" dirty="0"/>
              <a:t>calling for </a:t>
            </a:r>
            <a:r>
              <a:rPr lang="en-US" b="0" dirty="0" err="1"/>
              <a:t>immidiate</a:t>
            </a:r>
            <a:r>
              <a:rPr lang="en-US" b="0" dirty="0"/>
              <a:t> remedy actions.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E04936-E036-43DF-9217-FBE56BE45E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39128CC-E71B-4E85-9A74-0C32F886C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3167592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A43A47-8989-485A-9656-DD9EC35498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1A1325-3BD0-458F-A4AB-6DBA48F47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Justification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65F7D2B-EA04-4EA7-A32B-21D15E26BC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484783"/>
            <a:ext cx="4418307" cy="287618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A29E4AC-8FE5-4679-AF84-7D78162727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26" y="1484783"/>
            <a:ext cx="4195686" cy="288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267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5C0CA1-44BA-406D-AFD6-72A8EC4BAF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To monitor and  report the occurrence of Harmful Algal Blooms(HABs) and Cyanobacteria in Lake Victoria.</a:t>
            </a:r>
          </a:p>
          <a:p>
            <a:pPr marL="358775" lvl="2" indent="0">
              <a:buNone/>
            </a:pPr>
            <a:endParaRPr lang="en-GB" sz="2100" b="0" dirty="0"/>
          </a:p>
          <a:p>
            <a:pPr marL="512762" lvl="1" indent="-342900">
              <a:spcBef>
                <a:spcPct val="0"/>
              </a:spcBef>
              <a:buFont typeface="Courier New" panose="02070309020205020404" pitchFamily="49" charset="0"/>
              <a:buChar char="o"/>
            </a:pPr>
            <a:r>
              <a:rPr kumimoji="0" lang="en-GB" alt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To monitor chlorophyl-a(</a:t>
            </a:r>
            <a:r>
              <a:rPr kumimoji="0" lang="en-GB" altLang="en-US" sz="23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chl-a</a:t>
            </a:r>
            <a:r>
              <a:rPr kumimoji="0" lang="en-GB" alt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) concentration &amp; Cyanotoxins from L8 OLI </a:t>
            </a:r>
            <a:r>
              <a:rPr lang="en-GB" altLang="en-US" sz="2300" dirty="0">
                <a:solidFill>
                  <a:srgbClr val="000000"/>
                </a:solidFill>
                <a:cs typeface="Times New Roman" panose="02020603050405020304" pitchFamily="18" charset="0"/>
              </a:rPr>
              <a:t>im</a:t>
            </a:r>
            <a:r>
              <a:rPr kumimoji="0" lang="en-GB" alt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ages.</a:t>
            </a:r>
          </a:p>
          <a:p>
            <a:pPr marL="512762" lvl="1" indent="-342900">
              <a:spcBef>
                <a:spcPct val="0"/>
              </a:spcBef>
              <a:buFont typeface="Courier New" panose="02070309020205020404" pitchFamily="49" charset="0"/>
              <a:buChar char="o"/>
            </a:pPr>
            <a:r>
              <a:rPr lang="en-GB" altLang="en-US" sz="2300" dirty="0">
                <a:solidFill>
                  <a:srgbClr val="000000"/>
                </a:solidFill>
                <a:cs typeface="Times New Roman" panose="02020603050405020304" pitchFamily="18" charset="0"/>
              </a:rPr>
              <a:t>To monitor </a:t>
            </a:r>
            <a:r>
              <a:rPr kumimoji="0" lang="en-GB" alt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Lake Surface Water Temperature(</a:t>
            </a:r>
            <a:r>
              <a:rPr kumimoji="0" lang="en-GB" altLang="en-US" sz="23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LSWT</a:t>
            </a:r>
            <a:r>
              <a:rPr kumimoji="0" lang="en-GB" alt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) from L8 TIRS </a:t>
            </a:r>
            <a:r>
              <a:rPr lang="en-GB" altLang="en-US" sz="2300" dirty="0">
                <a:solidFill>
                  <a:srgbClr val="000000"/>
                </a:solidFill>
                <a:cs typeface="Times New Roman" panose="02020603050405020304" pitchFamily="18" charset="0"/>
              </a:rPr>
              <a:t>im</a:t>
            </a:r>
            <a:r>
              <a:rPr kumimoji="0" lang="en-GB" alt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ages as another HAB indicator in L. Victoria.</a:t>
            </a:r>
            <a:endParaRPr kumimoji="0" lang="en-US" altLang="en-US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512762" lvl="1" indent="-342900">
              <a:buFont typeface="Courier New" panose="02070309020205020404" pitchFamily="49" charset="0"/>
              <a:buChar char="o"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To </a:t>
            </a:r>
            <a:r>
              <a:rPr lang="en-GB" sz="2400" b="0" dirty="0">
                <a:solidFill>
                  <a:srgbClr val="00B0F0"/>
                </a:solidFill>
              </a:rPr>
              <a:t>develop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alt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utomated Internet of Things (IoT) </a:t>
            </a:r>
            <a:r>
              <a:rPr kumimoji="0" lang="en-GB" altLang="en-US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in situ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sensors, Applicable in near real-time to monitor and report </a:t>
            </a:r>
            <a:r>
              <a:rPr lang="en-GB" sz="2400" b="0" dirty="0">
                <a:solidFill>
                  <a:srgbClr val="00B0F0"/>
                </a:solidFill>
              </a:rPr>
              <a:t>geo-tagged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Water quality data.</a:t>
            </a:r>
          </a:p>
          <a:p>
            <a:pPr marL="512762" lvl="1" indent="-342900">
              <a:buFont typeface="Courier New" panose="02070309020205020404" pitchFamily="49" charset="0"/>
              <a:buChar char="o"/>
            </a:pPr>
            <a:endParaRPr lang="en-GB" sz="2100" b="0" dirty="0"/>
          </a:p>
          <a:p>
            <a:pPr marL="701675" lvl="2" indent="-342900">
              <a:buFont typeface="Courier New" panose="02070309020205020404" pitchFamily="49" charset="0"/>
              <a:buChar char="o"/>
            </a:pPr>
            <a:endParaRPr lang="en-GB" sz="2100" b="0" dirty="0"/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17AA26-3EEE-46FC-B635-6068A13A71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CF55D0-26BB-401B-BC63-F1F80133A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and specific objectives </a:t>
            </a:r>
          </a:p>
        </p:txBody>
      </p:sp>
    </p:spTree>
    <p:extLst>
      <p:ext uri="{BB962C8B-B14F-4D97-AF65-F5344CB8AC3E}">
        <p14:creationId xmlns:p14="http://schemas.microsoft.com/office/powerpoint/2010/main" val="3268071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B4DB60-1758-4E02-A89F-686D8739A8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CC4049-E8FA-4673-901A-83D690562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Methodology : Data and Materials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4986898-8A4A-4E8B-9D09-44FCC56096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266825"/>
              </p:ext>
            </p:extLst>
          </p:nvPr>
        </p:nvGraphicFramePr>
        <p:xfrm>
          <a:off x="220876" y="4723356"/>
          <a:ext cx="8641656" cy="1956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2535">
                  <a:extLst>
                    <a:ext uri="{9D8B030D-6E8A-4147-A177-3AD203B41FA5}">
                      <a16:colId xmlns:a16="http://schemas.microsoft.com/office/drawing/2014/main" val="1221596245"/>
                    </a:ext>
                  </a:extLst>
                </a:gridCol>
                <a:gridCol w="4016513">
                  <a:extLst>
                    <a:ext uri="{9D8B030D-6E8A-4147-A177-3AD203B41FA5}">
                      <a16:colId xmlns:a16="http://schemas.microsoft.com/office/drawing/2014/main" val="1784707699"/>
                    </a:ext>
                  </a:extLst>
                </a:gridCol>
                <a:gridCol w="2732608">
                  <a:extLst>
                    <a:ext uri="{9D8B030D-6E8A-4147-A177-3AD203B41FA5}">
                      <a16:colId xmlns:a16="http://schemas.microsoft.com/office/drawing/2014/main" val="2117156731"/>
                    </a:ext>
                  </a:extLst>
                </a:gridCol>
              </a:tblGrid>
              <a:tr h="2987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Tool/Material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Role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Availability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773508"/>
                  </a:ext>
                </a:extLst>
              </a:tr>
              <a:tr h="50792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Google Earth Engine (GEE)</a:t>
                      </a:r>
                      <a:endParaRPr lang="en-US" sz="12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>
                          <a:effectLst/>
                        </a:rPr>
                        <a:t>Geocomputation &amp; Processing</a:t>
                      </a:r>
                      <a:endParaRPr lang="en-US" sz="14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>
                          <a:effectLst/>
                        </a:rPr>
                        <a:t>Freely Available</a:t>
                      </a:r>
                      <a:endParaRPr lang="en-US" sz="14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766199"/>
                  </a:ext>
                </a:extLst>
              </a:tr>
              <a:tr h="2987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QGIS, R &amp; Python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Further Analysis &amp; Maps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>
                          <a:effectLst/>
                        </a:rPr>
                        <a:t>Free</a:t>
                      </a:r>
                      <a:endParaRPr lang="en-US" sz="14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993580"/>
                  </a:ext>
                </a:extLst>
              </a:tr>
              <a:tr h="5343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Microcontroller &amp; Sensors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>
                          <a:effectLst/>
                        </a:rPr>
                        <a:t>In-Situ data Monitoring</a:t>
                      </a:r>
                      <a:endParaRPr lang="en-US" sz="14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Local Purchase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127218"/>
                  </a:ext>
                </a:extLst>
              </a:tr>
              <a:tr h="2987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 err="1">
                          <a:effectLst/>
                        </a:rPr>
                        <a:t>KiCAD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Design the Schematics &amp; basic Circuits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Free &amp; Open source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42462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75BFA44-D418-462B-9CA3-AAFEF51572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261853"/>
              </p:ext>
            </p:extLst>
          </p:nvPr>
        </p:nvGraphicFramePr>
        <p:xfrm>
          <a:off x="235851" y="1454033"/>
          <a:ext cx="8626681" cy="317562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01345">
                  <a:extLst>
                    <a:ext uri="{9D8B030D-6E8A-4147-A177-3AD203B41FA5}">
                      <a16:colId xmlns:a16="http://schemas.microsoft.com/office/drawing/2014/main" val="3674932147"/>
                    </a:ext>
                  </a:extLst>
                </a:gridCol>
                <a:gridCol w="3610423">
                  <a:extLst>
                    <a:ext uri="{9D8B030D-6E8A-4147-A177-3AD203B41FA5}">
                      <a16:colId xmlns:a16="http://schemas.microsoft.com/office/drawing/2014/main" val="3730411172"/>
                    </a:ext>
                  </a:extLst>
                </a:gridCol>
                <a:gridCol w="3114913">
                  <a:extLst>
                    <a:ext uri="{9D8B030D-6E8A-4147-A177-3AD203B41FA5}">
                      <a16:colId xmlns:a16="http://schemas.microsoft.com/office/drawing/2014/main" val="3447701167"/>
                    </a:ext>
                  </a:extLst>
                </a:gridCol>
              </a:tblGrid>
              <a:tr h="38043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Data Type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>
                          <a:effectLst/>
                        </a:rPr>
                        <a:t>Source </a:t>
                      </a:r>
                      <a:endParaRPr lang="en-US" sz="14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Role/Use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814664"/>
                  </a:ext>
                </a:extLst>
              </a:tr>
              <a:tr h="60900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Landsat 8 OLI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(10m, 16 days)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Google Earth Engine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effectLst/>
                        </a:rPr>
                        <a:t>(2015-2020</a:t>
                      </a:r>
                      <a:r>
                        <a:rPr lang="en-US" sz="1400" b="1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>
                          <a:effectLst/>
                        </a:rPr>
                        <a:t>Spatiotemporal HAB Monitoring</a:t>
                      </a:r>
                      <a:endParaRPr lang="en-US" sz="14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099590"/>
                  </a:ext>
                </a:extLst>
              </a:tr>
              <a:tr h="60900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Landsat 8 TIR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(100m, 16 days)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Google Earth Engine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effectLst/>
                        </a:rPr>
                        <a:t>(2015-2020)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Lake Surface Water Temperature Monitoring(LSWT)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750836"/>
                  </a:ext>
                </a:extLst>
              </a:tr>
              <a:tr h="60900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Meteorological Data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Kenya Marine &amp; Fisheries Research Institute-KMFRI (2015-2020)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>
                          <a:effectLst/>
                        </a:rPr>
                        <a:t>Water Quality assessment</a:t>
                      </a:r>
                      <a:endParaRPr lang="en-US" sz="14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362529"/>
                  </a:ext>
                </a:extLst>
              </a:tr>
              <a:tr h="43723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Shapefiles 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100" b="1" dirty="0">
                          <a:effectLst/>
                        </a:rPr>
                        <a:t>Geodatabase of Global Administrative areas- GADM</a:t>
                      </a:r>
                      <a:endParaRPr lang="en-US" sz="11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 Delineate the Study area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404211"/>
                  </a:ext>
                </a:extLst>
              </a:tr>
              <a:tr h="53092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In-Situ Data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effectLst/>
                        </a:rPr>
                        <a:t>In-situ Sensors 2021 Onwards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Continued In-Situ Algal Monitoring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04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541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Picture 124">
            <a:extLst>
              <a:ext uri="{FF2B5EF4-FFF2-40B4-BE49-F238E27FC236}">
                <a16:creationId xmlns:a16="http://schemas.microsoft.com/office/drawing/2014/main" id="{61FE3E37-BFE3-4835-A324-1BC61B8A6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484784"/>
            <a:ext cx="7128792" cy="5013388"/>
          </a:xfrm>
          <a:prstGeom prst="rect">
            <a:avLst/>
          </a:prstGeom>
        </p:spPr>
      </p:pic>
      <p:sp>
        <p:nvSpPr>
          <p:cNvPr id="126" name="Title 3">
            <a:extLst>
              <a:ext uri="{FF2B5EF4-FFF2-40B4-BE49-F238E27FC236}">
                <a16:creationId xmlns:a16="http://schemas.microsoft.com/office/drawing/2014/main" id="{018E18F1-E6E1-4D5B-90AC-4A871AF89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75" y="488950"/>
            <a:ext cx="6877050" cy="838200"/>
          </a:xfrm>
        </p:spPr>
        <p:txBody>
          <a:bodyPr/>
          <a:lstStyle/>
          <a:p>
            <a:r>
              <a:rPr lang="en-US" dirty="0"/>
              <a:t> Study Area</a:t>
            </a:r>
          </a:p>
        </p:txBody>
      </p:sp>
    </p:spTree>
    <p:extLst>
      <p:ext uri="{BB962C8B-B14F-4D97-AF65-F5344CB8AC3E}">
        <p14:creationId xmlns:p14="http://schemas.microsoft.com/office/powerpoint/2010/main" val="2533332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13F5AC6B-DF87-4F00-AFB6-C374A95E8D4B}"/>
              </a:ext>
            </a:extLst>
          </p:cNvPr>
          <p:cNvCxnSpPr>
            <a:cxnSpLocks/>
            <a:endCxn id="8" idx="0"/>
          </p:cNvCxnSpPr>
          <p:nvPr/>
        </p:nvCxnSpPr>
        <p:spPr>
          <a:xfrm rot="10800000" flipV="1">
            <a:off x="1450758" y="1346587"/>
            <a:ext cx="1328949" cy="8455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D909FB8-2E85-4F0C-81F3-3C001767117E}"/>
              </a:ext>
            </a:extLst>
          </p:cNvPr>
          <p:cNvSpPr/>
          <p:nvPr/>
        </p:nvSpPr>
        <p:spPr>
          <a:xfrm>
            <a:off x="3111917" y="2189004"/>
            <a:ext cx="818515" cy="254000"/>
          </a:xfrm>
          <a:prstGeom prst="rect">
            <a:avLst/>
          </a:prstGeom>
          <a:solidFill>
            <a:srgbClr val="92D050"/>
          </a:solidFill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B5 NIR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B0E8CC-6D87-4E38-B455-DE8BACED3783}"/>
              </a:ext>
            </a:extLst>
          </p:cNvPr>
          <p:cNvSpPr/>
          <p:nvPr/>
        </p:nvSpPr>
        <p:spPr>
          <a:xfrm>
            <a:off x="3574627" y="3123306"/>
            <a:ext cx="1741170" cy="429260"/>
          </a:xfrm>
          <a:prstGeom prst="rect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Proportional of Vegetation(Pv)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DAF2E6-F64B-4EC3-8E6C-318BEDDB98DC}"/>
              </a:ext>
            </a:extLst>
          </p:cNvPr>
          <p:cNvSpPr/>
          <p:nvPr/>
        </p:nvSpPr>
        <p:spPr>
          <a:xfrm>
            <a:off x="921802" y="2192179"/>
            <a:ext cx="1057910" cy="254000"/>
          </a:xfrm>
          <a:prstGeom prst="rect">
            <a:avLst/>
          </a:prstGeom>
          <a:solidFill>
            <a:srgbClr val="92D050"/>
          </a:solidFill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TIRS B10</a:t>
            </a:r>
          </a:p>
        </p:txBody>
      </p:sp>
      <p:sp>
        <p:nvSpPr>
          <p:cNvPr id="10" name="Flowchart: Predefined Process 9">
            <a:extLst>
              <a:ext uri="{FF2B5EF4-FFF2-40B4-BE49-F238E27FC236}">
                <a16:creationId xmlns:a16="http://schemas.microsoft.com/office/drawing/2014/main" id="{D622D835-B1D1-4726-B834-48812CFD2FA9}"/>
              </a:ext>
            </a:extLst>
          </p:cNvPr>
          <p:cNvSpPr/>
          <p:nvPr/>
        </p:nvSpPr>
        <p:spPr>
          <a:xfrm>
            <a:off x="3362742" y="3771275"/>
            <a:ext cx="2066925" cy="603885"/>
          </a:xfrm>
          <a:prstGeom prst="flowChartPredefinedProcess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5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Lake Surface Emissivity (LSE)ε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5F83D0F8-2AD3-42BA-95F9-E02163DC4CA1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2623911" y="4073218"/>
            <a:ext cx="267728" cy="4478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B550BB8-4734-4859-A5B1-42ADCAFA3F06}"/>
              </a:ext>
            </a:extLst>
          </p:cNvPr>
          <p:cNvCxnSpPr/>
          <p:nvPr/>
        </p:nvCxnSpPr>
        <p:spPr>
          <a:xfrm flipH="1">
            <a:off x="4421546" y="2940384"/>
            <a:ext cx="0" cy="18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39CBCA95-9A6E-4ABD-B02D-94BBD9DACB32}"/>
              </a:ext>
            </a:extLst>
          </p:cNvPr>
          <p:cNvCxnSpPr>
            <a:cxnSpLocks/>
            <a:endCxn id="7" idx="1"/>
          </p:cNvCxnSpPr>
          <p:nvPr/>
        </p:nvCxnSpPr>
        <p:spPr>
          <a:xfrm rot="10800000" flipV="1">
            <a:off x="3574627" y="2785450"/>
            <a:ext cx="373844" cy="552486"/>
          </a:xfrm>
          <a:prstGeom prst="bentConnector3">
            <a:avLst>
              <a:gd name="adj1" fmla="val 1611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D380323-F6E7-44B1-9223-88930B29F41B}"/>
              </a:ext>
            </a:extLst>
          </p:cNvPr>
          <p:cNvSpPr/>
          <p:nvPr/>
        </p:nvSpPr>
        <p:spPr>
          <a:xfrm>
            <a:off x="405856" y="3771275"/>
            <a:ext cx="2218055" cy="603885"/>
          </a:xfrm>
          <a:prstGeom prst="rect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At-Sensor Spectral Radiance to Brightness Temp (Tb</a:t>
            </a:r>
            <a:r>
              <a:rPr lang="en-US" sz="1000" b="1" baseline="-25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n-US" sz="1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6" name="Flowchart: Predefined Process 15">
            <a:extLst>
              <a:ext uri="{FF2B5EF4-FFF2-40B4-BE49-F238E27FC236}">
                <a16:creationId xmlns:a16="http://schemas.microsoft.com/office/drawing/2014/main" id="{9D0DD20E-DAA5-4D75-80C7-7854E38443B8}"/>
              </a:ext>
            </a:extLst>
          </p:cNvPr>
          <p:cNvSpPr/>
          <p:nvPr/>
        </p:nvSpPr>
        <p:spPr>
          <a:xfrm>
            <a:off x="1842232" y="4538427"/>
            <a:ext cx="2178050" cy="524510"/>
          </a:xfrm>
          <a:prstGeom prst="flowChartPredefinedProcess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Estimate Lake Surface Water Temp (LSWT)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8EA5A3-165F-408A-84E4-622AF023454E}"/>
              </a:ext>
            </a:extLst>
          </p:cNvPr>
          <p:cNvSpPr/>
          <p:nvPr/>
        </p:nvSpPr>
        <p:spPr>
          <a:xfrm>
            <a:off x="6127701" y="5472109"/>
            <a:ext cx="2218055" cy="436880"/>
          </a:xfrm>
          <a:prstGeom prst="rect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Spatiotemporal Monitoring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0EA6006-1280-4A02-A004-B02B254E749B}"/>
              </a:ext>
            </a:extLst>
          </p:cNvPr>
          <p:cNvCxnSpPr>
            <a:cxnSpLocks/>
          </p:cNvCxnSpPr>
          <p:nvPr/>
        </p:nvCxnSpPr>
        <p:spPr>
          <a:xfrm>
            <a:off x="4884202" y="1919764"/>
            <a:ext cx="381635" cy="285750"/>
          </a:xfrm>
          <a:prstGeom prst="bentConnector3">
            <a:avLst>
              <a:gd name="adj1" fmla="val 1005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F37FCAD-1A66-4EBA-B54D-8D6B2CF04784}"/>
              </a:ext>
            </a:extLst>
          </p:cNvPr>
          <p:cNvCxnSpPr>
            <a:cxnSpLocks/>
          </p:cNvCxnSpPr>
          <p:nvPr/>
        </p:nvCxnSpPr>
        <p:spPr>
          <a:xfrm>
            <a:off x="3520222" y="2452529"/>
            <a:ext cx="410210" cy="282944"/>
          </a:xfrm>
          <a:prstGeom prst="bentConnector3">
            <a:avLst>
              <a:gd name="adj1" fmla="val 29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128FFBFB-1879-4879-AD20-D2230647F8E6}"/>
              </a:ext>
            </a:extLst>
          </p:cNvPr>
          <p:cNvCxnSpPr/>
          <p:nvPr/>
        </p:nvCxnSpPr>
        <p:spPr>
          <a:xfrm flipH="1">
            <a:off x="4894165" y="2424089"/>
            <a:ext cx="319405" cy="278130"/>
          </a:xfrm>
          <a:prstGeom prst="bentConnector3">
            <a:avLst>
              <a:gd name="adj1" fmla="val -4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687C51-16F2-4B77-8AA3-4E064DED42D3}"/>
              </a:ext>
            </a:extLst>
          </p:cNvPr>
          <p:cNvCxnSpPr/>
          <p:nvPr/>
        </p:nvCxnSpPr>
        <p:spPr>
          <a:xfrm>
            <a:off x="1450757" y="3222635"/>
            <a:ext cx="0" cy="54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A3F98B6-DD56-4C13-B7A8-D283BC02F90D}"/>
              </a:ext>
            </a:extLst>
          </p:cNvPr>
          <p:cNvCxnSpPr/>
          <p:nvPr/>
        </p:nvCxnSpPr>
        <p:spPr>
          <a:xfrm>
            <a:off x="1475680" y="2463505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B8991B4-F4CB-48BF-B940-D2AA32BCD44A}"/>
              </a:ext>
            </a:extLst>
          </p:cNvPr>
          <p:cNvCxnSpPr/>
          <p:nvPr/>
        </p:nvCxnSpPr>
        <p:spPr bwMode="auto">
          <a:xfrm>
            <a:off x="3520222" y="1919764"/>
            <a:ext cx="5070003" cy="0"/>
          </a:xfrm>
          <a:prstGeom prst="lin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FB645CD-86D8-45A2-86AD-479C53C37D91}"/>
              </a:ext>
            </a:extLst>
          </p:cNvPr>
          <p:cNvCxnSpPr/>
          <p:nvPr/>
        </p:nvCxnSpPr>
        <p:spPr bwMode="auto">
          <a:xfrm>
            <a:off x="6920663" y="1914684"/>
            <a:ext cx="0" cy="27432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D79CC45-AC03-43DB-81F7-9E021E11682F}"/>
              </a:ext>
            </a:extLst>
          </p:cNvPr>
          <p:cNvCxnSpPr/>
          <p:nvPr/>
        </p:nvCxnSpPr>
        <p:spPr bwMode="auto">
          <a:xfrm>
            <a:off x="8590225" y="1919764"/>
            <a:ext cx="0" cy="27432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7B4816B-DF80-4755-A793-9F8EC9520DF5}"/>
              </a:ext>
            </a:extLst>
          </p:cNvPr>
          <p:cNvCxnSpPr>
            <a:cxnSpLocks/>
          </p:cNvCxnSpPr>
          <p:nvPr/>
        </p:nvCxnSpPr>
        <p:spPr bwMode="auto">
          <a:xfrm flipV="1">
            <a:off x="4456847" y="1325260"/>
            <a:ext cx="1915353" cy="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Flowchart: Multidocument 36">
            <a:extLst>
              <a:ext uri="{FF2B5EF4-FFF2-40B4-BE49-F238E27FC236}">
                <a16:creationId xmlns:a16="http://schemas.microsoft.com/office/drawing/2014/main" id="{C624C2F5-B771-4AE2-B319-D665A2A23594}"/>
              </a:ext>
            </a:extLst>
          </p:cNvPr>
          <p:cNvSpPr/>
          <p:nvPr/>
        </p:nvSpPr>
        <p:spPr>
          <a:xfrm>
            <a:off x="2777352" y="1029108"/>
            <a:ext cx="1918468" cy="592304"/>
          </a:xfrm>
          <a:prstGeom prst="flowChartMultidocumen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Landsat 8 images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5F04950-E873-42D9-9DA5-CB82CDEE5BEB}"/>
              </a:ext>
            </a:extLst>
          </p:cNvPr>
          <p:cNvCxnSpPr>
            <a:cxnSpLocks/>
          </p:cNvCxnSpPr>
          <p:nvPr/>
        </p:nvCxnSpPr>
        <p:spPr>
          <a:xfrm flipH="1">
            <a:off x="6093242" y="1522982"/>
            <a:ext cx="0" cy="36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27C275D-86B4-4484-8579-62C56204D700}"/>
              </a:ext>
            </a:extLst>
          </p:cNvPr>
          <p:cNvCxnSpPr/>
          <p:nvPr/>
        </p:nvCxnSpPr>
        <p:spPr bwMode="auto">
          <a:xfrm>
            <a:off x="3520222" y="1914684"/>
            <a:ext cx="0" cy="27432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302CC6C9-A308-4ADD-82FA-DD59910E177A}"/>
              </a:ext>
            </a:extLst>
          </p:cNvPr>
          <p:cNvSpPr/>
          <p:nvPr/>
        </p:nvSpPr>
        <p:spPr>
          <a:xfrm>
            <a:off x="6518774" y="2189004"/>
            <a:ext cx="916286" cy="254000"/>
          </a:xfrm>
          <a:prstGeom prst="rect">
            <a:avLst/>
          </a:prstGeom>
          <a:solidFill>
            <a:srgbClr val="92D050"/>
          </a:solidFill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B2 GREEN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52B37B5-70B5-4DBC-92B7-66E80E804BC3}"/>
              </a:ext>
            </a:extLst>
          </p:cNvPr>
          <p:cNvSpPr/>
          <p:nvPr/>
        </p:nvSpPr>
        <p:spPr>
          <a:xfrm>
            <a:off x="8155822" y="2208327"/>
            <a:ext cx="818515" cy="254000"/>
          </a:xfrm>
          <a:prstGeom prst="rect">
            <a:avLst/>
          </a:prstGeom>
          <a:solidFill>
            <a:srgbClr val="92D050"/>
          </a:solidFill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B2 BLUE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ABAFF6B-A2EF-42C1-BCD9-F294F2A9EDD5}"/>
              </a:ext>
            </a:extLst>
          </p:cNvPr>
          <p:cNvSpPr/>
          <p:nvPr/>
        </p:nvSpPr>
        <p:spPr>
          <a:xfrm>
            <a:off x="1210384" y="1127539"/>
            <a:ext cx="1152395" cy="395443"/>
          </a:xfrm>
          <a:prstGeom prst="rect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TIRS Data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40BFC10-FFC2-4AAB-B450-9F0CC4E7ABED}"/>
              </a:ext>
            </a:extLst>
          </p:cNvPr>
          <p:cNvSpPr/>
          <p:nvPr/>
        </p:nvSpPr>
        <p:spPr>
          <a:xfrm>
            <a:off x="5532284" y="1167451"/>
            <a:ext cx="1121916" cy="395443"/>
          </a:xfrm>
          <a:prstGeom prst="rect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OLI Data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1F212A0-840F-4D11-A7C7-B87907C4E087}"/>
              </a:ext>
            </a:extLst>
          </p:cNvPr>
          <p:cNvCxnSpPr/>
          <p:nvPr/>
        </p:nvCxnSpPr>
        <p:spPr bwMode="auto">
          <a:xfrm>
            <a:off x="4421546" y="3588395"/>
            <a:ext cx="0" cy="18288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0AB6F19-BAAF-4810-9D5C-E900C6296C88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902766" y="4073218"/>
            <a:ext cx="4599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lowchart: Predefined Process 79">
            <a:extLst>
              <a:ext uri="{FF2B5EF4-FFF2-40B4-BE49-F238E27FC236}">
                <a16:creationId xmlns:a16="http://schemas.microsoft.com/office/drawing/2014/main" id="{E6B97B55-4F68-4472-B159-F38E16978B92}"/>
              </a:ext>
            </a:extLst>
          </p:cNvPr>
          <p:cNvSpPr/>
          <p:nvPr/>
        </p:nvSpPr>
        <p:spPr>
          <a:xfrm>
            <a:off x="7215158" y="1054079"/>
            <a:ext cx="1693690" cy="485891"/>
          </a:xfrm>
          <a:prstGeom prst="flowChartPredefined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</a:rPr>
              <a:t>Geometric Corrections</a:t>
            </a:r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7FF90A85-13A2-49AB-8C51-BF37996F533C}"/>
              </a:ext>
            </a:extLst>
          </p:cNvPr>
          <p:cNvCxnSpPr>
            <a:cxnSpLocks/>
          </p:cNvCxnSpPr>
          <p:nvPr/>
        </p:nvCxnSpPr>
        <p:spPr>
          <a:xfrm>
            <a:off x="4811254" y="2767039"/>
            <a:ext cx="2478734" cy="12634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ECFFA7DB-2A25-4061-A0D3-ADFA72004F2A}"/>
              </a:ext>
            </a:extLst>
          </p:cNvPr>
          <p:cNvSpPr/>
          <p:nvPr/>
        </p:nvSpPr>
        <p:spPr>
          <a:xfrm>
            <a:off x="4934367" y="2191544"/>
            <a:ext cx="730885" cy="262255"/>
          </a:xfrm>
          <a:prstGeom prst="rect">
            <a:avLst/>
          </a:prstGeom>
          <a:solidFill>
            <a:srgbClr val="92D050"/>
          </a:solidFill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B4 RED</a:t>
            </a:r>
          </a:p>
        </p:txBody>
      </p:sp>
      <p:sp>
        <p:nvSpPr>
          <p:cNvPr id="95" name="Flowchart: Predefined Process 94">
            <a:extLst>
              <a:ext uri="{FF2B5EF4-FFF2-40B4-BE49-F238E27FC236}">
                <a16:creationId xmlns:a16="http://schemas.microsoft.com/office/drawing/2014/main" id="{76938B47-3B15-412C-B94D-F0D3EEF9AC68}"/>
              </a:ext>
            </a:extLst>
          </p:cNvPr>
          <p:cNvSpPr/>
          <p:nvPr/>
        </p:nvSpPr>
        <p:spPr>
          <a:xfrm>
            <a:off x="3948471" y="2646385"/>
            <a:ext cx="946150" cy="278130"/>
          </a:xfrm>
          <a:prstGeom prst="flowChartPredefinedProcess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NDVI</a:t>
            </a:r>
          </a:p>
        </p:txBody>
      </p:sp>
      <p:sp>
        <p:nvSpPr>
          <p:cNvPr id="97" name="Flowchart: Predefined Process 96">
            <a:extLst>
              <a:ext uri="{FF2B5EF4-FFF2-40B4-BE49-F238E27FC236}">
                <a16:creationId xmlns:a16="http://schemas.microsoft.com/office/drawing/2014/main" id="{5D781339-8F54-4322-AE07-3D689B7554EF}"/>
              </a:ext>
            </a:extLst>
          </p:cNvPr>
          <p:cNvSpPr/>
          <p:nvPr/>
        </p:nvSpPr>
        <p:spPr>
          <a:xfrm>
            <a:off x="7215158" y="296409"/>
            <a:ext cx="1693690" cy="485891"/>
          </a:xfrm>
          <a:prstGeom prst="flowChartPredefined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</a:rPr>
              <a:t>Atmospheric Corrections</a:t>
            </a:r>
          </a:p>
        </p:txBody>
      </p: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F6FB0D5C-CD66-4ED8-BAF0-A3672F47D8DE}"/>
              </a:ext>
            </a:extLst>
          </p:cNvPr>
          <p:cNvCxnSpPr>
            <a:cxnSpLocks/>
          </p:cNvCxnSpPr>
          <p:nvPr/>
        </p:nvCxnSpPr>
        <p:spPr>
          <a:xfrm rot="10800000">
            <a:off x="6093242" y="1167451"/>
            <a:ext cx="1121916" cy="129574"/>
          </a:xfrm>
          <a:prstGeom prst="bentConnector4">
            <a:avLst>
              <a:gd name="adj1" fmla="val 44515"/>
              <a:gd name="adj2" fmla="val 2366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2E282FB1-B601-430F-87B6-7DA5B5D8B34C}"/>
              </a:ext>
            </a:extLst>
          </p:cNvPr>
          <p:cNvCxnSpPr>
            <a:cxnSpLocks/>
            <a:stCxn id="97" idx="1"/>
          </p:cNvCxnSpPr>
          <p:nvPr/>
        </p:nvCxnSpPr>
        <p:spPr>
          <a:xfrm rot="10800000" flipV="1">
            <a:off x="6654200" y="539354"/>
            <a:ext cx="560958" cy="446301"/>
          </a:xfrm>
          <a:prstGeom prst="bentConnector3">
            <a:avLst>
              <a:gd name="adj1" fmla="val 8903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6883E24A-91A2-4B98-A7C3-7404B1F492A3}"/>
              </a:ext>
            </a:extLst>
          </p:cNvPr>
          <p:cNvSpPr/>
          <p:nvPr/>
        </p:nvSpPr>
        <p:spPr>
          <a:xfrm>
            <a:off x="683568" y="2925554"/>
            <a:ext cx="1818410" cy="621790"/>
          </a:xfrm>
          <a:prstGeom prst="rect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TOA DN to At-Sensor Radiance(</a:t>
            </a:r>
            <a:r>
              <a:rPr lang="en-US" sz="10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Lλ</a:t>
            </a:r>
            <a:r>
              <a:rPr lang="en-US" sz="1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19" name="Flowchart: Document 118">
            <a:extLst>
              <a:ext uri="{FF2B5EF4-FFF2-40B4-BE49-F238E27FC236}">
                <a16:creationId xmlns:a16="http://schemas.microsoft.com/office/drawing/2014/main" id="{56978A59-ACF0-4BFD-966E-38D0F3DC4357}"/>
              </a:ext>
            </a:extLst>
          </p:cNvPr>
          <p:cNvSpPr/>
          <p:nvPr/>
        </p:nvSpPr>
        <p:spPr>
          <a:xfrm>
            <a:off x="7822037" y="4253442"/>
            <a:ext cx="1152128" cy="406271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CDOM</a:t>
            </a:r>
          </a:p>
        </p:txBody>
      </p:sp>
      <p:sp>
        <p:nvSpPr>
          <p:cNvPr id="120" name="Flowchart: Process 119">
            <a:extLst>
              <a:ext uri="{FF2B5EF4-FFF2-40B4-BE49-F238E27FC236}">
                <a16:creationId xmlns:a16="http://schemas.microsoft.com/office/drawing/2014/main" id="{6073FC3A-F4B8-4177-B7C1-DA3F7B220714}"/>
              </a:ext>
            </a:extLst>
          </p:cNvPr>
          <p:cNvSpPr/>
          <p:nvPr/>
        </p:nvSpPr>
        <p:spPr>
          <a:xfrm>
            <a:off x="3174211" y="5360019"/>
            <a:ext cx="1285824" cy="603885"/>
          </a:xfrm>
          <a:prstGeom prst="flowChartProcess">
            <a:avLst/>
          </a:prstGeom>
          <a:solidFill>
            <a:srgbClr val="FBA3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</a:rPr>
              <a:t>Above Threshold</a:t>
            </a:r>
          </a:p>
        </p:txBody>
      </p: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32F7B2E6-79E3-4E07-A877-3C342CB5F8AC}"/>
              </a:ext>
            </a:extLst>
          </p:cNvPr>
          <p:cNvCxnSpPr>
            <a:cxnSpLocks/>
            <a:stCxn id="133" idx="1"/>
            <a:endCxn id="49" idx="1"/>
          </p:cNvCxnSpPr>
          <p:nvPr/>
        </p:nvCxnSpPr>
        <p:spPr>
          <a:xfrm rot="10800000">
            <a:off x="1210384" y="1325262"/>
            <a:ext cx="265296" cy="4323555"/>
          </a:xfrm>
          <a:prstGeom prst="bentConnector3">
            <a:avLst>
              <a:gd name="adj1" fmla="val 453167"/>
            </a:avLst>
          </a:prstGeom>
          <a:ln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Flowchart: Process 132">
            <a:extLst>
              <a:ext uri="{FF2B5EF4-FFF2-40B4-BE49-F238E27FC236}">
                <a16:creationId xmlns:a16="http://schemas.microsoft.com/office/drawing/2014/main" id="{568A8DA8-77AC-4D32-A04B-F61113E6FBB5}"/>
              </a:ext>
            </a:extLst>
          </p:cNvPr>
          <p:cNvSpPr/>
          <p:nvPr/>
        </p:nvSpPr>
        <p:spPr>
          <a:xfrm>
            <a:off x="1475680" y="5346873"/>
            <a:ext cx="1433730" cy="603885"/>
          </a:xfrm>
          <a:prstGeom prst="flowChartProcess">
            <a:avLst/>
          </a:prstGeom>
          <a:solidFill>
            <a:srgbClr val="65C9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</a:rPr>
              <a:t>Below Threshold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F6F0C278-CF3F-4356-8D8F-0B0CA52C5672}"/>
              </a:ext>
            </a:extLst>
          </p:cNvPr>
          <p:cNvCxnSpPr>
            <a:cxnSpLocks/>
            <a:stCxn id="16" idx="2"/>
            <a:endCxn id="120" idx="0"/>
          </p:cNvCxnSpPr>
          <p:nvPr/>
        </p:nvCxnSpPr>
        <p:spPr>
          <a:xfrm>
            <a:off x="2931257" y="5062937"/>
            <a:ext cx="885866" cy="297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A06BEED9-C2DB-40FA-A3D8-EDACFBC2A7D9}"/>
              </a:ext>
            </a:extLst>
          </p:cNvPr>
          <p:cNvCxnSpPr>
            <a:cxnSpLocks/>
          </p:cNvCxnSpPr>
          <p:nvPr/>
        </p:nvCxnSpPr>
        <p:spPr>
          <a:xfrm flipH="1">
            <a:off x="2298883" y="5060704"/>
            <a:ext cx="664760" cy="286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Flowchart: Predefined Process 145">
            <a:extLst>
              <a:ext uri="{FF2B5EF4-FFF2-40B4-BE49-F238E27FC236}">
                <a16:creationId xmlns:a16="http://schemas.microsoft.com/office/drawing/2014/main" id="{2ABA0BDD-1C76-49D7-8165-AE420BC7E2E4}"/>
              </a:ext>
            </a:extLst>
          </p:cNvPr>
          <p:cNvSpPr/>
          <p:nvPr/>
        </p:nvSpPr>
        <p:spPr>
          <a:xfrm>
            <a:off x="6690338" y="2934506"/>
            <a:ext cx="2058126" cy="603885"/>
          </a:xfrm>
          <a:prstGeom prst="flowChartPredefinedProcess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5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Basic Chl-a algorithm(log</a:t>
            </a:r>
            <a:r>
              <a:rPr lang="en-US" sz="1050" b="1" baseline="-25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n-US" sz="105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2DBCD416-180A-4E19-B90F-CF02078F3966}"/>
              </a:ext>
            </a:extLst>
          </p:cNvPr>
          <p:cNvCxnSpPr>
            <a:cxnSpLocks/>
            <a:stCxn id="47" idx="2"/>
            <a:endCxn id="146" idx="0"/>
          </p:cNvCxnSpPr>
          <p:nvPr/>
        </p:nvCxnSpPr>
        <p:spPr>
          <a:xfrm rot="16200000" flipH="1">
            <a:off x="7102408" y="2317513"/>
            <a:ext cx="491502" cy="7424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27874C24-6F7A-4569-A745-7684ADD3E63C}"/>
              </a:ext>
            </a:extLst>
          </p:cNvPr>
          <p:cNvCxnSpPr>
            <a:cxnSpLocks/>
          </p:cNvCxnSpPr>
          <p:nvPr/>
        </p:nvCxnSpPr>
        <p:spPr>
          <a:xfrm rot="5400000">
            <a:off x="7999360" y="2131286"/>
            <a:ext cx="234677" cy="89676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C6DD6C4-E188-4226-8D4E-D3D23866C4A7}"/>
              </a:ext>
            </a:extLst>
          </p:cNvPr>
          <p:cNvCxnSpPr>
            <a:cxnSpLocks/>
          </p:cNvCxnSpPr>
          <p:nvPr/>
        </p:nvCxnSpPr>
        <p:spPr>
          <a:xfrm>
            <a:off x="7314911" y="3551537"/>
            <a:ext cx="0" cy="1920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754BBE7-F6D7-46E7-A8E3-DBE6378DBD00}"/>
              </a:ext>
            </a:extLst>
          </p:cNvPr>
          <p:cNvCxnSpPr>
            <a:cxnSpLocks/>
            <a:stCxn id="120" idx="3"/>
            <a:endCxn id="17" idx="1"/>
          </p:cNvCxnSpPr>
          <p:nvPr/>
        </p:nvCxnSpPr>
        <p:spPr>
          <a:xfrm>
            <a:off x="4460035" y="5661962"/>
            <a:ext cx="1667666" cy="28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94768EC-5298-4A70-BA5B-63F043D94F60}"/>
              </a:ext>
            </a:extLst>
          </p:cNvPr>
          <p:cNvCxnSpPr>
            <a:stCxn id="119" idx="1"/>
          </p:cNvCxnSpPr>
          <p:nvPr/>
        </p:nvCxnSpPr>
        <p:spPr>
          <a:xfrm flipH="1" flipV="1">
            <a:off x="7314911" y="4455778"/>
            <a:ext cx="507126" cy="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8998F3BD-0476-46DC-96D1-70D9A3DCD7EF}"/>
              </a:ext>
            </a:extLst>
          </p:cNvPr>
          <p:cNvSpPr/>
          <p:nvPr/>
        </p:nvSpPr>
        <p:spPr>
          <a:xfrm>
            <a:off x="4241186" y="6260986"/>
            <a:ext cx="1667666" cy="359386"/>
          </a:xfrm>
          <a:prstGeom prst="rect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Process validation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09A68EB0-35E3-43A4-95D7-7AAEB133E69F}"/>
              </a:ext>
            </a:extLst>
          </p:cNvPr>
          <p:cNvCxnSpPr>
            <a:cxnSpLocks/>
            <a:stCxn id="64" idx="3"/>
            <a:endCxn id="17" idx="2"/>
          </p:cNvCxnSpPr>
          <p:nvPr/>
        </p:nvCxnSpPr>
        <p:spPr>
          <a:xfrm flipV="1">
            <a:off x="5908852" y="5908989"/>
            <a:ext cx="1327877" cy="5316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560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420383-D83C-4FB6-817E-5CB6991A7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75" y="432679"/>
            <a:ext cx="6877050" cy="838200"/>
          </a:xfrm>
        </p:spPr>
        <p:txBody>
          <a:bodyPr/>
          <a:lstStyle/>
          <a:p>
            <a:r>
              <a:rPr lang="en-US" dirty="0"/>
              <a:t>Overall methodology </a:t>
            </a:r>
          </a:p>
        </p:txBody>
      </p:sp>
      <p:pic>
        <p:nvPicPr>
          <p:cNvPr id="8" name="Picture 295">
            <a:extLst>
              <a:ext uri="{FF2B5EF4-FFF2-40B4-BE49-F238E27FC236}">
                <a16:creationId xmlns:a16="http://schemas.microsoft.com/office/drawing/2014/main" id="{3B4968FF-A3D1-4F82-91B0-2C6A58864E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69" t="-3" r="-1912" b="49539"/>
          <a:stretch/>
        </p:blipFill>
        <p:spPr bwMode="auto">
          <a:xfrm>
            <a:off x="7005608" y="5416334"/>
            <a:ext cx="966344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81AA5AA3-9403-4325-92A6-37851D3CE648}"/>
              </a:ext>
            </a:extLst>
          </p:cNvPr>
          <p:cNvCxnSpPr>
            <a:cxnSpLocks/>
          </p:cNvCxnSpPr>
          <p:nvPr/>
        </p:nvCxnSpPr>
        <p:spPr>
          <a:xfrm rot="16200000" flipH="1">
            <a:off x="6465348" y="5463909"/>
            <a:ext cx="337468" cy="743050"/>
          </a:xfrm>
          <a:prstGeom prst="bentConnector2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9126A125-F8CB-412F-A1AA-0BA4DC2CA9AF}"/>
              </a:ext>
            </a:extLst>
          </p:cNvPr>
          <p:cNvSpPr/>
          <p:nvPr/>
        </p:nvSpPr>
        <p:spPr bwMode="auto">
          <a:xfrm>
            <a:off x="4197367" y="1484784"/>
            <a:ext cx="991849" cy="57667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Start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B4B28F51-CF53-4158-BC60-0CCCBD84D3AE}"/>
              </a:ext>
            </a:extLst>
          </p:cNvPr>
          <p:cNvSpPr/>
          <p:nvPr/>
        </p:nvSpPr>
        <p:spPr bwMode="auto">
          <a:xfrm>
            <a:off x="2513931" y="3803381"/>
            <a:ext cx="1390871" cy="929871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LWST</a:t>
            </a:r>
          </a:p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LSAT</a:t>
            </a:r>
            <a:endParaRPr kumimoji="0" 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99EA582-9BB9-42A0-832C-3DA2271668F4}"/>
              </a:ext>
            </a:extLst>
          </p:cNvPr>
          <p:cNvSpPr/>
          <p:nvPr/>
        </p:nvSpPr>
        <p:spPr bwMode="auto">
          <a:xfrm>
            <a:off x="4051469" y="4648572"/>
            <a:ext cx="2457203" cy="554555"/>
          </a:xfrm>
          <a:prstGeom prst="roundRect">
            <a:avLst>
              <a:gd name="adj" fmla="val 18579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In-situ data </a:t>
            </a: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Temp. threshold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61B9188-CFF3-481E-A4D0-CC0AA84800DD}"/>
              </a:ext>
            </a:extLst>
          </p:cNvPr>
          <p:cNvCxnSpPr>
            <a:stCxn id="7" idx="4"/>
          </p:cNvCxnSpPr>
          <p:nvPr/>
        </p:nvCxnSpPr>
        <p:spPr bwMode="auto">
          <a:xfrm>
            <a:off x="4693292" y="2061462"/>
            <a:ext cx="0" cy="36576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DCAF9916-FCC3-4DF7-9DBD-ABDBEC7AA6F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66402" y="3846089"/>
            <a:ext cx="261331" cy="261331"/>
          </a:xfrm>
          <a:prstGeom prst="rect">
            <a:avLst/>
          </a:prstGeom>
        </p:spPr>
      </p:pic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23B8EF0C-6494-4864-AAEE-23E91242A950}"/>
              </a:ext>
            </a:extLst>
          </p:cNvPr>
          <p:cNvCxnSpPr/>
          <p:nvPr/>
        </p:nvCxnSpPr>
        <p:spPr bwMode="auto">
          <a:xfrm flipV="1">
            <a:off x="3226593" y="2438403"/>
            <a:ext cx="3035962" cy="520703"/>
          </a:xfrm>
          <a:prstGeom prst="bentConnector3">
            <a:avLst>
              <a:gd name="adj1" fmla="val 367"/>
            </a:avLst>
          </a:prstGeom>
          <a:solidFill>
            <a:schemeClr val="accent2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107AD517-8885-4A1E-A05A-7AE1E0DB43B9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5478547" y="1427663"/>
            <a:ext cx="157197" cy="3120216"/>
          </a:xfrm>
          <a:prstGeom prst="bentConnector2">
            <a:avLst/>
          </a:prstGeom>
          <a:solidFill>
            <a:schemeClr val="accent2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B7C4260-4299-44D7-A643-CA95E6A60EDD}"/>
              </a:ext>
            </a:extLst>
          </p:cNvPr>
          <p:cNvSpPr/>
          <p:nvPr/>
        </p:nvSpPr>
        <p:spPr bwMode="auto">
          <a:xfrm>
            <a:off x="2502139" y="3789892"/>
            <a:ext cx="1034444" cy="396351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GPS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FE560462-0C36-4CE7-A203-1BD298C18BC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695" y="2831580"/>
            <a:ext cx="1575344" cy="703278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2C0C797A-3CCE-451D-B22D-4738BEB4C6DA}"/>
              </a:ext>
            </a:extLst>
          </p:cNvPr>
          <p:cNvSpPr txBox="1"/>
          <p:nvPr/>
        </p:nvSpPr>
        <p:spPr>
          <a:xfrm>
            <a:off x="4120723" y="2577769"/>
            <a:ext cx="2435439" cy="43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Ensure a secure connection via </a:t>
            </a:r>
            <a:r>
              <a:rPr lang="en-US" sz="1200" b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SSh</a:t>
            </a:r>
            <a:endParaRPr lang="en-US" sz="1200" b="1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7398649-B70D-4B36-92E9-E5C8B6496AB4}"/>
              </a:ext>
            </a:extLst>
          </p:cNvPr>
          <p:cNvCxnSpPr>
            <a:stCxn id="63" idx="2"/>
            <a:endCxn id="12" idx="1"/>
          </p:cNvCxnSpPr>
          <p:nvPr/>
        </p:nvCxnSpPr>
        <p:spPr bwMode="auto">
          <a:xfrm>
            <a:off x="3209367" y="3534858"/>
            <a:ext cx="0" cy="268523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2389E929-66FF-4618-B7D4-4652DB008E56}"/>
              </a:ext>
            </a:extLst>
          </p:cNvPr>
          <p:cNvCxnSpPr/>
          <p:nvPr/>
        </p:nvCxnSpPr>
        <p:spPr bwMode="auto">
          <a:xfrm rot="5400000" flipH="1" flipV="1">
            <a:off x="3526674" y="3819074"/>
            <a:ext cx="826802" cy="71681"/>
          </a:xfrm>
          <a:prstGeom prst="bentConnector4">
            <a:avLst>
              <a:gd name="adj1" fmla="val 28735"/>
              <a:gd name="adj2" fmla="val 616548"/>
            </a:avLst>
          </a:prstGeom>
          <a:solidFill>
            <a:schemeClr val="accent2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3" name="Picture 102">
            <a:extLst>
              <a:ext uri="{FF2B5EF4-FFF2-40B4-BE49-F238E27FC236}">
                <a16:creationId xmlns:a16="http://schemas.microsoft.com/office/drawing/2014/main" id="{83DFBEC4-02B0-4EE5-BF4D-61251ABC0ED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91"/>
          <a:stretch/>
        </p:blipFill>
        <p:spPr>
          <a:xfrm>
            <a:off x="5984848" y="5389089"/>
            <a:ext cx="555414" cy="493508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ABFE7CC2-96B7-45A5-82E6-38B41D1280B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555" y="2043314"/>
            <a:ext cx="1709395" cy="838200"/>
          </a:xfrm>
          <a:prstGeom prst="rect">
            <a:avLst/>
          </a:prstGeom>
        </p:spPr>
      </p:pic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F43F233F-8615-4A3E-AEE1-7E0E406B254D}"/>
              </a:ext>
            </a:extLst>
          </p:cNvPr>
          <p:cNvSpPr/>
          <p:nvPr/>
        </p:nvSpPr>
        <p:spPr bwMode="auto">
          <a:xfrm>
            <a:off x="6482484" y="2305065"/>
            <a:ext cx="1269539" cy="271238"/>
          </a:xfrm>
          <a:prstGeom prst="round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IoT Gateway</a:t>
            </a:r>
          </a:p>
        </p:txBody>
      </p: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FEAC64D3-933B-44D6-B880-05D0D2EA803D}"/>
              </a:ext>
            </a:extLst>
          </p:cNvPr>
          <p:cNvCxnSpPr/>
          <p:nvPr/>
        </p:nvCxnSpPr>
        <p:spPr bwMode="auto">
          <a:xfrm rot="10800000" flipH="1" flipV="1">
            <a:off x="2421695" y="3232458"/>
            <a:ext cx="1617982" cy="1716136"/>
          </a:xfrm>
          <a:prstGeom prst="bentConnector3">
            <a:avLst>
              <a:gd name="adj1" fmla="val -14129"/>
            </a:avLst>
          </a:prstGeom>
          <a:solidFill>
            <a:schemeClr val="accent2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7EBF1037-7B27-494E-8F21-4FFAFE2E542F}"/>
              </a:ext>
            </a:extLst>
          </p:cNvPr>
          <p:cNvCxnSpPr>
            <a:stCxn id="103" idx="0"/>
          </p:cNvCxnSpPr>
          <p:nvPr/>
        </p:nvCxnSpPr>
        <p:spPr bwMode="auto">
          <a:xfrm flipH="1" flipV="1">
            <a:off x="6236797" y="5198859"/>
            <a:ext cx="0" cy="190230"/>
          </a:xfrm>
          <a:prstGeom prst="line">
            <a:avLst/>
          </a:prstGeom>
          <a:solidFill>
            <a:schemeClr val="accent2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FA704810-32F5-4864-802F-4FCDAD29062B}"/>
              </a:ext>
            </a:extLst>
          </p:cNvPr>
          <p:cNvCxnSpPr>
            <a:stCxn id="13" idx="3"/>
            <a:endCxn id="12" idx="4"/>
          </p:cNvCxnSpPr>
          <p:nvPr/>
        </p:nvCxnSpPr>
        <p:spPr bwMode="auto">
          <a:xfrm flipH="1" flipV="1">
            <a:off x="3904802" y="4268317"/>
            <a:ext cx="2603870" cy="657533"/>
          </a:xfrm>
          <a:prstGeom prst="bentConnector3">
            <a:avLst>
              <a:gd name="adj1" fmla="val -8779"/>
            </a:avLst>
          </a:prstGeom>
          <a:solidFill>
            <a:schemeClr val="accent2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5" name="Flowchart: Connector 124">
            <a:extLst>
              <a:ext uri="{FF2B5EF4-FFF2-40B4-BE49-F238E27FC236}">
                <a16:creationId xmlns:a16="http://schemas.microsoft.com/office/drawing/2014/main" id="{7290CE98-FDF4-47DC-9C61-694D1CC8F15A}"/>
              </a:ext>
            </a:extLst>
          </p:cNvPr>
          <p:cNvSpPr/>
          <p:nvPr/>
        </p:nvSpPr>
        <p:spPr bwMode="auto">
          <a:xfrm>
            <a:off x="6475763" y="4045986"/>
            <a:ext cx="400493" cy="444659"/>
          </a:xfrm>
          <a:prstGeom prst="flowChartConnector">
            <a:avLst/>
          </a:prstGeom>
          <a:solidFill>
            <a:srgbClr val="65C9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No</a:t>
            </a:r>
          </a:p>
        </p:txBody>
      </p:sp>
      <p:sp>
        <p:nvSpPr>
          <p:cNvPr id="129" name="Flowchart: Process 128">
            <a:extLst>
              <a:ext uri="{FF2B5EF4-FFF2-40B4-BE49-F238E27FC236}">
                <a16:creationId xmlns:a16="http://schemas.microsoft.com/office/drawing/2014/main" id="{FFFBA621-5EA4-4B5C-AB4C-4CCFF752BB5B}"/>
              </a:ext>
            </a:extLst>
          </p:cNvPr>
          <p:cNvSpPr/>
          <p:nvPr/>
        </p:nvSpPr>
        <p:spPr bwMode="auto">
          <a:xfrm>
            <a:off x="4051469" y="3501591"/>
            <a:ext cx="2211086" cy="455788"/>
          </a:xfrm>
          <a:prstGeom prst="flowChartProcess">
            <a:avLst/>
          </a:prstGeom>
          <a:solidFill>
            <a:srgbClr val="FFFFFF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200" dirty="0">
                <a:solidFill>
                  <a:schemeClr val="tx1"/>
                </a:solidFill>
                <a:latin typeface="Arial" charset="0"/>
              </a:rPr>
              <a:t>Upload in-situ data to Processor</a:t>
            </a:r>
          </a:p>
        </p:txBody>
      </p:sp>
      <p:sp>
        <p:nvSpPr>
          <p:cNvPr id="130" name="Flowchart: Process 129">
            <a:extLst>
              <a:ext uri="{FF2B5EF4-FFF2-40B4-BE49-F238E27FC236}">
                <a16:creationId xmlns:a16="http://schemas.microsoft.com/office/drawing/2014/main" id="{FBD655D7-C0F6-4C79-9A87-C708AA8957BC}"/>
              </a:ext>
            </a:extLst>
          </p:cNvPr>
          <p:cNvSpPr/>
          <p:nvPr/>
        </p:nvSpPr>
        <p:spPr bwMode="auto">
          <a:xfrm>
            <a:off x="263469" y="3590198"/>
            <a:ext cx="2211086" cy="455788"/>
          </a:xfrm>
          <a:prstGeom prst="flowChartProcess">
            <a:avLst/>
          </a:prstGeom>
          <a:solidFill>
            <a:srgbClr val="FFFFFF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200" dirty="0">
                <a:solidFill>
                  <a:schemeClr val="tx1"/>
                </a:solidFill>
                <a:latin typeface="Arial" charset="0"/>
              </a:rPr>
              <a:t>Upload in-situ data to reporter</a:t>
            </a:r>
          </a:p>
        </p:txBody>
      </p:sp>
    </p:spTree>
    <p:extLst>
      <p:ext uri="{BB962C8B-B14F-4D97-AF65-F5344CB8AC3E}">
        <p14:creationId xmlns:p14="http://schemas.microsoft.com/office/powerpoint/2010/main" val="827824677"/>
      </p:ext>
    </p:extLst>
  </p:cSld>
  <p:clrMapOvr>
    <a:masterClrMapping/>
  </p:clrMapOvr>
</p:sld>
</file>

<file path=ppt/theme/theme1.xml><?xml version="1.0" encoding="utf-8"?>
<a:theme xmlns:a="http://schemas.openxmlformats.org/drawingml/2006/main" name="1_H0">
  <a:themeElements>
    <a:clrScheme name="1_H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1_H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H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6332</TotalTime>
  <Words>741</Words>
  <Application>Microsoft Office PowerPoint</Application>
  <PresentationFormat>On-screen Show (4:3)</PresentationFormat>
  <Paragraphs>132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Stafford</vt:lpstr>
      <vt:lpstr>Times New Roman</vt:lpstr>
      <vt:lpstr>Verdana</vt:lpstr>
      <vt:lpstr>Wingdings</vt:lpstr>
      <vt:lpstr>1_H0</vt:lpstr>
      <vt:lpstr>Office Theme</vt:lpstr>
      <vt:lpstr>                     Automated in-situ sensors &amp; spatiotemporal modelling to monitor Harmful Algal Blooms(HABs)             - Case Study-Lake Victoria</vt:lpstr>
      <vt:lpstr>Introduction </vt:lpstr>
      <vt:lpstr>Problem statement</vt:lpstr>
      <vt:lpstr>Justification </vt:lpstr>
      <vt:lpstr>General and specific objectives </vt:lpstr>
      <vt:lpstr>Overall Methodology : Data and Materials</vt:lpstr>
      <vt:lpstr> Study Area</vt:lpstr>
      <vt:lpstr>PowerPoint Presentation</vt:lpstr>
      <vt:lpstr>Overall methodology </vt:lpstr>
      <vt:lpstr>Expected Results</vt:lpstr>
      <vt:lpstr>Project Timeline</vt:lpstr>
      <vt:lpstr>Thank you for your attention!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 Titel / the Titel</dc:title>
  <dc:creator>Ralf Steinmetz</dc:creator>
  <cp:lastModifiedBy>okomo</cp:lastModifiedBy>
  <cp:revision>470</cp:revision>
  <dcterms:modified xsi:type="dcterms:W3CDTF">2021-07-25T15:42:16Z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D">
    <vt:lpwstr>123bb053-ad6c-46a1-9234-a71650388708</vt:lpwstr>
  </property>
  <property fmtid="{D5CDD505-2E9C-101B-9397-08002B2CF9AE}" pid="3" name="LISKOMID">
    <vt:lpwstr>591d73a1-fdec-4118-9d1b-e68bb7c6a0b0</vt:lpwstr>
  </property>
</Properties>
</file>