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36D-54F6-451E-92C5-BB1114CE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B0AD-DEF0-4ADD-A5BA-C11097FD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D7D9-C0B2-4F01-A611-2C723B6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BB64-2DBB-4989-AB82-5E439F93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2CD-2605-4CC9-8396-614FE6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CD03-BD66-4721-8591-AFB5C15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3A0EA-7995-4BB5-BB54-23E99274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5E7B-3891-4239-885F-E3F566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B8AC-1AAB-45B6-B674-BE7981D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9C02-E562-4EA7-812F-3B819E5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89BD6-2D25-4D92-BA22-3506ACAC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4220-3032-4A08-8374-4A88995C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2496-560A-4921-88A1-A24F71E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7D3C-4D69-4475-AC26-13F467C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8A74-1EAE-43CC-AF92-74058E5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DBC-8264-4DA7-9F7C-CF0D90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103-70DA-4455-B132-6EE2A825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66A8-B599-4FA7-8481-A423F5B2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7BD0-5EB8-4E0E-9610-3CBDFFA3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4DE9-C954-481A-B556-5D14FA46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B1C-844A-4DDA-A332-8FE51A3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05A5-972E-47E0-8FF2-038873C6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5436-0407-43D4-87C0-529DB1B1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C692-04A6-429D-AEB8-D0C542B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D3CF-B260-45B4-B602-96C9335F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80F-2920-4B6B-886E-CD0B9D7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F7CF-BA34-46E0-84B1-A4668FF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F6E44-0B5D-431E-9179-08926A60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AA72-6430-4BB7-AED6-51CDA6B8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26689-5DEE-4200-B14A-0C9B451E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B331-D2B5-411D-8A0E-2F5A448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B21-A203-4E40-8604-A18AA0A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43D7-A9CF-44A7-9D18-24DA93B4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54FD-D727-4FF7-B7C5-072E908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1E98-849F-4E55-9DA2-8952D036F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4AE8-242E-4051-8434-600B6589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06670-D35B-4C48-AB17-C376287D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FD541-4B04-4E58-9FC9-74E3056B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8B9BB-9BDE-4B18-A278-492FF5C3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EDD-7130-4133-A166-9B17B4AB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B8B44-A51A-49E0-A163-9506E25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6DBA-4C62-4CDA-8D86-DAAF099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C3790-0466-4A1F-84FD-794756FE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793CB-4ACB-4E24-8048-2D133954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64659-85A8-453D-ADFA-FE48CF3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3061-C0CF-4C37-9C78-614BBF0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293-860B-44E2-AA43-F7DFBE6C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542B-9AE5-4F39-ACCC-7F9635F1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651C-A094-4132-A7C2-E5178922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2789-D121-4FAB-A58A-33C2491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9FB4-7DB9-43F2-93D4-B39434B2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8199-3298-46EF-9EAB-434D4CE8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D28-E010-4D89-9653-A1FF9C2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7C8F-D8DB-4A6F-9161-5447EB83D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0159-FAFC-442E-91AB-2E17CE83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BB19-C980-4220-A675-B0AB57CE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7B52-9AF1-43D6-B31E-12CAC927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9F7E-2866-4D97-A148-F499274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D6B5-06A4-4EBB-B975-A85B5403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0480-9C7B-4970-8DB2-5F1A0657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FC7A-8A22-4E26-89C0-D4E22EA5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AD4B-FB2B-463C-9422-7AC8AE58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87B-2476-4532-BC17-8C8D04C2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DA72-B553-46D9-BEE7-25639C98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50" y="406399"/>
            <a:ext cx="9144000" cy="2612571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Spatio-temporal Remote Sensing, automated 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ANN to monitor and predict HABs and cyanotoxins.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r>
              <a:rPr lang="en-GB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615C-7F17-4B36-AAAD-717E371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7C6C-9624-4FEF-8673-BA5796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monitor Harmful Algal Blooms and Cyanotoxins from Satellite RS Images data in L. Victoria.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Predict occurrence of cyanobacterial and Harmful algal blooms in the Selected Lake.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associate Automated Internet of Things (IoT)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sensors, machine learning Applicable in near real-time to enhance the accuracy and speed for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 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reporting system to alert on a short-term foreseen bloom.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97">
            <a:extLst>
              <a:ext uri="{FF2B5EF4-FFF2-40B4-BE49-F238E27FC236}">
                <a16:creationId xmlns:a16="http://schemas.microsoft.com/office/drawing/2014/main" id="{10BB2F27-72BB-4169-B66C-9A2CE0D9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814" y="3472498"/>
            <a:ext cx="155257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Surface Temp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Temp.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1" name="Rectangle 2">
            <a:extLst>
              <a:ext uri="{FF2B5EF4-FFF2-40B4-BE49-F238E27FC236}">
                <a16:creationId xmlns:a16="http://schemas.microsoft.com/office/drawing/2014/main" id="{167E026D-3348-4120-A223-7F02EFA0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708" y="1127201"/>
            <a:ext cx="1724025" cy="552450"/>
          </a:xfrm>
          <a:prstGeom prst="rect">
            <a:avLst/>
          </a:prstGeom>
          <a:noFill/>
          <a:ln w="12700">
            <a:solidFill>
              <a:srgbClr val="1F4D7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 L8 OLI + MODIS_Aqua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Flowchart: Multidocument 87">
            <a:extLst>
              <a:ext uri="{FF2B5EF4-FFF2-40B4-BE49-F238E27FC236}">
                <a16:creationId xmlns:a16="http://schemas.microsoft.com/office/drawing/2014/main" id="{F9BE023F-0FDE-4AA8-9DD0-DCD501E9A7BF}"/>
              </a:ext>
            </a:extLst>
          </p:cNvPr>
          <p:cNvSpPr/>
          <p:nvPr/>
        </p:nvSpPr>
        <p:spPr>
          <a:xfrm>
            <a:off x="3596870" y="1934548"/>
            <a:ext cx="1504950" cy="60007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3232660F-9CD6-4883-98AE-41FC3722A705}"/>
              </a:ext>
            </a:extLst>
          </p:cNvPr>
          <p:cNvSpPr/>
          <p:nvPr/>
        </p:nvSpPr>
        <p:spPr>
          <a:xfrm>
            <a:off x="3239632" y="4347356"/>
            <a:ext cx="132218" cy="1552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1" name="Flowchart: Multidocument 90">
            <a:extLst>
              <a:ext uri="{FF2B5EF4-FFF2-40B4-BE49-F238E27FC236}">
                <a16:creationId xmlns:a16="http://schemas.microsoft.com/office/drawing/2014/main" id="{20C83D40-AB6A-477D-9C2C-044A296D2182}"/>
              </a:ext>
            </a:extLst>
          </p:cNvPr>
          <p:cNvSpPr/>
          <p:nvPr/>
        </p:nvSpPr>
        <p:spPr>
          <a:xfrm>
            <a:off x="3292957" y="5440359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D474C523-EF07-4C4F-9F1B-57266750811D}"/>
              </a:ext>
            </a:extLst>
          </p:cNvPr>
          <p:cNvSpPr/>
          <p:nvPr/>
        </p:nvSpPr>
        <p:spPr>
          <a:xfrm>
            <a:off x="4134255" y="5441959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3" name="Text Box 192">
            <a:extLst>
              <a:ext uri="{FF2B5EF4-FFF2-40B4-BE49-F238E27FC236}">
                <a16:creationId xmlns:a16="http://schemas.microsoft.com/office/drawing/2014/main" id="{5BFB580F-559C-4EF7-8D9C-7DF956B4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813" y="4131279"/>
            <a:ext cx="1562100" cy="4286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Spatio-temporal Image Fusion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19F7-8B80-4EFC-AD00-6AB2736CC6FA}"/>
              </a:ext>
            </a:extLst>
          </p:cNvPr>
          <p:cNvSpPr/>
          <p:nvPr/>
        </p:nvSpPr>
        <p:spPr>
          <a:xfrm>
            <a:off x="7734300" y="1108856"/>
            <a:ext cx="942975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172" name="Picture 202">
            <a:extLst>
              <a:ext uri="{FF2B5EF4-FFF2-40B4-BE49-F238E27FC236}">
                <a16:creationId xmlns:a16="http://schemas.microsoft.com/office/drawing/2014/main" id="{5217B80A-1ED0-4BA1-A839-296FB7DC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15" y="1044964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Text Box 85">
            <a:extLst>
              <a:ext uri="{FF2B5EF4-FFF2-40B4-BE49-F238E27FC236}">
                <a16:creationId xmlns:a16="http://schemas.microsoft.com/office/drawing/2014/main" id="{1BE24E68-5AD3-41D9-A0E8-F8145EE0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406" y="4855334"/>
            <a:ext cx="220980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 &amp; Cyanotoxins Detected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71" name="Picture 205">
            <a:extLst>
              <a:ext uri="{FF2B5EF4-FFF2-40B4-BE49-F238E27FC236}">
                <a16:creationId xmlns:a16="http://schemas.microsoft.com/office/drawing/2014/main" id="{0E785EC4-02E5-4565-BA66-4D12E5EF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9" t="20219" r="21754" b="27344"/>
          <a:stretch>
            <a:fillRect/>
          </a:stretch>
        </p:blipFill>
        <p:spPr bwMode="auto">
          <a:xfrm>
            <a:off x="3593465" y="1030387"/>
            <a:ext cx="276225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2" name="Picture 208">
            <a:extLst>
              <a:ext uri="{FF2B5EF4-FFF2-40B4-BE49-F238E27FC236}">
                <a16:creationId xmlns:a16="http://schemas.microsoft.com/office/drawing/2014/main" id="{265B1BC6-FB9E-42CF-844B-AA6C2EB7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5" y="1884019"/>
            <a:ext cx="1263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6D1CA0D-F7AA-465A-84CE-33DC5C1BF67F}"/>
              </a:ext>
            </a:extLst>
          </p:cNvPr>
          <p:cNvCxnSpPr/>
          <p:nvPr/>
        </p:nvCxnSpPr>
        <p:spPr>
          <a:xfrm flipV="1">
            <a:off x="7391400" y="2041671"/>
            <a:ext cx="1609725" cy="35242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E180181-CEDC-4154-8B70-BEE34D777F3D}"/>
              </a:ext>
            </a:extLst>
          </p:cNvPr>
          <p:cNvCxnSpPr/>
          <p:nvPr/>
        </p:nvCxnSpPr>
        <p:spPr>
          <a:xfrm flipH="1">
            <a:off x="7733665" y="2747156"/>
            <a:ext cx="1933575" cy="47625"/>
          </a:xfrm>
          <a:prstGeom prst="bentConnector3">
            <a:avLst>
              <a:gd name="adj1" fmla="val -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D75275E3-8C5F-4EDF-BEBF-219F32BF5DBE}"/>
              </a:ext>
            </a:extLst>
          </p:cNvPr>
          <p:cNvSpPr/>
          <p:nvPr/>
        </p:nvSpPr>
        <p:spPr>
          <a:xfrm>
            <a:off x="6543675" y="3192291"/>
            <a:ext cx="1247775" cy="800100"/>
          </a:xfrm>
          <a:prstGeom prst="flowChartMagneticDis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5" name="Text Box 115">
            <a:extLst>
              <a:ext uri="{FF2B5EF4-FFF2-40B4-BE49-F238E27FC236}">
                <a16:creationId xmlns:a16="http://schemas.microsoft.com/office/drawing/2014/main" id="{EB32566E-18E3-412F-B013-3F68C501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235" y="2047068"/>
            <a:ext cx="7620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PC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" name="Picture 216">
            <a:extLst>
              <a:ext uri="{FF2B5EF4-FFF2-40B4-BE49-F238E27FC236}">
                <a16:creationId xmlns:a16="http://schemas.microsoft.com/office/drawing/2014/main" id="{67FDF3F7-DB0C-4676-BA15-BE9E6557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62" y="3196444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" name="Picture 219">
            <a:extLst>
              <a:ext uri="{FF2B5EF4-FFF2-40B4-BE49-F238E27FC236}">
                <a16:creationId xmlns:a16="http://schemas.microsoft.com/office/drawing/2014/main" id="{8B6CD794-91A7-442F-88B6-1440B0A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394096"/>
            <a:ext cx="12255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ext Box 103">
            <a:extLst>
              <a:ext uri="{FF2B5EF4-FFF2-40B4-BE49-F238E27FC236}">
                <a16:creationId xmlns:a16="http://schemas.microsoft.com/office/drawing/2014/main" id="{AB8D26CB-9D6C-4552-90C9-3102D263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003" y="3099898"/>
            <a:ext cx="23431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</a:t>
            </a:r>
            <a:r>
              <a:rPr kumimoji="0" lang="en-GB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to microcontroller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7167882-161C-43B0-9E1C-2DBD53F5430E}"/>
              </a:ext>
            </a:extLst>
          </p:cNvPr>
          <p:cNvCxnSpPr/>
          <p:nvPr/>
        </p:nvCxnSpPr>
        <p:spPr>
          <a:xfrm>
            <a:off x="6399530" y="2828436"/>
            <a:ext cx="542925" cy="1496060"/>
          </a:xfrm>
          <a:prstGeom prst="bentConnector3">
            <a:avLst>
              <a:gd name="adj1" fmla="val -37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FD0D0FC-76F0-4FBC-AEB1-AE995E185C2D}"/>
              </a:ext>
            </a:extLst>
          </p:cNvPr>
          <p:cNvSpPr/>
          <p:nvPr/>
        </p:nvSpPr>
        <p:spPr>
          <a:xfrm>
            <a:off x="6962775" y="4091451"/>
            <a:ext cx="1914525" cy="409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6766A8C-4582-4D5F-A84D-8FE6C549D5F4}"/>
              </a:ext>
            </a:extLst>
          </p:cNvPr>
          <p:cNvCxnSpPr/>
          <p:nvPr/>
        </p:nvCxnSpPr>
        <p:spPr>
          <a:xfrm flipH="1">
            <a:off x="7143750" y="4499756"/>
            <a:ext cx="95250" cy="581025"/>
          </a:xfrm>
          <a:prstGeom prst="bentConnector3">
            <a:avLst>
              <a:gd name="adj1" fmla="val 65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8" name="Picture 295">
            <a:extLst>
              <a:ext uri="{FF2B5EF4-FFF2-40B4-BE49-F238E27FC236}">
                <a16:creationId xmlns:a16="http://schemas.microsoft.com/office/drawing/2014/main" id="{036DC5B9-BF07-484F-BCF6-45D362B9F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6810375" y="5729941"/>
            <a:ext cx="1009650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4D70196-D373-4907-925A-75F5DB91E349}"/>
              </a:ext>
            </a:extLst>
          </p:cNvPr>
          <p:cNvCxnSpPr/>
          <p:nvPr/>
        </p:nvCxnSpPr>
        <p:spPr>
          <a:xfrm flipH="1" flipV="1">
            <a:off x="7820025" y="3632981"/>
            <a:ext cx="1047750" cy="695325"/>
          </a:xfrm>
          <a:prstGeom prst="bentConnector3">
            <a:avLst>
              <a:gd name="adj1" fmla="val -44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 Box 300">
            <a:extLst>
              <a:ext uri="{FF2B5EF4-FFF2-40B4-BE49-F238E27FC236}">
                <a16:creationId xmlns:a16="http://schemas.microsoft.com/office/drawing/2014/main" id="{3738A548-C2F5-4B4D-98C8-C2A952CD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205" y="2755883"/>
            <a:ext cx="1626870" cy="35618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Area Delineation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88EB6433-8D5B-40E3-854B-D0C80A8CDA0A}"/>
              </a:ext>
            </a:extLst>
          </p:cNvPr>
          <p:cNvSpPr/>
          <p:nvPr/>
        </p:nvSpPr>
        <p:spPr>
          <a:xfrm>
            <a:off x="3242058" y="1164642"/>
            <a:ext cx="238125" cy="1571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B7E474CB-7252-4CFE-9B6F-B39951AC3288}"/>
              </a:ext>
            </a:extLst>
          </p:cNvPr>
          <p:cNvSpPr/>
          <p:nvPr/>
        </p:nvSpPr>
        <p:spPr>
          <a:xfrm>
            <a:off x="3295650" y="2756681"/>
            <a:ext cx="190500" cy="14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8" name="Text Box 120">
            <a:extLst>
              <a:ext uri="{FF2B5EF4-FFF2-40B4-BE49-F238E27FC236}">
                <a16:creationId xmlns:a16="http://schemas.microsoft.com/office/drawing/2014/main" id="{CF43C891-7B42-43B2-8C34-8D2AF9AC0A6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35054" y="1750669"/>
            <a:ext cx="14859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Data Acquisition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9" name="Text Box 104">
            <a:extLst>
              <a:ext uri="{FF2B5EF4-FFF2-40B4-BE49-F238E27FC236}">
                <a16:creationId xmlns:a16="http://schemas.microsoft.com/office/drawing/2014/main" id="{743918C1-14E9-4FA2-B131-324EB446342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88882" y="3328505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Flowchart: Data 115">
            <a:extLst>
              <a:ext uri="{FF2B5EF4-FFF2-40B4-BE49-F238E27FC236}">
                <a16:creationId xmlns:a16="http://schemas.microsoft.com/office/drawing/2014/main" id="{0604AF45-E42E-4FA4-9D98-53D06A0ED6EA}"/>
              </a:ext>
            </a:extLst>
          </p:cNvPr>
          <p:cNvSpPr/>
          <p:nvPr/>
        </p:nvSpPr>
        <p:spPr>
          <a:xfrm>
            <a:off x="3327435" y="4750272"/>
            <a:ext cx="2265044" cy="38794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70" name="Text Box 89">
            <a:extLst>
              <a:ext uri="{FF2B5EF4-FFF2-40B4-BE49-F238E27FC236}">
                <a16:creationId xmlns:a16="http://schemas.microsoft.com/office/drawing/2014/main" id="{1B29BDAD-092B-42D0-93BE-E87BB33530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31879" y="4815758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Analysis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4974BF6-FEC2-4FC6-9002-7444748B01B3}"/>
              </a:ext>
            </a:extLst>
          </p:cNvPr>
          <p:cNvCxnSpPr/>
          <p:nvPr/>
        </p:nvCxnSpPr>
        <p:spPr>
          <a:xfrm>
            <a:off x="8212455" y="1727346"/>
            <a:ext cx="0" cy="27432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C8730E5-A79B-40BD-848D-BA5583C2D867}"/>
              </a:ext>
            </a:extLst>
          </p:cNvPr>
          <p:cNvCxnSpPr/>
          <p:nvPr/>
        </p:nvCxnSpPr>
        <p:spPr>
          <a:xfrm>
            <a:off x="5286375" y="5016283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020FDF-B98A-4521-9CBE-418CF4F12118}"/>
              </a:ext>
            </a:extLst>
          </p:cNvPr>
          <p:cNvCxnSpPr/>
          <p:nvPr/>
        </p:nvCxnSpPr>
        <p:spPr>
          <a:xfrm flipH="1">
            <a:off x="4331119" y="251377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A71CDE-7637-4AB1-8F99-E04ADB2FBE1A}"/>
              </a:ext>
            </a:extLst>
          </p:cNvPr>
          <p:cNvCxnSpPr/>
          <p:nvPr/>
        </p:nvCxnSpPr>
        <p:spPr>
          <a:xfrm>
            <a:off x="4331119" y="3105080"/>
            <a:ext cx="0" cy="173355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2BA489-F658-4DE9-956E-B856779AE2C5}"/>
              </a:ext>
            </a:extLst>
          </p:cNvPr>
          <p:cNvCxnSpPr/>
          <p:nvPr/>
        </p:nvCxnSpPr>
        <p:spPr>
          <a:xfrm>
            <a:off x="4324441" y="3954615"/>
            <a:ext cx="0" cy="18288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BE600AA-D79F-4B5E-A550-4D1ACBE20510}"/>
              </a:ext>
            </a:extLst>
          </p:cNvPr>
          <p:cNvCxnSpPr/>
          <p:nvPr/>
        </p:nvCxnSpPr>
        <p:spPr>
          <a:xfrm flipH="1">
            <a:off x="4320178" y="455990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A4134BF-4AEB-4C11-9BC5-9C7F9085D342}"/>
              </a:ext>
            </a:extLst>
          </p:cNvPr>
          <p:cNvSpPr/>
          <p:nvPr/>
        </p:nvSpPr>
        <p:spPr>
          <a:xfrm>
            <a:off x="6074649" y="804055"/>
            <a:ext cx="4140835" cy="460977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C9E19C4-34FF-4FB6-ADA9-4A4431528034}"/>
              </a:ext>
            </a:extLst>
          </p:cNvPr>
          <p:cNvSpPr/>
          <p:nvPr/>
        </p:nvSpPr>
        <p:spPr>
          <a:xfrm>
            <a:off x="2756194" y="804055"/>
            <a:ext cx="3268186" cy="514713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38E4EA6-5A85-4252-8546-E97240F9C8DF}"/>
              </a:ext>
            </a:extLst>
          </p:cNvPr>
          <p:cNvCxnSpPr/>
          <p:nvPr/>
        </p:nvCxnSpPr>
        <p:spPr>
          <a:xfrm>
            <a:off x="7117080" y="3032271"/>
            <a:ext cx="0" cy="14605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2F116F8-399C-4F55-8C7A-D711AA8C9AF4}"/>
              </a:ext>
            </a:extLst>
          </p:cNvPr>
          <p:cNvCxnSpPr/>
          <p:nvPr/>
        </p:nvCxnSpPr>
        <p:spPr>
          <a:xfrm flipH="1" flipV="1">
            <a:off x="7696200" y="2947181"/>
            <a:ext cx="123825" cy="533400"/>
          </a:xfrm>
          <a:prstGeom prst="bentConnector3">
            <a:avLst>
              <a:gd name="adj1" fmla="val -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Text Box 96">
            <a:extLst>
              <a:ext uri="{FF2B5EF4-FFF2-40B4-BE49-F238E27FC236}">
                <a16:creationId xmlns:a16="http://schemas.microsoft.com/office/drawing/2014/main" id="{7FFC3276-DF71-4E8F-B7EC-901945D6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092" y="3751726"/>
            <a:ext cx="434975" cy="339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3" name="Rectangle 128">
            <a:extLst>
              <a:ext uri="{FF2B5EF4-FFF2-40B4-BE49-F238E27FC236}">
                <a16:creationId xmlns:a16="http://schemas.microsoft.com/office/drawing/2014/main" id="{CC3C2B26-0136-4DE8-B875-22D8A62A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-100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4" name="Rectangle 129">
            <a:extLst>
              <a:ext uri="{FF2B5EF4-FFF2-40B4-BE49-F238E27FC236}">
                <a16:creationId xmlns:a16="http://schemas.microsoft.com/office/drawing/2014/main" id="{9D65540C-F88D-4720-9700-17C06F09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5" name="Rectangle 131">
            <a:extLst>
              <a:ext uri="{FF2B5EF4-FFF2-40B4-BE49-F238E27FC236}">
                <a16:creationId xmlns:a16="http://schemas.microsoft.com/office/drawing/2014/main" id="{F284460E-B8B3-48EB-A9FB-969ACAB4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6" name="Rectangle 133">
            <a:extLst>
              <a:ext uri="{FF2B5EF4-FFF2-40B4-BE49-F238E27FC236}">
                <a16:creationId xmlns:a16="http://schemas.microsoft.com/office/drawing/2014/main" id="{53C449B9-AFCD-4CCB-9E41-3542EB93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280" y="1288517"/>
            <a:ext cx="6458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7" name="Rectangle 134">
            <a:extLst>
              <a:ext uri="{FF2B5EF4-FFF2-40B4-BE49-F238E27FC236}">
                <a16:creationId xmlns:a16="http://schemas.microsoft.com/office/drawing/2014/main" id="{7E667802-53EF-44B9-93C1-5D3903A1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8" name="Rectangle 136">
            <a:extLst>
              <a:ext uri="{FF2B5EF4-FFF2-40B4-BE49-F238E27FC236}">
                <a16:creationId xmlns:a16="http://schemas.microsoft.com/office/drawing/2014/main" id="{4706DB74-9442-4A78-A5EC-E9C747A7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142">
            <a:extLst>
              <a:ext uri="{FF2B5EF4-FFF2-40B4-BE49-F238E27FC236}">
                <a16:creationId xmlns:a16="http://schemas.microsoft.com/office/drawing/2014/main" id="{C628ACEB-B480-4F47-957C-870D6018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" name="Rectangle 156">
            <a:extLst>
              <a:ext uri="{FF2B5EF4-FFF2-40B4-BE49-F238E27FC236}">
                <a16:creationId xmlns:a16="http://schemas.microsoft.com/office/drawing/2014/main" id="{48D85857-87D1-44D3-BC5F-5323D1D4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868" y="816907"/>
            <a:ext cx="206017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737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D1E853E-FE8A-4C61-B546-2B57E704A1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1322" y="5290787"/>
            <a:ext cx="1065827" cy="559276"/>
          </a:xfrm>
          <a:prstGeom prst="bentConnector3">
            <a:avLst>
              <a:gd name="adj1" fmla="val 10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1364C8-364E-4657-AB7F-50DCB70ADFB3}"/>
              </a:ext>
            </a:extLst>
          </p:cNvPr>
          <p:cNvCxnSpPr/>
          <p:nvPr/>
        </p:nvCxnSpPr>
        <p:spPr>
          <a:xfrm flipH="1">
            <a:off x="4331119" y="1718456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 Box 2">
            <a:extLst>
              <a:ext uri="{FF2B5EF4-FFF2-40B4-BE49-F238E27FC236}">
                <a16:creationId xmlns:a16="http://schemas.microsoft.com/office/drawing/2014/main" id="{736DC1FA-8CB5-4E73-A785-1CF1AC82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517" y="3278435"/>
            <a:ext cx="1701165" cy="648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 pre-processing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Radiometric corrections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Surface Reflectance­­­</a:t>
            </a:r>
            <a:r>
              <a:rPr lang="en-GB" sz="11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Text Box 2">
            <a:extLst>
              <a:ext uri="{FF2B5EF4-FFF2-40B4-BE49-F238E27FC236}">
                <a16:creationId xmlns:a16="http://schemas.microsoft.com/office/drawing/2014/main" id="{125258BF-974E-414D-B89D-52B9D5BB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508" y="678213"/>
            <a:ext cx="1466850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Text Box 2">
            <a:extLst>
              <a:ext uri="{FF2B5EF4-FFF2-40B4-BE49-F238E27FC236}">
                <a16:creationId xmlns:a16="http://schemas.microsoft.com/office/drawing/2014/main" id="{2F42B191-5151-4255-ABD6-193DDB5E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443" y="661068"/>
            <a:ext cx="1818005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Automated </a:t>
            </a: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Text Box 2">
            <a:extLst>
              <a:ext uri="{FF2B5EF4-FFF2-40B4-BE49-F238E27FC236}">
                <a16:creationId xmlns:a16="http://schemas.microsoft.com/office/drawing/2014/main" id="{168A6644-01E9-495D-A8E4-712C8F16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665" y="2135261"/>
            <a:ext cx="1377924" cy="25250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Raw Img. Collections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6D0218-47B0-4B8E-8C06-8ACB0B0A992C}"/>
              </a:ext>
            </a:extLst>
          </p:cNvPr>
          <p:cNvSpPr txBox="1"/>
          <p:nvPr/>
        </p:nvSpPr>
        <p:spPr>
          <a:xfrm>
            <a:off x="6934472" y="4186633"/>
            <a:ext cx="303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 Data </a:t>
            </a:r>
            <a:r>
              <a:rPr lang="en-GB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Temp. Threshold</a:t>
            </a:r>
            <a:endParaRPr lang="en-US" sz="1100" dirty="0"/>
          </a:p>
        </p:txBody>
      </p:sp>
      <p:pic>
        <p:nvPicPr>
          <p:cNvPr id="183" name="Picture 292">
            <a:extLst>
              <a:ext uri="{FF2B5EF4-FFF2-40B4-BE49-F238E27FC236}">
                <a16:creationId xmlns:a16="http://schemas.microsoft.com/office/drawing/2014/main" id="{793AD5E1-0BD8-4CD6-B9BB-0B77BF2C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6821" r="8833" b="14728"/>
          <a:stretch>
            <a:fillRect/>
          </a:stretch>
        </p:blipFill>
        <p:spPr bwMode="auto">
          <a:xfrm>
            <a:off x="6938091" y="4866152"/>
            <a:ext cx="328613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TextBox 2090">
            <a:extLst>
              <a:ext uri="{FF2B5EF4-FFF2-40B4-BE49-F238E27FC236}">
                <a16:creationId xmlns:a16="http://schemas.microsoft.com/office/drawing/2014/main" id="{7E7979C6-D6A8-4682-823A-78A7105E4A1D}"/>
              </a:ext>
            </a:extLst>
          </p:cNvPr>
          <p:cNvSpPr txBox="1"/>
          <p:nvPr/>
        </p:nvSpPr>
        <p:spPr>
          <a:xfrm>
            <a:off x="7591454" y="2179026"/>
            <a:ext cx="155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Establish a secure connection via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DB7B018-82D1-40B5-866D-E3BA0B035610}"/>
              </a:ext>
            </a:extLst>
          </p:cNvPr>
          <p:cNvCxnSpPr/>
          <p:nvPr/>
        </p:nvCxnSpPr>
        <p:spPr>
          <a:xfrm flipH="1">
            <a:off x="4320178" y="5156981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4" name="TextBox 2093">
            <a:extLst>
              <a:ext uri="{FF2B5EF4-FFF2-40B4-BE49-F238E27FC236}">
                <a16:creationId xmlns:a16="http://schemas.microsoft.com/office/drawing/2014/main" id="{0886FB33-F745-4A34-BE64-69DE9414444F}"/>
              </a:ext>
            </a:extLst>
          </p:cNvPr>
          <p:cNvSpPr txBox="1"/>
          <p:nvPr/>
        </p:nvSpPr>
        <p:spPr>
          <a:xfrm>
            <a:off x="6722382" y="3213834"/>
            <a:ext cx="45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46695-53F3-4796-A556-9204EF1B47F7}"/>
              </a:ext>
            </a:extLst>
          </p:cNvPr>
          <p:cNvSpPr/>
          <p:nvPr/>
        </p:nvSpPr>
        <p:spPr>
          <a:xfrm>
            <a:off x="4955262" y="5454410"/>
            <a:ext cx="808222" cy="27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1A0D17-2DA1-42E0-ABE5-91DEE6949D4F}"/>
              </a:ext>
            </a:extLst>
          </p:cNvPr>
          <p:cNvSpPr/>
          <p:nvPr/>
        </p:nvSpPr>
        <p:spPr>
          <a:xfrm>
            <a:off x="5039597" y="5463957"/>
            <a:ext cx="679374" cy="294353"/>
          </a:xfrm>
          <a:custGeom>
            <a:avLst/>
            <a:gdLst>
              <a:gd name="connsiteX0" fmla="*/ 0 w 1055077"/>
              <a:gd name="connsiteY0" fmla="*/ 196947 h 351692"/>
              <a:gd name="connsiteX1" fmla="*/ 70338 w 1055077"/>
              <a:gd name="connsiteY1" fmla="*/ 182880 h 351692"/>
              <a:gd name="connsiteX2" fmla="*/ 140677 w 1055077"/>
              <a:gd name="connsiteY2" fmla="*/ 154744 h 351692"/>
              <a:gd name="connsiteX3" fmla="*/ 211015 w 1055077"/>
              <a:gd name="connsiteY3" fmla="*/ 239151 h 351692"/>
              <a:gd name="connsiteX4" fmla="*/ 239151 w 1055077"/>
              <a:gd name="connsiteY4" fmla="*/ 309489 h 351692"/>
              <a:gd name="connsiteX5" fmla="*/ 253218 w 1055077"/>
              <a:gd name="connsiteY5" fmla="*/ 0 h 351692"/>
              <a:gd name="connsiteX6" fmla="*/ 295421 w 1055077"/>
              <a:gd name="connsiteY6" fmla="*/ 56271 h 351692"/>
              <a:gd name="connsiteX7" fmla="*/ 337624 w 1055077"/>
              <a:gd name="connsiteY7" fmla="*/ 196947 h 351692"/>
              <a:gd name="connsiteX8" fmla="*/ 407963 w 1055077"/>
              <a:gd name="connsiteY8" fmla="*/ 225083 h 351692"/>
              <a:gd name="connsiteX9" fmla="*/ 492369 w 1055077"/>
              <a:gd name="connsiteY9" fmla="*/ 323557 h 351692"/>
              <a:gd name="connsiteX10" fmla="*/ 534572 w 1055077"/>
              <a:gd name="connsiteY10" fmla="*/ 281354 h 351692"/>
              <a:gd name="connsiteX11" fmla="*/ 576775 w 1055077"/>
              <a:gd name="connsiteY11" fmla="*/ 84406 h 351692"/>
              <a:gd name="connsiteX12" fmla="*/ 604911 w 1055077"/>
              <a:gd name="connsiteY12" fmla="*/ 140677 h 351692"/>
              <a:gd name="connsiteX13" fmla="*/ 633046 w 1055077"/>
              <a:gd name="connsiteY13" fmla="*/ 351692 h 351692"/>
              <a:gd name="connsiteX14" fmla="*/ 661181 w 1055077"/>
              <a:gd name="connsiteY14" fmla="*/ 267286 h 351692"/>
              <a:gd name="connsiteX15" fmla="*/ 675249 w 1055077"/>
              <a:gd name="connsiteY15" fmla="*/ 337624 h 351692"/>
              <a:gd name="connsiteX16" fmla="*/ 731520 w 1055077"/>
              <a:gd name="connsiteY16" fmla="*/ 239151 h 351692"/>
              <a:gd name="connsiteX17" fmla="*/ 759655 w 1055077"/>
              <a:gd name="connsiteY17" fmla="*/ 196947 h 351692"/>
              <a:gd name="connsiteX18" fmla="*/ 787791 w 1055077"/>
              <a:gd name="connsiteY18" fmla="*/ 98474 h 351692"/>
              <a:gd name="connsiteX19" fmla="*/ 801858 w 1055077"/>
              <a:gd name="connsiteY19" fmla="*/ 168812 h 351692"/>
              <a:gd name="connsiteX20" fmla="*/ 829994 w 1055077"/>
              <a:gd name="connsiteY20" fmla="*/ 337624 h 351692"/>
              <a:gd name="connsiteX21" fmla="*/ 844061 w 1055077"/>
              <a:gd name="connsiteY21" fmla="*/ 182880 h 351692"/>
              <a:gd name="connsiteX22" fmla="*/ 886264 w 1055077"/>
              <a:gd name="connsiteY22" fmla="*/ 126609 h 351692"/>
              <a:gd name="connsiteX23" fmla="*/ 942535 w 1055077"/>
              <a:gd name="connsiteY23" fmla="*/ 337624 h 351692"/>
              <a:gd name="connsiteX24" fmla="*/ 970671 w 1055077"/>
              <a:gd name="connsiteY24" fmla="*/ 281354 h 351692"/>
              <a:gd name="connsiteX25" fmla="*/ 1026941 w 1055077"/>
              <a:gd name="connsiteY25" fmla="*/ 295421 h 351692"/>
              <a:gd name="connsiteX26" fmla="*/ 1055077 w 1055077"/>
              <a:gd name="connsiteY26" fmla="*/ 295421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55077" h="351692">
                <a:moveTo>
                  <a:pt x="0" y="196947"/>
                </a:moveTo>
                <a:cubicBezTo>
                  <a:pt x="23446" y="192258"/>
                  <a:pt x="48361" y="173461"/>
                  <a:pt x="70338" y="182880"/>
                </a:cubicBezTo>
                <a:cubicBezTo>
                  <a:pt x="139849" y="212671"/>
                  <a:pt x="48135" y="339831"/>
                  <a:pt x="140677" y="154744"/>
                </a:cubicBezTo>
                <a:cubicBezTo>
                  <a:pt x="164123" y="182880"/>
                  <a:pt x="191352" y="208253"/>
                  <a:pt x="211015" y="239151"/>
                </a:cubicBezTo>
                <a:cubicBezTo>
                  <a:pt x="224572" y="260455"/>
                  <a:pt x="234763" y="334357"/>
                  <a:pt x="239151" y="309489"/>
                </a:cubicBezTo>
                <a:cubicBezTo>
                  <a:pt x="257098" y="207791"/>
                  <a:pt x="248529" y="103163"/>
                  <a:pt x="253218" y="0"/>
                </a:cubicBezTo>
                <a:cubicBezTo>
                  <a:pt x="267286" y="18757"/>
                  <a:pt x="286185" y="34721"/>
                  <a:pt x="295421" y="56271"/>
                </a:cubicBezTo>
                <a:cubicBezTo>
                  <a:pt x="314706" y="101269"/>
                  <a:pt x="310468" y="156213"/>
                  <a:pt x="337624" y="196947"/>
                </a:cubicBezTo>
                <a:cubicBezTo>
                  <a:pt x="351632" y="217958"/>
                  <a:pt x="384517" y="215704"/>
                  <a:pt x="407963" y="225083"/>
                </a:cubicBezTo>
                <a:cubicBezTo>
                  <a:pt x="418007" y="275303"/>
                  <a:pt x="409311" y="333939"/>
                  <a:pt x="492369" y="323557"/>
                </a:cubicBezTo>
                <a:cubicBezTo>
                  <a:pt x="512110" y="321089"/>
                  <a:pt x="520504" y="295422"/>
                  <a:pt x="534572" y="281354"/>
                </a:cubicBezTo>
                <a:cubicBezTo>
                  <a:pt x="548640" y="215705"/>
                  <a:pt x="546749" y="144457"/>
                  <a:pt x="576775" y="84406"/>
                </a:cubicBezTo>
                <a:cubicBezTo>
                  <a:pt x="586154" y="65649"/>
                  <a:pt x="600591" y="120156"/>
                  <a:pt x="604911" y="140677"/>
                </a:cubicBezTo>
                <a:cubicBezTo>
                  <a:pt x="619530" y="210116"/>
                  <a:pt x="623668" y="281354"/>
                  <a:pt x="633046" y="351692"/>
                </a:cubicBezTo>
                <a:cubicBezTo>
                  <a:pt x="642424" y="323557"/>
                  <a:pt x="633046" y="276665"/>
                  <a:pt x="661181" y="267286"/>
                </a:cubicBezTo>
                <a:cubicBezTo>
                  <a:pt x="683864" y="259725"/>
                  <a:pt x="653049" y="346504"/>
                  <a:pt x="675249" y="337624"/>
                </a:cubicBezTo>
                <a:cubicBezTo>
                  <a:pt x="710351" y="323584"/>
                  <a:pt x="712763" y="271975"/>
                  <a:pt x="731520" y="239151"/>
                </a:cubicBezTo>
                <a:cubicBezTo>
                  <a:pt x="756559" y="314265"/>
                  <a:pt x="739398" y="284726"/>
                  <a:pt x="759655" y="196947"/>
                </a:cubicBezTo>
                <a:cubicBezTo>
                  <a:pt x="767331" y="163683"/>
                  <a:pt x="778412" y="131298"/>
                  <a:pt x="787791" y="98474"/>
                </a:cubicBezTo>
                <a:cubicBezTo>
                  <a:pt x="792480" y="121920"/>
                  <a:pt x="797703" y="145266"/>
                  <a:pt x="801858" y="168812"/>
                </a:cubicBezTo>
                <a:cubicBezTo>
                  <a:pt x="811772" y="224991"/>
                  <a:pt x="775875" y="319584"/>
                  <a:pt x="829994" y="337624"/>
                </a:cubicBezTo>
                <a:cubicBezTo>
                  <a:pt x="879130" y="354003"/>
                  <a:pt x="830716" y="232925"/>
                  <a:pt x="844061" y="182880"/>
                </a:cubicBezTo>
                <a:cubicBezTo>
                  <a:pt x="850102" y="160225"/>
                  <a:pt x="872196" y="145366"/>
                  <a:pt x="886264" y="126609"/>
                </a:cubicBezTo>
                <a:cubicBezTo>
                  <a:pt x="896478" y="177676"/>
                  <a:pt x="921013" y="311797"/>
                  <a:pt x="942535" y="337624"/>
                </a:cubicBezTo>
                <a:cubicBezTo>
                  <a:pt x="955960" y="353734"/>
                  <a:pt x="961292" y="300111"/>
                  <a:pt x="970671" y="281354"/>
                </a:cubicBezTo>
                <a:cubicBezTo>
                  <a:pt x="994285" y="375812"/>
                  <a:pt x="966208" y="331860"/>
                  <a:pt x="1026941" y="295421"/>
                </a:cubicBezTo>
                <a:cubicBezTo>
                  <a:pt x="1034983" y="290596"/>
                  <a:pt x="1045698" y="295421"/>
                  <a:pt x="1055077" y="2954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193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Spatio-temporal Remote Sensing, automated in-situ IoT sensors &amp; ANN to monitor and predict HABs and cyanotoxins.                  Case Study-Lake Victoria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Satellite remote sensing and automated in situ sensors to monitor and predict cyanobacterial blooms in multiple lake</dc:title>
  <dc:creator>okomo</dc:creator>
  <cp:lastModifiedBy>okomo</cp:lastModifiedBy>
  <cp:revision>44</cp:revision>
  <dcterms:created xsi:type="dcterms:W3CDTF">2021-03-10T00:42:27Z</dcterms:created>
  <dcterms:modified xsi:type="dcterms:W3CDTF">2021-05-22T14:22:11Z</dcterms:modified>
</cp:coreProperties>
</file>