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3698" r:id="rId2"/>
  </p:sldMasterIdLst>
  <p:notesMasterIdLst>
    <p:notesMasterId r:id="rId20"/>
  </p:notesMasterIdLst>
  <p:handoutMasterIdLst>
    <p:handoutMasterId r:id="rId21"/>
  </p:handoutMasterIdLst>
  <p:sldIdLst>
    <p:sldId id="353" r:id="rId3"/>
    <p:sldId id="331" r:id="rId4"/>
    <p:sldId id="356" r:id="rId5"/>
    <p:sldId id="367" r:id="rId6"/>
    <p:sldId id="357" r:id="rId7"/>
    <p:sldId id="369" r:id="rId8"/>
    <p:sldId id="359" r:id="rId9"/>
    <p:sldId id="365" r:id="rId10"/>
    <p:sldId id="335" r:id="rId11"/>
    <p:sldId id="370" r:id="rId12"/>
    <p:sldId id="372" r:id="rId13"/>
    <p:sldId id="373" r:id="rId14"/>
    <p:sldId id="371" r:id="rId15"/>
    <p:sldId id="377" r:id="rId16"/>
    <p:sldId id="375" r:id="rId17"/>
    <p:sldId id="376" r:id="rId18"/>
    <p:sldId id="324" r:id="rId19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7" autoAdjust="0"/>
    <p:restoredTop sz="97834" autoAdjust="0"/>
  </p:normalViewPr>
  <p:slideViewPr>
    <p:cSldViewPr>
      <p:cViewPr varScale="1">
        <p:scale>
          <a:sx n="70" d="100"/>
          <a:sy n="70" d="100"/>
        </p:scale>
        <p:origin x="1644" y="60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20-Oct-21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F4DD-1497-474B-8213-11CD7D83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CD79-67F3-4F2C-A790-113C5FC7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0FC6-BEE4-4B15-A627-04B8A20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EE03-7296-4F24-A74F-033F676D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F3C3-E61F-44D6-BBE1-7E35EB7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73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21E4-4858-4481-8E02-CB001D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73C9-4623-401D-AC20-A810CE40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429D-7756-48CF-836E-4D412E09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E73B-F182-475D-870E-9CAE17AC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1F5F8-A70C-41D6-9236-988E3581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A1C1-2D2A-414C-9694-53A0D9EF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3FB7-D6B4-49C1-BF4E-337B2E4D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3979-E3E0-409C-986D-33B3EA36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3C92-6A69-4B54-B202-C5C1A7F9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F8FE-2F39-4DB6-B7D6-CE7F0AF9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7AA4-22E8-4A93-A5FE-C30F2677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4C04-65C6-47B1-AE5D-2E9FD8F46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9CE25-EEBC-4C43-9479-8234A7B5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30CFE-7380-4F44-BFD0-4C4C9BB2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1FD3D-F6F4-4E22-B3B6-A9C3488E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7715D-7210-4B6E-905C-23E3FADB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6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870E-C680-487A-8E0E-3F37713F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BF66-366F-4F4E-AFD3-FD565B39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CB67-E17B-4418-B6DE-6DA568A6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794EB-5826-46B6-931E-084F432F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C098D-78DE-4E75-83A0-533D07615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13D4F-063C-4CD0-9182-DDB160EF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F7D5A-652E-4174-9B23-45D5E440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F593-7293-4697-BB12-EA97299C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30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BAF6-8890-459D-8450-FDC6EC55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0CAB7-31E8-4282-8CBE-209CB457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FCE7F-4898-499F-A442-9759C9C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41F20-589D-4BE1-80D6-351FCE0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67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681B1-45EB-45F2-9094-72ADB3F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2A8C8-47FC-46B3-A72A-AFCFBE3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E59C4-349D-485C-A834-6B46D4A0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9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88DA-5897-4D3B-A822-2D40621E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1244-E950-484B-BB5B-7E728A9A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9DA0F-E13B-4093-8DD2-68B1C0477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7FB1A-9ACE-44AC-9CE8-1E6C66A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B399-0F79-4487-AB72-CA3F8C62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7AB65-C23B-4273-A696-F58323B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84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0B28-CC5F-4E77-BBE7-E045694D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7C9F6-4666-4551-9DE1-869D75AC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29ACF-82B7-40A6-88D3-F204E4035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B5AF-8D00-4DDF-9C8A-1C296AA3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CAA4D-9F71-4E5A-9C28-D31D0CC7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272DC-EFA6-40D5-B8AA-C634D6F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519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16E7-7F65-4F65-81BD-A69E8243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9B9A5-71CF-4BF4-9164-F905DE6C9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56D2-E444-4DB4-86A8-D1B84F6B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72B5C-847E-4113-AA0E-7AE19B53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9E41-52BC-4DA4-A325-3A43CB11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60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A86D1-2FAD-431A-BF96-7CA2EA40A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D599-A783-423C-9567-B2D13464B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7F88-6A7E-4838-B32A-13C66C9A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85CB-15EF-45B4-8C45-23DD4216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E4CE-7401-455D-9305-9E31A092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DC3A1-7F68-4BD7-BF0C-9262FABF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AE66-1E04-4C71-82F6-BB335471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E613-A70F-4708-A1D7-C27D20A61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F42-008F-45C9-BEDC-C3B9BE72B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6097-E9E2-4AE7-A1AF-EDA7B2FA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2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260648"/>
            <a:ext cx="7272808" cy="2061294"/>
          </a:xfrm>
        </p:spPr>
        <p:txBody>
          <a:bodyPr/>
          <a:lstStyle/>
          <a:p>
            <a:pPr algn="l" eaLnBrk="1" hangingPunct="1"/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patiotemporal modelling</a:t>
            </a:r>
            <a:r>
              <a:rPr kumimoji="0" lang="en-GB" altLang="en-US" sz="24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kumimoji="0" lang="en-US" altLang="en-US" sz="24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 to monitor Harmful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lgal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looms(HABs)</a:t>
            </a: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1520" y="3035626"/>
            <a:ext cx="6528520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Progress Presentation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944A6-A4C0-411B-8DAF-E71D7EC1DF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39A68A-2B2A-4409-BE91-68BA3879A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57" y="2130187"/>
            <a:ext cx="4198230" cy="2306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033DDB-4ABE-4288-A8A1-5D4FAAB87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9" y="2181101"/>
            <a:ext cx="4467731" cy="2495797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E4E6FEE5-6E0B-4C58-BFD3-09900AD92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77" y="1486314"/>
            <a:ext cx="8712968" cy="3107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</a:t>
            </a:r>
            <a:r>
              <a:rPr lang="en-GB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2019						29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 2020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C6EF130-4B49-4C05-A14D-1A93596876B2}"/>
              </a:ext>
            </a:extLst>
          </p:cNvPr>
          <p:cNvSpPr txBox="1">
            <a:spLocks/>
          </p:cNvSpPr>
          <p:nvPr/>
        </p:nvSpPr>
        <p:spPr bwMode="auto">
          <a:xfrm>
            <a:off x="250825" y="426181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</a:pPr>
            <a:r>
              <a:rPr lang="en-US" kern="0"/>
              <a:t>Results: Chl-a concentration maps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0458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376EB-C755-46F2-A67B-226A91B1A1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EFC9C74-38C7-4960-8A0F-C60CF70B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Accuracy Assessment of Chl-a Estimates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8B86FD-EB69-47D5-A5C9-FC3645F1C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33" y="1168002"/>
            <a:ext cx="6696744" cy="5617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F40F3B-7B45-4AF5-A1B1-9E1581303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40383"/>
            <a:ext cx="3884927" cy="2736304"/>
          </a:xfrm>
          <a:prstGeom prst="rect">
            <a:avLst/>
          </a:prstGeom>
        </p:spPr>
      </p:pic>
      <p:sp>
        <p:nvSpPr>
          <p:cNvPr id="10" name="Text Box 2">
            <a:extLst>
              <a:ext uri="{FF2B5EF4-FFF2-40B4-BE49-F238E27FC236}">
                <a16:creationId xmlns:a16="http://schemas.microsoft.com/office/drawing/2014/main" id="{D1A9DDB1-8901-49C2-80B3-E0E3E48B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33" y="1484784"/>
            <a:ext cx="857250" cy="24765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= </a:t>
            </a:r>
            <a:r>
              <a:rPr lang="en-US" sz="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0.847751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3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8216B-C000-42C6-8B2E-8DC903F26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3519A-EDBA-4694-A1A6-49E699DEE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0" y="1695178"/>
            <a:ext cx="4159521" cy="40278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31AF8-EA19-4284-8B44-AC133D286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326" y="1713347"/>
            <a:ext cx="4125178" cy="4009722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D7080D38-FA5C-4DC7-94CF-628CED64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Accuracy Assessment of Chl-a Estimates</a:t>
            </a:r>
          </a:p>
        </p:txBody>
      </p:sp>
    </p:spTree>
    <p:extLst>
      <p:ext uri="{BB962C8B-B14F-4D97-AF65-F5344CB8AC3E}">
        <p14:creationId xmlns:p14="http://schemas.microsoft.com/office/powerpoint/2010/main" val="155833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7FB9B-931A-4ED8-B02D-9FB3414511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A5A0F9-3C94-4975-B618-F9B68EE56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2" y="4333724"/>
            <a:ext cx="4324241" cy="2381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FA9703-F7D7-4924-8E27-32261E64E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10" y="1748900"/>
            <a:ext cx="3962400" cy="2308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CFEC11-FD91-456C-817F-380A096FB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6" y="1748899"/>
            <a:ext cx="4259145" cy="2308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8D6DF2-DCFC-4B0A-85FF-26F6AFBC96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29" y="4435764"/>
            <a:ext cx="4144109" cy="2308224"/>
          </a:xfrm>
          <a:prstGeom prst="rect">
            <a:avLst/>
          </a:prstGeom>
        </p:spPr>
      </p:pic>
      <p:sp>
        <p:nvSpPr>
          <p:cNvPr id="12" name="Text Box 2">
            <a:extLst>
              <a:ext uri="{FF2B5EF4-FFF2-40B4-BE49-F238E27FC236}">
                <a16:creationId xmlns:a16="http://schemas.microsoft.com/office/drawing/2014/main" id="{92F66DBB-48B9-428D-89D8-282178F7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71" y="1415233"/>
            <a:ext cx="8661857" cy="29960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2015								23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July 2016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75A5BF15-D20C-42EF-B076-B82B61992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88" y="4078209"/>
            <a:ext cx="8642350" cy="29960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 2017								27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2018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D12E665-0BB4-4C5E-B148-9C44D2D9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423159"/>
            <a:ext cx="7774310" cy="838200"/>
          </a:xfrm>
        </p:spPr>
        <p:txBody>
          <a:bodyPr/>
          <a:lstStyle/>
          <a:p>
            <a:r>
              <a:rPr lang="en-US" sz="2000" dirty="0"/>
              <a:t>Results (b): High LSAT recorded during bloom Events</a:t>
            </a:r>
          </a:p>
        </p:txBody>
      </p:sp>
    </p:spTree>
    <p:extLst>
      <p:ext uri="{BB962C8B-B14F-4D97-AF65-F5344CB8AC3E}">
        <p14:creationId xmlns:p14="http://schemas.microsoft.com/office/powerpoint/2010/main" val="115862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32B15-D6A0-4B3F-A858-D7187BB5EA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52394-9748-4367-B785-2B1A0B860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2190093"/>
            <a:ext cx="3896360" cy="2190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77A5A7-7235-409D-A5DC-1E644E659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37718"/>
            <a:ext cx="3765550" cy="2095500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AB4B697A-4CCD-4E18-93A9-256C0B4A7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4" y="1481562"/>
            <a:ext cx="8641655" cy="3151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</a:t>
            </a:r>
            <a:r>
              <a:rPr lang="en-GB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2019								29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 2020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3A121AE-B089-4323-A71E-0CD1CB61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68" y="614511"/>
            <a:ext cx="7774310" cy="838200"/>
          </a:xfrm>
        </p:spPr>
        <p:txBody>
          <a:bodyPr/>
          <a:lstStyle/>
          <a:p>
            <a:r>
              <a:rPr lang="en-US" sz="2000" dirty="0"/>
              <a:t>Results (b): High LSAT recorded during bloom Events</a:t>
            </a:r>
          </a:p>
        </p:txBody>
      </p:sp>
    </p:spTree>
    <p:extLst>
      <p:ext uri="{BB962C8B-B14F-4D97-AF65-F5344CB8AC3E}">
        <p14:creationId xmlns:p14="http://schemas.microsoft.com/office/powerpoint/2010/main" val="100662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DC5B2F-8EA6-4879-8E65-CA8323F04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7F989-FEFB-4CE0-A0DB-62DE2C8062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B3CFE5A-59BB-4F9F-8A24-44A0C9EB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Accuracy Assessment of LSAT Estimates</a:t>
            </a:r>
          </a:p>
        </p:txBody>
      </p:sp>
    </p:spTree>
    <p:extLst>
      <p:ext uri="{BB962C8B-B14F-4D97-AF65-F5344CB8AC3E}">
        <p14:creationId xmlns:p14="http://schemas.microsoft.com/office/powerpoint/2010/main" val="1892496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0C4C2-3A47-4FB7-893E-F43CD50A2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72CB4-91A7-4971-881D-8FA02E4E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Obtaining GPS Location, Water Temp and Relative Humidity from Sensors.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1B7F74-43E9-4EFA-9761-4FA72A892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3" b="6806"/>
          <a:stretch/>
        </p:blipFill>
        <p:spPr>
          <a:xfrm>
            <a:off x="395536" y="1478605"/>
            <a:ext cx="3714829" cy="5044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E429A7-9958-4E69-A70A-FDDB842205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3"/>
          <a:stretch/>
        </p:blipFill>
        <p:spPr>
          <a:xfrm>
            <a:off x="4427984" y="1478605"/>
            <a:ext cx="4472940" cy="200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67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 is </a:t>
            </a:r>
            <a:r>
              <a:rPr lang="en-US" sz="1600" b="0" dirty="0"/>
              <a:t>a phenomena which turns water bodies </a:t>
            </a:r>
            <a:r>
              <a:rPr lang="en-US" sz="1600" b="0" dirty="0">
                <a:solidFill>
                  <a:srgbClr val="00B0F0"/>
                </a:solidFill>
              </a:rPr>
              <a:t>dark blue-green </a:t>
            </a:r>
            <a:r>
              <a:rPr lang="en-US" sz="1600" b="0" dirty="0"/>
              <a:t>due to eutrophication; potentially </a:t>
            </a:r>
            <a:r>
              <a:rPr lang="en-US" sz="16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harming humans </a:t>
            </a:r>
            <a:r>
              <a:rPr lang="en-US" sz="1600" b="0" dirty="0"/>
              <a:t>and animals e.g., </a:t>
            </a:r>
            <a:r>
              <a:rPr lang="en-US" sz="1600" b="0" dirty="0">
                <a:solidFill>
                  <a:srgbClr val="00B0F0"/>
                </a:solidFill>
              </a:rPr>
              <a:t>massive fish </a:t>
            </a:r>
            <a:r>
              <a:rPr lang="en-US" sz="16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deaths</a:t>
            </a:r>
            <a:r>
              <a:rPr lang="en-US" sz="1600" b="0" dirty="0"/>
              <a:t>, etc. Which has been lately observed in L. Victoria riparian reserves due to eutrophication in the region. 		          (</a:t>
            </a:r>
            <a:r>
              <a:rPr lang="en-US" sz="1600" b="0" dirty="0" err="1">
                <a:effectLst/>
                <a:cs typeface="Times New Roman" panose="02020603050405020304" pitchFamily="18" charset="0"/>
              </a:rPr>
              <a:t>Hecky</a:t>
            </a:r>
            <a:r>
              <a:rPr lang="en-US" sz="1600" b="0" dirty="0">
                <a:effectLst/>
                <a:cs typeface="Times New Roman" panose="02020603050405020304" pitchFamily="18" charset="0"/>
              </a:rPr>
              <a:t> et al., 2010</a:t>
            </a:r>
            <a:r>
              <a:rPr lang="en-US" sz="1600" b="0" dirty="0">
                <a:cs typeface="Times New Roman" panose="02020603050405020304" pitchFamily="18" charset="0"/>
              </a:rPr>
              <a:t>)</a:t>
            </a:r>
            <a:endParaRPr lang="en-US" sz="1600" b="0" dirty="0"/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Development, stability, and density of the phenomenon affect some environmental factors Lake Surface Air Temperature (</a:t>
            </a:r>
            <a:r>
              <a:rPr lang="en-US" sz="1600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LSAT</a:t>
            </a: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Sea Surface Temperature (</a:t>
            </a:r>
            <a:r>
              <a:rPr lang="en-US" sz="1600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SST</a:t>
            </a: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		</a:t>
            </a:r>
            <a:r>
              <a:rPr lang="en-US" sz="1600" b="0" dirty="0">
                <a:ea typeface="Calibri" panose="020F0502020204030204" pitchFamily="34" charset="0"/>
                <a:cs typeface="Times New Roman" panose="02020603050405020304" pitchFamily="18" charset="0"/>
              </a:rPr>
              <a:t>           			 </a:t>
            </a:r>
            <a:r>
              <a:rPr lang="en-US" sz="1600" b="0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(Tang et al, 2006</a:t>
            </a:r>
            <a:r>
              <a:rPr lang="en-US" sz="1600" b="0" i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In spite of being potentially harmful to the locals, the status quo only provides for the higher authority to solely rely on calls/information from the local residents after the condition is a total mess without relying on any near real-time space-based or in-situ monitoring system. 		            </a:t>
            </a:r>
          </a:p>
          <a:p>
            <a:pPr marL="342900" lvl="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Therefore, there’s need to come up with a quick response methodological approach to use space-based techniques and in-situ sensors to detect and alert the near-real time occurrence of HABs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B0F0"/>
                </a:solidFill>
              </a:rPr>
              <a:t>Coupling</a:t>
            </a:r>
            <a:r>
              <a:rPr lang="en-US" sz="1600" b="0" dirty="0"/>
              <a:t> wide spread </a:t>
            </a:r>
            <a:r>
              <a:rPr lang="en-US" sz="1600" b="0" dirty="0">
                <a:solidFill>
                  <a:srgbClr val="00B0F0"/>
                </a:solidFill>
              </a:rPr>
              <a:t>spatiotemporal</a:t>
            </a:r>
            <a:r>
              <a:rPr lang="en-US" sz="1600" b="0" dirty="0"/>
              <a:t> monitoring, and automated </a:t>
            </a:r>
            <a:r>
              <a:rPr lang="en-US" sz="1600" b="0" i="1" dirty="0"/>
              <a:t>in-situ</a:t>
            </a:r>
            <a:r>
              <a:rPr lang="en-US" sz="1600" b="0" dirty="0"/>
              <a:t> system will play a big deal in return. This would inform the </a:t>
            </a:r>
            <a:r>
              <a:rPr lang="en-US" sz="1600" b="0" dirty="0">
                <a:solidFill>
                  <a:srgbClr val="00B0F0"/>
                </a:solidFill>
              </a:rPr>
              <a:t>Govt. and the general public the affected zones, </a:t>
            </a:r>
            <a:r>
              <a:rPr lang="en-US" sz="1600" b="0" dirty="0"/>
              <a:t>calling for immediate remedy actions.</a:t>
            </a:r>
          </a:p>
          <a:p>
            <a:pPr marL="342900" lvl="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0FCA46B-80A9-4E10-8619-E78629EC25E8}"/>
              </a:ext>
            </a:extLst>
          </p:cNvPr>
          <p:cNvSpPr txBox="1">
            <a:spLocks/>
          </p:cNvSpPr>
          <p:nvPr/>
        </p:nvSpPr>
        <p:spPr bwMode="auto">
          <a:xfrm>
            <a:off x="406475" y="6413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</a:pPr>
            <a:r>
              <a:rPr lang="en-US" kern="0"/>
              <a:t>Introduction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GB" sz="2200" b="0" dirty="0"/>
              <a:t>To detect, monitor and report the occurrence of Harmful Algal Blooms(HABs) in Lake Victoria, Kisumu basin.</a:t>
            </a:r>
          </a:p>
          <a:p>
            <a:pPr marL="358775" lvl="2" indent="0" algn="just">
              <a:buNone/>
            </a:pPr>
            <a:endParaRPr lang="en-GB" sz="2100" b="0" dirty="0"/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monitor chlorophyl-a(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concentration from L8 OLI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ages.</a:t>
            </a:r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To monitor 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Lake Surface Air Temperature(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LSAT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from L8 TIRS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 as another HAB indicator in L. Victoria.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</a:t>
            </a:r>
            <a:r>
              <a:rPr lang="en-GB" sz="2400" b="0" dirty="0">
                <a:solidFill>
                  <a:srgbClr val="00B0F0"/>
                </a:solidFill>
              </a:rPr>
              <a:t>develop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utomated Internet of Things (IoT)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situ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sensors, Applicable in near real-time to monitor and report </a:t>
            </a:r>
            <a:r>
              <a:rPr lang="en-GB" sz="2400" b="0" dirty="0">
                <a:solidFill>
                  <a:srgbClr val="00B0F0"/>
                </a:solidFill>
              </a:rPr>
              <a:t>geo-tagged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Water quality data.</a:t>
            </a: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marL="701675" lvl="2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algn="just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29650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>
            <a:extLst>
              <a:ext uri="{FF2B5EF4-FFF2-40B4-BE49-F238E27FC236}">
                <a16:creationId xmlns:a16="http://schemas.microsoft.com/office/drawing/2014/main" id="{61FE3E37-BFE3-4835-A324-1BC61B8A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7128792" cy="5013388"/>
          </a:xfrm>
          <a:prstGeom prst="rect">
            <a:avLst/>
          </a:prstGeom>
        </p:spPr>
      </p:pic>
      <p:sp>
        <p:nvSpPr>
          <p:cNvPr id="126" name="Title 3">
            <a:extLst>
              <a:ext uri="{FF2B5EF4-FFF2-40B4-BE49-F238E27FC236}">
                <a16:creationId xmlns:a16="http://schemas.microsoft.com/office/drawing/2014/main" id="{018E18F1-E6E1-4D5B-90AC-4A871AF8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3CC12-6930-4CA9-8234-B23432DEF4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4300" r="24847" b="24801"/>
          <a:stretch/>
        </p:blipFill>
        <p:spPr>
          <a:xfrm>
            <a:off x="971600" y="1689418"/>
            <a:ext cx="1406997" cy="1226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D14D3-2663-4DCC-8BB3-3BFD7EB6311D}"/>
              </a:ext>
            </a:extLst>
          </p:cNvPr>
          <p:cNvSpPr txBox="1"/>
          <p:nvPr/>
        </p:nvSpPr>
        <p:spPr>
          <a:xfrm>
            <a:off x="3491880" y="3287465"/>
            <a:ext cx="280831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NYANZA GULF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35A8915-D32B-4B90-83A7-027173C07C1F}"/>
              </a:ext>
            </a:extLst>
          </p:cNvPr>
          <p:cNvSpPr/>
          <p:nvPr/>
        </p:nvSpPr>
        <p:spPr bwMode="auto">
          <a:xfrm>
            <a:off x="3491880" y="6021288"/>
            <a:ext cx="72008" cy="72008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32133-5343-49E2-8A88-D408DC4877B8}"/>
              </a:ext>
            </a:extLst>
          </p:cNvPr>
          <p:cNvSpPr txBox="1"/>
          <p:nvPr/>
        </p:nvSpPr>
        <p:spPr>
          <a:xfrm>
            <a:off x="3325876" y="6021288"/>
            <a:ext cx="1080120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Homabay</a:t>
            </a: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08F23F71-9B1F-40CC-BDA2-A7199878AA72}"/>
              </a:ext>
            </a:extLst>
          </p:cNvPr>
          <p:cNvSpPr/>
          <p:nvPr/>
        </p:nvSpPr>
        <p:spPr bwMode="auto">
          <a:xfrm rot="8547518">
            <a:off x="6329337" y="1798381"/>
            <a:ext cx="131631" cy="140397"/>
          </a:xfrm>
          <a:prstGeom prst="teardrop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3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Materials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986898-8A4A-4E8B-9D09-44FCC560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308201"/>
              </p:ext>
            </p:extLst>
          </p:nvPr>
        </p:nvGraphicFramePr>
        <p:xfrm>
          <a:off x="235851" y="4572070"/>
          <a:ext cx="8641656" cy="179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916">
                  <a:extLst>
                    <a:ext uri="{9D8B030D-6E8A-4147-A177-3AD203B41FA5}">
                      <a16:colId xmlns:a16="http://schemas.microsoft.com/office/drawing/2014/main" val="1221596245"/>
                    </a:ext>
                  </a:extLst>
                </a:gridCol>
                <a:gridCol w="3430132">
                  <a:extLst>
                    <a:ext uri="{9D8B030D-6E8A-4147-A177-3AD203B41FA5}">
                      <a16:colId xmlns:a16="http://schemas.microsoft.com/office/drawing/2014/main" val="1784707699"/>
                    </a:ext>
                  </a:extLst>
                </a:gridCol>
                <a:gridCol w="2732608">
                  <a:extLst>
                    <a:ext uri="{9D8B030D-6E8A-4147-A177-3AD203B41FA5}">
                      <a16:colId xmlns:a16="http://schemas.microsoft.com/office/drawing/2014/main" val="2117156731"/>
                    </a:ext>
                  </a:extLst>
                </a:gridCol>
              </a:tblGrid>
              <a:tr h="3315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Tool/Material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Role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Availability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73508"/>
                  </a:ext>
                </a:extLst>
              </a:tr>
              <a:tr h="5525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Google Earth Engine (GEE)</a:t>
                      </a:r>
                      <a:endParaRPr lang="en-US" sz="12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Geocomputation &amp; Processing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Freely Available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6199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ArcMap, R &amp; Python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Further Analysis &amp; Maps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93580"/>
                  </a:ext>
                </a:extLst>
              </a:tr>
              <a:tr h="5812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Microcontroller &amp; Sensors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In-Situ data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Local Purchase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2721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5BFA44-D418-462B-9CA3-AAFEF5157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27719"/>
              </p:ext>
            </p:extLst>
          </p:nvPr>
        </p:nvGraphicFramePr>
        <p:xfrm>
          <a:off x="235851" y="1454032"/>
          <a:ext cx="8641656" cy="29110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4646">
                  <a:extLst>
                    <a:ext uri="{9D8B030D-6E8A-4147-A177-3AD203B41FA5}">
                      <a16:colId xmlns:a16="http://schemas.microsoft.com/office/drawing/2014/main" val="3674932147"/>
                    </a:ext>
                  </a:extLst>
                </a:gridCol>
                <a:gridCol w="3616690">
                  <a:extLst>
                    <a:ext uri="{9D8B030D-6E8A-4147-A177-3AD203B41FA5}">
                      <a16:colId xmlns:a16="http://schemas.microsoft.com/office/drawing/2014/main" val="3730411172"/>
                    </a:ext>
                  </a:extLst>
                </a:gridCol>
                <a:gridCol w="3120320">
                  <a:extLst>
                    <a:ext uri="{9D8B030D-6E8A-4147-A177-3AD203B41FA5}">
                      <a16:colId xmlns:a16="http://schemas.microsoft.com/office/drawing/2014/main" val="3447701167"/>
                    </a:ext>
                  </a:extLst>
                </a:gridCol>
              </a:tblGrid>
              <a:tr h="4044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Data Type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Source 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Role/Use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4664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OLI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(30m,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USGS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(2015-2021</a:t>
                      </a: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Spatiotemporal HAB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9590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TIR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(100m,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USGS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Lake Surface Water Temperature Monitoring(LSWT)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50836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Field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Kenya Marine &amp; Fisheries Research Institute-KMFRI 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Previous HAB events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62529"/>
                  </a:ext>
                </a:extLst>
              </a:tr>
              <a:tr h="564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In-Situ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In-situ Sensors 2021 Onwards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Continued In-Situ Algal Monitoring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3F5AC6B-DF87-4F00-AFB6-C374A95E8D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0758" y="1346587"/>
            <a:ext cx="1328949" cy="845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D909FB8-2E85-4F0C-81F3-3C001767117E}"/>
              </a:ext>
            </a:extLst>
          </p:cNvPr>
          <p:cNvSpPr/>
          <p:nvPr/>
        </p:nvSpPr>
        <p:spPr>
          <a:xfrm>
            <a:off x="3111917" y="2189004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B5 NIR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D622D835-B1D1-4726-B834-48812CFD2FA9}"/>
              </a:ext>
            </a:extLst>
          </p:cNvPr>
          <p:cNvSpPr/>
          <p:nvPr/>
        </p:nvSpPr>
        <p:spPr>
          <a:xfrm>
            <a:off x="3362742" y="3771275"/>
            <a:ext cx="2066925" cy="603885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Surface Emissivity (LSE)ε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F83D0F8-2AD3-42BA-95F9-E02163DC4CA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23911" y="4073218"/>
            <a:ext cx="267728" cy="447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550BB8-4734-4859-A5B1-42ADCAFA3F06}"/>
              </a:ext>
            </a:extLst>
          </p:cNvPr>
          <p:cNvCxnSpPr/>
          <p:nvPr/>
        </p:nvCxnSpPr>
        <p:spPr>
          <a:xfrm flipH="1">
            <a:off x="4421546" y="2940384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80323-F6E7-44B1-9223-88930B29F41B}"/>
              </a:ext>
            </a:extLst>
          </p:cNvPr>
          <p:cNvSpPr/>
          <p:nvPr/>
        </p:nvSpPr>
        <p:spPr>
          <a:xfrm>
            <a:off x="405856" y="3771275"/>
            <a:ext cx="2218055" cy="603885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At-Sensor Spectral Radiance to Brightness Temp (Tb</a:t>
            </a:r>
            <a:r>
              <a:rPr kumimoji="0" lang="en-US" sz="1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9D0DD20E-DAA5-4D75-80C7-7854E38443B8}"/>
              </a:ext>
            </a:extLst>
          </p:cNvPr>
          <p:cNvSpPr/>
          <p:nvPr/>
        </p:nvSpPr>
        <p:spPr>
          <a:xfrm>
            <a:off x="1842232" y="4538427"/>
            <a:ext cx="2178050" cy="52451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 Lake Surface Air Temp (LSAT)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8EA5A3-165F-408A-84E4-622AF023454E}"/>
              </a:ext>
            </a:extLst>
          </p:cNvPr>
          <p:cNvSpPr/>
          <p:nvPr/>
        </p:nvSpPr>
        <p:spPr>
          <a:xfrm>
            <a:off x="6180960" y="5511802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Results Download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EA6006-1280-4A02-A004-B02B254E749B}"/>
              </a:ext>
            </a:extLst>
          </p:cNvPr>
          <p:cNvCxnSpPr>
            <a:cxnSpLocks/>
          </p:cNvCxnSpPr>
          <p:nvPr/>
        </p:nvCxnSpPr>
        <p:spPr>
          <a:xfrm>
            <a:off x="4884202" y="1919764"/>
            <a:ext cx="381635" cy="285750"/>
          </a:xfrm>
          <a:prstGeom prst="bentConnector3">
            <a:avLst>
              <a:gd name="adj1" fmla="val 100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37FCAD-1A66-4EBA-B54D-8D6B2CF04784}"/>
              </a:ext>
            </a:extLst>
          </p:cNvPr>
          <p:cNvCxnSpPr>
            <a:cxnSpLocks/>
          </p:cNvCxnSpPr>
          <p:nvPr/>
        </p:nvCxnSpPr>
        <p:spPr>
          <a:xfrm>
            <a:off x="3520222" y="2452529"/>
            <a:ext cx="410210" cy="282944"/>
          </a:xfrm>
          <a:prstGeom prst="bentConnector3">
            <a:avLst>
              <a:gd name="adj1" fmla="val 2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8FFBFB-1879-4879-AD20-D2230647F8E6}"/>
              </a:ext>
            </a:extLst>
          </p:cNvPr>
          <p:cNvCxnSpPr>
            <a:cxnSpLocks/>
            <a:endCxn id="95" idx="3"/>
          </p:cNvCxnSpPr>
          <p:nvPr/>
        </p:nvCxnSpPr>
        <p:spPr>
          <a:xfrm rot="5400000">
            <a:off x="4873416" y="2445294"/>
            <a:ext cx="361362" cy="3189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687C51-16F2-4B77-8AA3-4E064DED42D3}"/>
              </a:ext>
            </a:extLst>
          </p:cNvPr>
          <p:cNvCxnSpPr>
            <a:cxnSpLocks/>
            <a:stCxn id="108" idx="2"/>
          </p:cNvCxnSpPr>
          <p:nvPr/>
        </p:nvCxnSpPr>
        <p:spPr>
          <a:xfrm flipH="1">
            <a:off x="1432489" y="3507202"/>
            <a:ext cx="0" cy="26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F98B6-DD56-4C13-B7A8-D283BC02F90D}"/>
              </a:ext>
            </a:extLst>
          </p:cNvPr>
          <p:cNvCxnSpPr>
            <a:cxnSpLocks/>
          </p:cNvCxnSpPr>
          <p:nvPr/>
        </p:nvCxnSpPr>
        <p:spPr>
          <a:xfrm>
            <a:off x="1432488" y="2424089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8991B4-F4CB-48BF-B940-D2AA32BCD44A}"/>
              </a:ext>
            </a:extLst>
          </p:cNvPr>
          <p:cNvCxnSpPr/>
          <p:nvPr/>
        </p:nvCxnSpPr>
        <p:spPr bwMode="auto">
          <a:xfrm>
            <a:off x="3520222" y="1919764"/>
            <a:ext cx="5070003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B645CD-86D8-45A2-86AD-479C53C37D91}"/>
              </a:ext>
            </a:extLst>
          </p:cNvPr>
          <p:cNvCxnSpPr/>
          <p:nvPr/>
        </p:nvCxnSpPr>
        <p:spPr bwMode="auto">
          <a:xfrm>
            <a:off x="6934679" y="191468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79CC45-AC03-43DB-81F7-9E021E11682F}"/>
              </a:ext>
            </a:extLst>
          </p:cNvPr>
          <p:cNvCxnSpPr/>
          <p:nvPr/>
        </p:nvCxnSpPr>
        <p:spPr bwMode="auto">
          <a:xfrm>
            <a:off x="8590225" y="191976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B4816B-DF80-4755-A793-9F8EC9520DF5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6847" y="1325260"/>
            <a:ext cx="1915353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Flowchart: Multidocument 36">
            <a:extLst>
              <a:ext uri="{FF2B5EF4-FFF2-40B4-BE49-F238E27FC236}">
                <a16:creationId xmlns:a16="http://schemas.microsoft.com/office/drawing/2014/main" id="{C624C2F5-B771-4AE2-B319-D665A2A23594}"/>
              </a:ext>
            </a:extLst>
          </p:cNvPr>
          <p:cNvSpPr/>
          <p:nvPr/>
        </p:nvSpPr>
        <p:spPr>
          <a:xfrm>
            <a:off x="2777352" y="1029108"/>
            <a:ext cx="1918468" cy="592304"/>
          </a:xfrm>
          <a:prstGeom prst="flowChartMulti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Landsat 8 images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F04950-E873-42D9-9DA5-CB82CDEE5BEB}"/>
              </a:ext>
            </a:extLst>
          </p:cNvPr>
          <p:cNvCxnSpPr>
            <a:cxnSpLocks/>
          </p:cNvCxnSpPr>
          <p:nvPr/>
        </p:nvCxnSpPr>
        <p:spPr>
          <a:xfrm flipH="1">
            <a:off x="6093242" y="1522982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7C275D-86B4-4484-8579-62C56204D700}"/>
              </a:ext>
            </a:extLst>
          </p:cNvPr>
          <p:cNvCxnSpPr/>
          <p:nvPr/>
        </p:nvCxnSpPr>
        <p:spPr bwMode="auto">
          <a:xfrm>
            <a:off x="3520222" y="193119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02CC6C9-A308-4ADD-82FA-DD59910E177A}"/>
              </a:ext>
            </a:extLst>
          </p:cNvPr>
          <p:cNvSpPr/>
          <p:nvPr/>
        </p:nvSpPr>
        <p:spPr>
          <a:xfrm>
            <a:off x="6518774" y="2189004"/>
            <a:ext cx="916286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B3 GREEN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2B37B5-70B5-4DBC-92B7-66E80E804BC3}"/>
              </a:ext>
            </a:extLst>
          </p:cNvPr>
          <p:cNvSpPr/>
          <p:nvPr/>
        </p:nvSpPr>
        <p:spPr>
          <a:xfrm>
            <a:off x="8155822" y="2208327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 BLUE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AFF6B-A2EF-42C1-BCD9-F294F2A9EDD5}"/>
              </a:ext>
            </a:extLst>
          </p:cNvPr>
          <p:cNvSpPr/>
          <p:nvPr/>
        </p:nvSpPr>
        <p:spPr>
          <a:xfrm>
            <a:off x="1210384" y="1127539"/>
            <a:ext cx="1152395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0BFC10-FFC2-4AAB-B450-9F0CC4E7ABED}"/>
              </a:ext>
            </a:extLst>
          </p:cNvPr>
          <p:cNvSpPr/>
          <p:nvPr/>
        </p:nvSpPr>
        <p:spPr>
          <a:xfrm>
            <a:off x="5532284" y="1167451"/>
            <a:ext cx="1121916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 Data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F212A0-840F-4D11-A7C7-B87907C4E087}"/>
              </a:ext>
            </a:extLst>
          </p:cNvPr>
          <p:cNvCxnSpPr>
            <a:cxnSpLocks/>
            <a:stCxn id="55" idx="2"/>
          </p:cNvCxnSpPr>
          <p:nvPr/>
        </p:nvCxnSpPr>
        <p:spPr bwMode="auto">
          <a:xfrm flipH="1">
            <a:off x="4421546" y="3552567"/>
            <a:ext cx="0" cy="21870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AB6F19-BAAF-4810-9D5C-E900C6296C8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02766" y="4073218"/>
            <a:ext cx="459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CFFA7DB-2A25-4061-A0D3-ADFA72004F2A}"/>
              </a:ext>
            </a:extLst>
          </p:cNvPr>
          <p:cNvSpPr/>
          <p:nvPr/>
        </p:nvSpPr>
        <p:spPr>
          <a:xfrm>
            <a:off x="4934367" y="2191544"/>
            <a:ext cx="730885" cy="262255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 RED</a:t>
            </a:r>
          </a:p>
        </p:txBody>
      </p:sp>
      <p:sp>
        <p:nvSpPr>
          <p:cNvPr id="95" name="Flowchart: Predefined Process 94">
            <a:extLst>
              <a:ext uri="{FF2B5EF4-FFF2-40B4-BE49-F238E27FC236}">
                <a16:creationId xmlns:a16="http://schemas.microsoft.com/office/drawing/2014/main" id="{76938B47-3B15-412C-B94D-F0D3EEF9AC68}"/>
              </a:ext>
            </a:extLst>
          </p:cNvPr>
          <p:cNvSpPr/>
          <p:nvPr/>
        </p:nvSpPr>
        <p:spPr>
          <a:xfrm>
            <a:off x="3948471" y="2646385"/>
            <a:ext cx="946150" cy="27813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</a:p>
        </p:txBody>
      </p:sp>
      <p:sp>
        <p:nvSpPr>
          <p:cNvPr id="97" name="Flowchart: Predefined Process 96">
            <a:extLst>
              <a:ext uri="{FF2B5EF4-FFF2-40B4-BE49-F238E27FC236}">
                <a16:creationId xmlns:a16="http://schemas.microsoft.com/office/drawing/2014/main" id="{5D781339-8F54-4322-AE07-3D689B7554EF}"/>
              </a:ext>
            </a:extLst>
          </p:cNvPr>
          <p:cNvSpPr/>
          <p:nvPr/>
        </p:nvSpPr>
        <p:spPr>
          <a:xfrm>
            <a:off x="2777353" y="143443"/>
            <a:ext cx="2157014" cy="485891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Automatic L8 Acquisition from GEE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883E24A-91A2-4B98-A7C3-7404B1F492A3}"/>
              </a:ext>
            </a:extLst>
          </p:cNvPr>
          <p:cNvSpPr/>
          <p:nvPr/>
        </p:nvSpPr>
        <p:spPr>
          <a:xfrm>
            <a:off x="623771" y="2943971"/>
            <a:ext cx="1782224" cy="56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 DN to At-Sensor Radiance(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Lλ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" name="Flowchart: Document 118">
            <a:extLst>
              <a:ext uri="{FF2B5EF4-FFF2-40B4-BE49-F238E27FC236}">
                <a16:creationId xmlns:a16="http://schemas.microsoft.com/office/drawing/2014/main" id="{56978A59-ACF0-4BFD-966E-38D0F3DC4357}"/>
              </a:ext>
            </a:extLst>
          </p:cNvPr>
          <p:cNvSpPr/>
          <p:nvPr/>
        </p:nvSpPr>
        <p:spPr>
          <a:xfrm flipH="1">
            <a:off x="5604896" y="4341769"/>
            <a:ext cx="1367061" cy="393315"/>
          </a:xfrm>
          <a:prstGeom prst="flowChartDocumen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Validation</a:t>
            </a:r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6073FC3A-F4B8-4177-B7C1-DA3F7B220714}"/>
              </a:ext>
            </a:extLst>
          </p:cNvPr>
          <p:cNvSpPr/>
          <p:nvPr/>
        </p:nvSpPr>
        <p:spPr>
          <a:xfrm>
            <a:off x="4088326" y="5532740"/>
            <a:ext cx="805839" cy="436880"/>
          </a:xfrm>
          <a:prstGeom prst="flowChartProcess">
            <a:avLst/>
          </a:prstGeom>
          <a:solidFill>
            <a:srgbClr val="FB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Above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2F7B2E6-79E3-4E07-A877-3C342CB5F8AC}"/>
              </a:ext>
            </a:extLst>
          </p:cNvPr>
          <p:cNvCxnSpPr>
            <a:cxnSpLocks/>
            <a:stCxn id="133" idx="1"/>
            <a:endCxn id="49" idx="1"/>
          </p:cNvCxnSpPr>
          <p:nvPr/>
        </p:nvCxnSpPr>
        <p:spPr>
          <a:xfrm rot="10800000" flipH="1">
            <a:off x="896956" y="1325262"/>
            <a:ext cx="313427" cy="4404981"/>
          </a:xfrm>
          <a:prstGeom prst="bentConnector3">
            <a:avLst>
              <a:gd name="adj1" fmla="val -216630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568A8DA8-77AC-4D32-A04B-F61113E6FBB5}"/>
              </a:ext>
            </a:extLst>
          </p:cNvPr>
          <p:cNvSpPr/>
          <p:nvPr/>
        </p:nvSpPr>
        <p:spPr>
          <a:xfrm>
            <a:off x="896957" y="5553841"/>
            <a:ext cx="930592" cy="352802"/>
          </a:xfrm>
          <a:prstGeom prst="flowChartProcess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Below</a:t>
            </a:r>
          </a:p>
        </p:txBody>
      </p:sp>
      <p:sp>
        <p:nvSpPr>
          <p:cNvPr id="146" name="Flowchart: Predefined Process 145">
            <a:extLst>
              <a:ext uri="{FF2B5EF4-FFF2-40B4-BE49-F238E27FC236}">
                <a16:creationId xmlns:a16="http://schemas.microsoft.com/office/drawing/2014/main" id="{2ABA0BDD-1C76-49D7-8165-AE420BC7E2E4}"/>
              </a:ext>
            </a:extLst>
          </p:cNvPr>
          <p:cNvSpPr/>
          <p:nvPr/>
        </p:nvSpPr>
        <p:spPr>
          <a:xfrm>
            <a:off x="6610734" y="2939894"/>
            <a:ext cx="2094264" cy="598007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Ocean Color </a:t>
            </a: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algorithms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DBCD416-180A-4E19-B90F-CF02078F3966}"/>
              </a:ext>
            </a:extLst>
          </p:cNvPr>
          <p:cNvCxnSpPr>
            <a:cxnSpLocks/>
            <a:stCxn id="47" idx="2"/>
            <a:endCxn id="146" idx="0"/>
          </p:cNvCxnSpPr>
          <p:nvPr/>
        </p:nvCxnSpPr>
        <p:spPr>
          <a:xfrm rot="16200000" flipH="1">
            <a:off x="7068946" y="2350974"/>
            <a:ext cx="496890" cy="680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7874C24-6F7A-4569-A745-7684ADD3E63C}"/>
              </a:ext>
            </a:extLst>
          </p:cNvPr>
          <p:cNvCxnSpPr>
            <a:cxnSpLocks/>
          </p:cNvCxnSpPr>
          <p:nvPr/>
        </p:nvCxnSpPr>
        <p:spPr>
          <a:xfrm rot="5400000">
            <a:off x="7982068" y="2132691"/>
            <a:ext cx="234677" cy="8967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6DD6C4-E188-4226-8D4E-D3D23866C4A7}"/>
              </a:ext>
            </a:extLst>
          </p:cNvPr>
          <p:cNvCxnSpPr>
            <a:cxnSpLocks/>
          </p:cNvCxnSpPr>
          <p:nvPr/>
        </p:nvCxnSpPr>
        <p:spPr>
          <a:xfrm>
            <a:off x="7314911" y="3551537"/>
            <a:ext cx="0" cy="192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4768EC-5298-4A70-BA5B-63F043D94F60}"/>
              </a:ext>
            </a:extLst>
          </p:cNvPr>
          <p:cNvCxnSpPr>
            <a:cxnSpLocks/>
            <a:stCxn id="119" idx="1"/>
          </p:cNvCxnSpPr>
          <p:nvPr/>
        </p:nvCxnSpPr>
        <p:spPr>
          <a:xfrm>
            <a:off x="6971957" y="4538427"/>
            <a:ext cx="358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8F3BD-0476-46DC-96D1-70D9A3DCD7EF}"/>
              </a:ext>
            </a:extLst>
          </p:cNvPr>
          <p:cNvSpPr/>
          <p:nvPr/>
        </p:nvSpPr>
        <p:spPr>
          <a:xfrm>
            <a:off x="3598171" y="6333003"/>
            <a:ext cx="1667666" cy="359386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validation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D08C0C-5180-48E8-9272-582B3486F680}"/>
              </a:ext>
            </a:extLst>
          </p:cNvPr>
          <p:cNvSpPr/>
          <p:nvPr/>
        </p:nvSpPr>
        <p:spPr>
          <a:xfrm>
            <a:off x="3574626" y="2999301"/>
            <a:ext cx="1746031" cy="553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Proportional of Vegetation(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B4E016D-0810-48AB-A499-497F4D1689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948471" y="2796429"/>
            <a:ext cx="200409" cy="974846"/>
          </a:xfrm>
          <a:prstGeom prst="bentConnector4">
            <a:avLst>
              <a:gd name="adj1" fmla="val -255446"/>
              <a:gd name="adj2" fmla="val 83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2B6E9D9-25A5-4CDD-B570-EE9966DFB3A5}"/>
              </a:ext>
            </a:extLst>
          </p:cNvPr>
          <p:cNvSpPr/>
          <p:nvPr/>
        </p:nvSpPr>
        <p:spPr>
          <a:xfrm>
            <a:off x="921802" y="2192179"/>
            <a:ext cx="1057910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B10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731915E-B021-43CD-A43D-62D38DE668E4}"/>
              </a:ext>
            </a:extLst>
          </p:cNvPr>
          <p:cNvCxnSpPr>
            <a:cxnSpLocks/>
            <a:stCxn id="120" idx="3"/>
            <a:endCxn id="17" idx="1"/>
          </p:cNvCxnSpPr>
          <p:nvPr/>
        </p:nvCxnSpPr>
        <p:spPr>
          <a:xfrm flipV="1">
            <a:off x="4894165" y="5730242"/>
            <a:ext cx="1286795" cy="20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ADA50F59-C9B1-4121-BCF0-CF073FED8844}"/>
              </a:ext>
            </a:extLst>
          </p:cNvPr>
          <p:cNvSpPr/>
          <p:nvPr/>
        </p:nvSpPr>
        <p:spPr>
          <a:xfrm>
            <a:off x="1848910" y="5449347"/>
            <a:ext cx="2218054" cy="554897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Threshold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5E88F2D-ED0C-4CB9-9A1C-8DD160B5983F}"/>
              </a:ext>
            </a:extLst>
          </p:cNvPr>
          <p:cNvCxnSpPr>
            <a:cxnSpLocks/>
            <a:stCxn id="16" idx="2"/>
            <a:endCxn id="86" idx="0"/>
          </p:cNvCxnSpPr>
          <p:nvPr/>
        </p:nvCxnSpPr>
        <p:spPr>
          <a:xfrm>
            <a:off x="2931257" y="5062937"/>
            <a:ext cx="26680" cy="38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36A6003-5430-4FB7-A82E-B8823AD45F4B}"/>
              </a:ext>
            </a:extLst>
          </p:cNvPr>
          <p:cNvSpPr/>
          <p:nvPr/>
        </p:nvSpPr>
        <p:spPr>
          <a:xfrm>
            <a:off x="7804294" y="4918513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1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1EB46E5-0462-4A3F-A60E-723F70469247}"/>
              </a:ext>
            </a:extLst>
          </p:cNvPr>
          <p:cNvSpPr/>
          <p:nvPr/>
        </p:nvSpPr>
        <p:spPr>
          <a:xfrm>
            <a:off x="5062011" y="4907225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2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375C40C-8FC1-4F75-8C38-61DBB17A61EA}"/>
              </a:ext>
            </a:extLst>
          </p:cNvPr>
          <p:cNvCxnSpPr>
            <a:cxnSpLocks/>
            <a:stCxn id="120" idx="0"/>
            <a:endCxn id="126" idx="1"/>
          </p:cNvCxnSpPr>
          <p:nvPr/>
        </p:nvCxnSpPr>
        <p:spPr>
          <a:xfrm rot="5400000" flipH="1" flipV="1">
            <a:off x="4554566" y="5025296"/>
            <a:ext cx="444125" cy="57076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3D963F2-0DD1-40F4-920B-D64BA69D77DA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7314911" y="5074225"/>
            <a:ext cx="489383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412E559-CB58-4AA0-97BA-8647F57056F6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5265837" y="5751182"/>
            <a:ext cx="266447" cy="761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884BE6-8F2E-43E3-8BBB-CF0FA97248FD}"/>
              </a:ext>
            </a:extLst>
          </p:cNvPr>
          <p:cNvCxnSpPr>
            <a:cxnSpLocks/>
            <a:stCxn id="97" idx="2"/>
            <a:endCxn id="37" idx="0"/>
          </p:cNvCxnSpPr>
          <p:nvPr/>
        </p:nvCxnSpPr>
        <p:spPr>
          <a:xfrm>
            <a:off x="3855860" y="629334"/>
            <a:ext cx="12709" cy="39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C4124AF-172D-44CA-A6F6-BD99DC5C8DA2}"/>
              </a:ext>
            </a:extLst>
          </p:cNvPr>
          <p:cNvSpPr/>
          <p:nvPr/>
        </p:nvSpPr>
        <p:spPr>
          <a:xfrm>
            <a:off x="6180959" y="6383154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Spatiotemporal Monitoring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7BE3CA-67BF-40CC-9F2C-D06FC8AEC82C}"/>
              </a:ext>
            </a:extLst>
          </p:cNvPr>
          <p:cNvCxnSpPr>
            <a:cxnSpLocks/>
            <a:stCxn id="17" idx="2"/>
            <a:endCxn id="81" idx="0"/>
          </p:cNvCxnSpPr>
          <p:nvPr/>
        </p:nvCxnSpPr>
        <p:spPr>
          <a:xfrm flipH="1">
            <a:off x="7289987" y="5948682"/>
            <a:ext cx="1" cy="43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FF9DBEC-7596-4AEC-A4B9-7B4B6EAB9A1A}"/>
              </a:ext>
            </a:extLst>
          </p:cNvPr>
          <p:cNvSpPr/>
          <p:nvPr/>
        </p:nvSpPr>
        <p:spPr>
          <a:xfrm>
            <a:off x="27500" y="4639233"/>
            <a:ext cx="1325349" cy="423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Estimate for next available date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62D635-3B25-4745-8191-E32F9D96A23E}"/>
              </a:ext>
            </a:extLst>
          </p:cNvPr>
          <p:cNvSpPr/>
          <p:nvPr/>
        </p:nvSpPr>
        <p:spPr>
          <a:xfrm>
            <a:off x="7648988" y="3890915"/>
            <a:ext cx="1325349" cy="423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Estimate for next available date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9A94A453-1D9D-4B10-B03E-51B3152F3F39}"/>
              </a:ext>
            </a:extLst>
          </p:cNvPr>
          <p:cNvCxnSpPr>
            <a:cxnSpLocks/>
            <a:stCxn id="68" idx="3"/>
            <a:endCxn id="54" idx="3"/>
          </p:cNvCxnSpPr>
          <p:nvPr/>
        </p:nvCxnSpPr>
        <p:spPr>
          <a:xfrm flipH="1" flipV="1">
            <a:off x="6654200" y="1365173"/>
            <a:ext cx="2320137" cy="2737594"/>
          </a:xfrm>
          <a:prstGeom prst="bentConnector3">
            <a:avLst>
              <a:gd name="adj1" fmla="val -5147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5824F02-D52E-427A-913B-8685F3E5C414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7330156" y="4102767"/>
            <a:ext cx="318832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28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7005608" y="5416334"/>
            <a:ext cx="96634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6040621" y="5416334"/>
            <a:ext cx="1448159" cy="196352"/>
          </a:xfrm>
          <a:prstGeom prst="bentConnector4">
            <a:avLst>
              <a:gd name="adj1" fmla="val 33318"/>
              <a:gd name="adj2" fmla="val 16243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126A125-F8CB-412F-A1AA-0BA4DC2CA9AF}"/>
              </a:ext>
            </a:extLst>
          </p:cNvPr>
          <p:cNvSpPr/>
          <p:nvPr/>
        </p:nvSpPr>
        <p:spPr bwMode="auto">
          <a:xfrm>
            <a:off x="4197367" y="1484784"/>
            <a:ext cx="991849" cy="57667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B4B28F51-CF53-4158-BC60-0CCCBD84D3AE}"/>
              </a:ext>
            </a:extLst>
          </p:cNvPr>
          <p:cNvSpPr/>
          <p:nvPr/>
        </p:nvSpPr>
        <p:spPr bwMode="auto">
          <a:xfrm>
            <a:off x="2513931" y="3803381"/>
            <a:ext cx="1390871" cy="92987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LSAT</a:t>
            </a:r>
          </a:p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Salinity</a:t>
            </a: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Status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9EA582-9BB9-42A0-832C-3DA2271668F4}"/>
              </a:ext>
            </a:extLst>
          </p:cNvPr>
          <p:cNvSpPr/>
          <p:nvPr/>
        </p:nvSpPr>
        <p:spPr bwMode="auto">
          <a:xfrm>
            <a:off x="4051469" y="4648572"/>
            <a:ext cx="2457203" cy="554555"/>
          </a:xfrm>
          <a:prstGeom prst="roundRect">
            <a:avLst>
              <a:gd name="adj" fmla="val 185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In-situ data 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Temp. threshold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1B9188-CFF3-481E-A4D0-CC0AA84800DD}"/>
              </a:ext>
            </a:extLst>
          </p:cNvPr>
          <p:cNvCxnSpPr>
            <a:stCxn id="7" idx="4"/>
          </p:cNvCxnSpPr>
          <p:nvPr/>
        </p:nvCxnSpPr>
        <p:spPr bwMode="auto">
          <a:xfrm>
            <a:off x="4693292" y="2061462"/>
            <a:ext cx="0" cy="36576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DCAF9916-FCC3-4DF7-9DBD-ABDBEC7AA6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6402" y="3846089"/>
            <a:ext cx="261331" cy="261331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3B8EF0C-6494-4864-AAEE-23E91242A950}"/>
              </a:ext>
            </a:extLst>
          </p:cNvPr>
          <p:cNvCxnSpPr/>
          <p:nvPr/>
        </p:nvCxnSpPr>
        <p:spPr bwMode="auto">
          <a:xfrm flipV="1">
            <a:off x="3226593" y="2438403"/>
            <a:ext cx="3035962" cy="520703"/>
          </a:xfrm>
          <a:prstGeom prst="bentConnector3">
            <a:avLst>
              <a:gd name="adj1" fmla="val 367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7AD517-8885-4A1E-A05A-7AE1E0DB43B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478547" y="1427663"/>
            <a:ext cx="157197" cy="3120216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B7C4260-4299-44D7-A643-CA95E6A60EDD}"/>
              </a:ext>
            </a:extLst>
          </p:cNvPr>
          <p:cNvSpPr/>
          <p:nvPr/>
        </p:nvSpPr>
        <p:spPr bwMode="auto">
          <a:xfrm>
            <a:off x="2502139" y="3789892"/>
            <a:ext cx="1034444" cy="39635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E560462-0C36-4CE7-A203-1BD298C18B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95" y="2831580"/>
            <a:ext cx="1575344" cy="7032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C0C797A-3CCE-451D-B22D-4738BEB4C6DA}"/>
              </a:ext>
            </a:extLst>
          </p:cNvPr>
          <p:cNvSpPr txBox="1"/>
          <p:nvPr/>
        </p:nvSpPr>
        <p:spPr>
          <a:xfrm>
            <a:off x="4120723" y="2577769"/>
            <a:ext cx="2435439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Ensure a secure connection via </a:t>
            </a:r>
            <a:r>
              <a:rPr lang="en-US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endParaRPr lang="en-US" sz="1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398649-B70D-4B36-92E9-E5C8B6496AB4}"/>
              </a:ext>
            </a:extLst>
          </p:cNvPr>
          <p:cNvCxnSpPr>
            <a:stCxn id="63" idx="2"/>
            <a:endCxn id="12" idx="1"/>
          </p:cNvCxnSpPr>
          <p:nvPr/>
        </p:nvCxnSpPr>
        <p:spPr bwMode="auto">
          <a:xfrm>
            <a:off x="3209367" y="3534858"/>
            <a:ext cx="0" cy="26852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389E929-66FF-4618-B7D4-4652DB008E56}"/>
              </a:ext>
            </a:extLst>
          </p:cNvPr>
          <p:cNvCxnSpPr/>
          <p:nvPr/>
        </p:nvCxnSpPr>
        <p:spPr bwMode="auto">
          <a:xfrm rot="5400000" flipH="1" flipV="1">
            <a:off x="3526674" y="3819074"/>
            <a:ext cx="826802" cy="71681"/>
          </a:xfrm>
          <a:prstGeom prst="bentConnector4">
            <a:avLst>
              <a:gd name="adj1" fmla="val 28735"/>
              <a:gd name="adj2" fmla="val 616548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ABFE7CC2-96B7-45A5-82E6-38B41D1280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55" y="2043314"/>
            <a:ext cx="1709395" cy="838200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43F233F-8615-4A3E-AEE1-7E0E406B254D}"/>
              </a:ext>
            </a:extLst>
          </p:cNvPr>
          <p:cNvSpPr/>
          <p:nvPr/>
        </p:nvSpPr>
        <p:spPr bwMode="auto">
          <a:xfrm>
            <a:off x="6482484" y="2305065"/>
            <a:ext cx="1269539" cy="271238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IoT Gateway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FEAC64D3-933B-44D6-B880-05D0D2EA803D}"/>
              </a:ext>
            </a:extLst>
          </p:cNvPr>
          <p:cNvCxnSpPr/>
          <p:nvPr/>
        </p:nvCxnSpPr>
        <p:spPr bwMode="auto">
          <a:xfrm rot="10800000" flipH="1" flipV="1">
            <a:off x="2421695" y="3232458"/>
            <a:ext cx="1617982" cy="1716136"/>
          </a:xfrm>
          <a:prstGeom prst="bentConnector3">
            <a:avLst>
              <a:gd name="adj1" fmla="val -1412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EBF1037-7B27-494E-8F21-4FFAFE2E542F}"/>
              </a:ext>
            </a:extLst>
          </p:cNvPr>
          <p:cNvCxnSpPr/>
          <p:nvPr/>
        </p:nvCxnSpPr>
        <p:spPr bwMode="auto">
          <a:xfrm flipH="1" flipV="1">
            <a:off x="5724128" y="5203127"/>
            <a:ext cx="0" cy="19023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FA704810-32F5-4864-802F-4FCDAD29062B}"/>
              </a:ext>
            </a:extLst>
          </p:cNvPr>
          <p:cNvCxnSpPr>
            <a:stCxn id="13" idx="3"/>
            <a:endCxn id="12" idx="4"/>
          </p:cNvCxnSpPr>
          <p:nvPr/>
        </p:nvCxnSpPr>
        <p:spPr bwMode="auto">
          <a:xfrm flipH="1" flipV="1">
            <a:off x="3904802" y="4268317"/>
            <a:ext cx="2603870" cy="657533"/>
          </a:xfrm>
          <a:prstGeom prst="bentConnector3">
            <a:avLst>
              <a:gd name="adj1" fmla="val -877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7290CE98-FDF4-47DC-9C61-694D1CC8F15A}"/>
              </a:ext>
            </a:extLst>
          </p:cNvPr>
          <p:cNvSpPr/>
          <p:nvPr/>
        </p:nvSpPr>
        <p:spPr bwMode="auto">
          <a:xfrm>
            <a:off x="6475763" y="4045986"/>
            <a:ext cx="400493" cy="444659"/>
          </a:xfrm>
          <a:prstGeom prst="flowChartConnector">
            <a:avLst/>
          </a:prstGeom>
          <a:solidFill>
            <a:srgbClr val="65C9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129" name="Flowchart: Process 128">
            <a:extLst>
              <a:ext uri="{FF2B5EF4-FFF2-40B4-BE49-F238E27FC236}">
                <a16:creationId xmlns:a16="http://schemas.microsoft.com/office/drawing/2014/main" id="{FFFBA621-5EA4-4B5C-AB4C-4CCFF752BB5B}"/>
              </a:ext>
            </a:extLst>
          </p:cNvPr>
          <p:cNvSpPr/>
          <p:nvPr/>
        </p:nvSpPr>
        <p:spPr bwMode="auto">
          <a:xfrm>
            <a:off x="4051469" y="3501591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Processor</a:t>
            </a:r>
          </a:p>
        </p:txBody>
      </p: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FBD655D7-C0F6-4C79-9A87-C708AA8957BC}"/>
              </a:ext>
            </a:extLst>
          </p:cNvPr>
          <p:cNvSpPr/>
          <p:nvPr/>
        </p:nvSpPr>
        <p:spPr bwMode="auto">
          <a:xfrm>
            <a:off x="263469" y="3590198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reporter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CD2CFFE-4AC6-4809-8D9A-033EF8CCF51B}"/>
              </a:ext>
            </a:extLst>
          </p:cNvPr>
          <p:cNvSpPr/>
          <p:nvPr/>
        </p:nvSpPr>
        <p:spPr>
          <a:xfrm>
            <a:off x="8102942" y="6381328"/>
            <a:ext cx="966344" cy="308184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CF7418-F68C-4027-90F3-3F54FCAFBA9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1"/>
          <a:stretch/>
        </p:blipFill>
        <p:spPr>
          <a:xfrm>
            <a:off x="5485207" y="5365932"/>
            <a:ext cx="555414" cy="493508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0B6814F-2D47-4B5A-B5FB-185E2C929D44}"/>
              </a:ext>
            </a:extLst>
          </p:cNvPr>
          <p:cNvCxnSpPr>
            <a:stCxn id="8" idx="3"/>
            <a:endCxn id="26" idx="0"/>
          </p:cNvCxnSpPr>
          <p:nvPr/>
        </p:nvCxnSpPr>
        <p:spPr bwMode="auto">
          <a:xfrm>
            <a:off x="7971952" y="5835434"/>
            <a:ext cx="614162" cy="545894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7152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E1D6A-AED0-46BC-82AC-C8D1BA697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7FE6BB-4A2A-4434-BCEB-E1F26FF5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HAB reported dates, from 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B6D1-EFCF-4635-A7EE-FEBE3AE0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3" y="1484784"/>
            <a:ext cx="9002214" cy="4321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B86C9A-A813-45E3-8397-19E6F197C67D}"/>
              </a:ext>
            </a:extLst>
          </p:cNvPr>
          <p:cNvSpPr txBox="1"/>
          <p:nvPr/>
        </p:nvSpPr>
        <p:spPr>
          <a:xfrm>
            <a:off x="377788" y="5599893"/>
            <a:ext cx="8388424" cy="411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3: HABs reported in Lake Victoria, (KMFRI, NASA Earth Data)</a:t>
            </a:r>
            <a:endParaRPr lang="en-US" sz="16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0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Chl-a concentration maps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3DC9D-AFD3-45CD-84E7-6F5CB7D2D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2" y="1741365"/>
            <a:ext cx="3971290" cy="2290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FA7EFC-01A8-4B47-AF79-FEA57EE69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00" y="1772574"/>
            <a:ext cx="3799205" cy="2280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194237-DAD4-4215-96C0-D24232BA5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56" y="4272761"/>
            <a:ext cx="4265015" cy="2389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F6B391-8CE4-4018-A1BC-382CDE19BA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33" y="4341654"/>
            <a:ext cx="3911600" cy="2251657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4DD530A5-0B79-4D3B-949C-829806469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" y="1445574"/>
            <a:ext cx="8877517" cy="26750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2015						23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July 2016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1CACB9D3-9152-4098-9899-1BC62A253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" y="3971499"/>
            <a:ext cx="8926083" cy="28030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 2017						27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2018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787</Words>
  <Application>Microsoft Office PowerPoint</Application>
  <PresentationFormat>On-screen Show (4:3)</PresentationFormat>
  <Paragraphs>122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Segoe UI</vt:lpstr>
      <vt:lpstr>Stafford</vt:lpstr>
      <vt:lpstr>Times New Roman</vt:lpstr>
      <vt:lpstr>Verdana</vt:lpstr>
      <vt:lpstr>Wingdings</vt:lpstr>
      <vt:lpstr>1_H0</vt:lpstr>
      <vt:lpstr>Office Theme</vt:lpstr>
      <vt:lpstr>                    Spatiotemporal modelling &amp; automated in-situ sensors to monitor Harmful Algal Blooms(HABs)              Case Study-Lake Victoria</vt:lpstr>
      <vt:lpstr>PowerPoint Presentation</vt:lpstr>
      <vt:lpstr>General and specific objectives </vt:lpstr>
      <vt:lpstr> Study Area</vt:lpstr>
      <vt:lpstr>Data and Materials</vt:lpstr>
      <vt:lpstr>PowerPoint Presentation</vt:lpstr>
      <vt:lpstr>Overall methodology </vt:lpstr>
      <vt:lpstr>HAB reported dates, from 2015</vt:lpstr>
      <vt:lpstr>Results: Chl-a concentration maps </vt:lpstr>
      <vt:lpstr>PowerPoint Presentation</vt:lpstr>
      <vt:lpstr>Accuracy Assessment of Chl-a Estimates</vt:lpstr>
      <vt:lpstr>Accuracy Assessment of Chl-a Estimates</vt:lpstr>
      <vt:lpstr>Results (b): High LSAT recorded during bloom Events</vt:lpstr>
      <vt:lpstr>Results (b): High LSAT recorded during bloom Events</vt:lpstr>
      <vt:lpstr>Accuracy Assessment of LSAT Estimates</vt:lpstr>
      <vt:lpstr>Obtaining GPS Location, Water Temp and Relative Humidity from Sensors.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341</cp:revision>
  <dcterms:modified xsi:type="dcterms:W3CDTF">2021-10-20T07:12:18Z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