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23"/>
  </p:notesMasterIdLst>
  <p:handoutMasterIdLst>
    <p:handoutMasterId r:id="rId24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65" r:id="rId12"/>
    <p:sldId id="335" r:id="rId13"/>
    <p:sldId id="362" r:id="rId14"/>
    <p:sldId id="363" r:id="rId15"/>
    <p:sldId id="364" r:id="rId16"/>
    <p:sldId id="367" r:id="rId17"/>
    <p:sldId id="370" r:id="rId18"/>
    <p:sldId id="368" r:id="rId19"/>
    <p:sldId id="359" r:id="rId20"/>
    <p:sldId id="353" r:id="rId21"/>
    <p:sldId id="324" r:id="rId22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3A3"/>
    <a:srgbClr val="99FF66"/>
    <a:srgbClr val="65C967"/>
    <a:srgbClr val="FFFF66"/>
    <a:srgbClr val="FFFF99"/>
    <a:srgbClr val="FFFFFF"/>
    <a:srgbClr val="FF0000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6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B6D1-EFCF-4635-A7EE-FEBE3AE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" y="1484784"/>
            <a:ext cx="9002214" cy="4321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 : Chl-a Distribution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6ED4-AB11-4AED-AD58-744214B023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79" y="1789625"/>
            <a:ext cx="4479665" cy="2156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1DE64-93AE-45D6-8F0C-663FAC9211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" y="1789625"/>
            <a:ext cx="4210685" cy="19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6B2FD-E33A-48DE-9670-E9E099D8F2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5" y="4236818"/>
            <a:ext cx="3960441" cy="238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A10324-357A-4E6D-A96C-188D36ACB60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1" y="4201204"/>
            <a:ext cx="3960441" cy="2439327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3947DF7D-7B56-4EDB-94DA-085ECF80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37132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814F8CF-4820-4805-828C-63339AF9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4001530"/>
            <a:ext cx="8877518" cy="2759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A4B4-3BFC-4981-AB3C-AEB7E9C70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13AD9-406C-42A3-B707-5E5C349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Chl-a Distribution Maps, 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85095-2B39-4285-8B58-0372EB789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" y="1818630"/>
            <a:ext cx="4180644" cy="2384854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0FB55E6C-5947-4047-880B-5CEF4607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390015"/>
            <a:ext cx="8712968" cy="3107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6DFEC-B841-4AE8-AE3D-AA4EC65CF2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0" y="1853478"/>
            <a:ext cx="3941010" cy="20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1E189-E63F-4204-B87A-D2D23D76B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533785-EE5D-480B-98CF-E8AE7DD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6B2DF-A35B-4CC6-861A-E4BDADCA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50912"/>
            <a:ext cx="5868988" cy="51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A1951-75C7-4A1F-BB72-D70EA9C77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640D1-97F1-4BCA-A982-0D9DCAAE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955B2-880A-4DA1-8679-548388D4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4685"/>
            <a:ext cx="7849567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2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1BEBA-C7C7-4BA8-9B61-04B08F33D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992EE-5593-42AF-BDE7-585C6DF2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774309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E4FA8-5583-4D00-9A8D-73C4002D0E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1" y="1874176"/>
            <a:ext cx="3672831" cy="205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E159-D989-4FC6-86A2-7B6BB4287D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1874176"/>
            <a:ext cx="3692678" cy="1929792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6FA34B6E-7E09-4136-AB43-408C01C2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20" y="1484285"/>
            <a:ext cx="8661160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July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0558A-CC19-47B6-AE06-8B8CB212AE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00" y="4396518"/>
            <a:ext cx="3908280" cy="2113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37A6D-5DBE-4A1D-94D4-9F04877654D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41715"/>
            <a:ext cx="3772788" cy="2168623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80E05C20-1F82-4F5A-968E-051DE1DF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81676"/>
            <a:ext cx="8641655" cy="3600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8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CFEB5-0338-494B-B745-5FE344AE28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C461A-F53F-4F0D-AD15-727208A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8" y="462111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D5DBA-0C92-47DD-97B4-6D1A3B1D47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97723"/>
            <a:ext cx="4150311" cy="218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65E33-CFB3-4975-BC0B-33F3644261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2" y="2159213"/>
            <a:ext cx="4307803" cy="2188857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899A9B2A-9663-454C-B2A7-AF030A3E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481562"/>
            <a:ext cx="8641655" cy="3151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r>
              <a:rPr lang="en-GB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2019								29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August 2020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8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C78122-A407-4A78-8580-0C76086B4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- Still having problems with getting a better reference data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D7FC3-2917-4635-B745-F9F2067AE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21D47-1ADE-4348-A195-7AD3DF8A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4" y="488950"/>
            <a:ext cx="7126237" cy="838200"/>
          </a:xfrm>
        </p:spPr>
        <p:txBody>
          <a:bodyPr/>
          <a:lstStyle/>
          <a:p>
            <a:r>
              <a:rPr lang="en-US" dirty="0"/>
              <a:t>Accuracy assessment for LSAT Estimates</a:t>
            </a:r>
          </a:p>
        </p:txBody>
      </p:sp>
    </p:spTree>
    <p:extLst>
      <p:ext uri="{BB962C8B-B14F-4D97-AF65-F5344CB8AC3E}">
        <p14:creationId xmlns:p14="http://schemas.microsoft.com/office/powerpoint/2010/main" val="152837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64723"/>
              </p:ext>
            </p:extLst>
          </p:nvPr>
        </p:nvGraphicFramePr>
        <p:xfrm>
          <a:off x="102882" y="1700808"/>
          <a:ext cx="8928992" cy="33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 -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LSAT spatiotemporal Maps -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Done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Harmful Algal Blooms (HABs), a phenomena which turns water bodies </a:t>
            </a:r>
            <a:r>
              <a:rPr lang="en-US" b="0" dirty="0">
                <a:solidFill>
                  <a:srgbClr val="00B0F0"/>
                </a:solidFill>
              </a:rPr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b="0" dirty="0"/>
              <a:t>and animals e.g.,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</a:t>
            </a:r>
            <a:r>
              <a:rPr lang="en-US" dirty="0"/>
              <a:t>        				     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(</a:t>
            </a:r>
            <a:r>
              <a:rPr lang="en-US" sz="1800" b="0" i="1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sz="1800" b="0" i="1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8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		        </a:t>
            </a:r>
            <a:r>
              <a:rPr lang="en-US" sz="18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8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HABs</a:t>
            </a:r>
            <a:r>
              <a:rPr lang="en-US" b="0" dirty="0"/>
              <a:t> in L. Victoria is of great significance, which requires high spatiotemporal monitoring.		     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>
              <a:spcAft>
                <a:spcPts val="0"/>
              </a:spcAft>
            </a:pPr>
            <a:endParaRPr lang="en-US" b="0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 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</a:t>
            </a:r>
            <a:r>
              <a:rPr lang="en-US" b="0" i="1" dirty="0"/>
              <a:t>in-situ</a:t>
            </a:r>
            <a:r>
              <a:rPr lang="en-US" b="0" dirty="0"/>
              <a:t>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1219837" y="6497960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9225"/>
              </p:ext>
            </p:extLst>
          </p:nvPr>
        </p:nvGraphicFramePr>
        <p:xfrm>
          <a:off x="235851" y="4572071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2679"/>
              </p:ext>
            </p:extLst>
          </p:nvPr>
        </p:nvGraphicFramePr>
        <p:xfrm>
          <a:off x="235851" y="1454032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Water Quality assessment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59602" y="4306410"/>
            <a:ext cx="1321405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lang="en-US" sz="105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</p:cNvCxnSpPr>
          <p:nvPr/>
        </p:nvCxnSpPr>
        <p:spPr>
          <a:xfrm flipH="1">
            <a:off x="7289987" y="4462582"/>
            <a:ext cx="272666" cy="1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lang="en-US" sz="1000" b="1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13694</TotalTime>
  <Words>914</Words>
  <Application>Microsoft Office PowerPoint</Application>
  <PresentationFormat>On-screen Show (4:3)</PresentationFormat>
  <Paragraphs>150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HAB reported dates, from 2015</vt:lpstr>
      <vt:lpstr>Results (a) : Chl-a Distribution Maps</vt:lpstr>
      <vt:lpstr>Chl-a Distribution Maps, Cont’d</vt:lpstr>
      <vt:lpstr>Accuracy Assessment of Chl-a Estimates</vt:lpstr>
      <vt:lpstr>Accuracy Assessment of Chl-a Estimates</vt:lpstr>
      <vt:lpstr>Results (b): High LSAT recorded during bloom Events</vt:lpstr>
      <vt:lpstr>Results (b): High LSAT recorded during bloom Events</vt:lpstr>
      <vt:lpstr>Accuracy assessment for LSAT Estimates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654</cp:revision>
  <dcterms:modified xsi:type="dcterms:W3CDTF">2021-10-20T07:19:44Z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