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3" r:id="rId15"/>
    <p:sldId id="271" r:id="rId16"/>
    <p:sldId id="272" r:id="rId17"/>
    <p:sldId id="274" r:id="rId18"/>
    <p:sldId id="279" r:id="rId19"/>
    <p:sldId id="280" r:id="rId20"/>
    <p:sldId id="281" r:id="rId21"/>
    <p:sldId id="275" r:id="rId22"/>
    <p:sldId id="276" r:id="rId23"/>
    <p:sldId id="282"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954" autoAdjust="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D5FF3-2DCE-4E6A-BE33-5AF523219C5B}" type="datetimeFigureOut">
              <a:rPr lang="en-US" smtClean="0"/>
              <a:t>12/18/2024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3F32B-8394-451B-9703-770C8B22AEF5}" type="slidenum">
              <a:rPr lang="en-US" smtClean="0"/>
              <a:t>‹#›</a:t>
            </a:fld>
            <a:endParaRPr lang="en-US"/>
          </a:p>
        </p:txBody>
      </p:sp>
    </p:spTree>
    <p:extLst>
      <p:ext uri="{BB962C8B-B14F-4D97-AF65-F5344CB8AC3E}">
        <p14:creationId xmlns:p14="http://schemas.microsoft.com/office/powerpoint/2010/main" val="242737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graph shows sales trends by year with the peak year being 2018 with total sales of 3,506,897,354 and lowest dip being 2020 with total sales of 2,659,672,412</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6</a:t>
            </a:fld>
            <a:endParaRPr lang="en-US"/>
          </a:p>
        </p:txBody>
      </p:sp>
    </p:spTree>
    <p:extLst>
      <p:ext uri="{BB962C8B-B14F-4D97-AF65-F5344CB8AC3E}">
        <p14:creationId xmlns:p14="http://schemas.microsoft.com/office/powerpoint/2010/main" val="427855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18</a:t>
            </a:fld>
            <a:endParaRPr lang="en-US"/>
          </a:p>
        </p:txBody>
      </p:sp>
    </p:spTree>
    <p:extLst>
      <p:ext uri="{BB962C8B-B14F-4D97-AF65-F5344CB8AC3E}">
        <p14:creationId xmlns:p14="http://schemas.microsoft.com/office/powerpoint/2010/main" val="16189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the above maps we can deduce that areas with higher point clusters or sales on the geospatial plot, corresponds with area  of higher population density as we can see clearly especially in the north west of Germany with its higher population density than other parts of </a:t>
            </a:r>
            <a:r>
              <a:rPr lang="en-US" baseline="0" dirty="0" err="1" smtClean="0"/>
              <a:t>germany</a:t>
            </a:r>
            <a:r>
              <a:rPr lang="en-US" baseline="0" dirty="0" smtClean="0"/>
              <a:t> having higher clusters in the Geospatial plot for the same region. Areas with dark green on the maps have a population density of up to a 1000 persons per km square which qualifies such regions as urban areas and places with a lower shade of green, </a:t>
            </a:r>
            <a:r>
              <a:rPr lang="en-US" baseline="0" dirty="0" err="1" smtClean="0"/>
              <a:t>e.g</a:t>
            </a:r>
            <a:r>
              <a:rPr lang="en-US" baseline="0" dirty="0" smtClean="0"/>
              <a:t> </a:t>
            </a:r>
            <a:r>
              <a:rPr lang="en-US" baseline="0" dirty="0" err="1" smtClean="0"/>
              <a:t>Sulwaki</a:t>
            </a:r>
            <a:r>
              <a:rPr lang="en-US" baseline="0" dirty="0" smtClean="0"/>
              <a:t> area in Poland, have a lower points for Spatial Plot, although some rural areas have higher sales than urban areas, this phenomenon would require further research.</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20</a:t>
            </a:fld>
            <a:endParaRPr lang="en-US"/>
          </a:p>
        </p:txBody>
      </p:sp>
    </p:spTree>
    <p:extLst>
      <p:ext uri="{BB962C8B-B14F-4D97-AF65-F5344CB8AC3E}">
        <p14:creationId xmlns:p14="http://schemas.microsoft.com/office/powerpoint/2010/main" val="108155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graph for</a:t>
            </a:r>
            <a:r>
              <a:rPr lang="en-US" baseline="0" dirty="0" smtClean="0"/>
              <a:t> the monthly sales trend shows an upward trend in sales for the months as shown by the trend line. The lowest dip is in the month of January with a total sale of 674,191,145 while the peak month is August with total sales of 1,186,627,360</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7</a:t>
            </a:fld>
            <a:endParaRPr lang="en-US"/>
          </a:p>
        </p:txBody>
      </p:sp>
    </p:spTree>
    <p:extLst>
      <p:ext uri="{BB962C8B-B14F-4D97-AF65-F5344CB8AC3E}">
        <p14:creationId xmlns:p14="http://schemas.microsoft.com/office/powerpoint/2010/main" val="351905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based on customer type or demographic</a:t>
            </a:r>
            <a:r>
              <a:rPr lang="en-US" baseline="0" dirty="0" smtClean="0"/>
              <a:t> shows retail stores are the highest buyers with 28 percent of the market share at 3,343,096,900 with private consumers being the lowest in market share at 21 percent at 2,522,435,256 , institutions and the government are at 24 percent at 2,875,215,238  and 26 percent at 3,058,240,248  respectively</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8</a:t>
            </a:fld>
            <a:endParaRPr lang="en-US"/>
          </a:p>
        </p:txBody>
      </p:sp>
    </p:spTree>
    <p:extLst>
      <p:ext uri="{BB962C8B-B14F-4D97-AF65-F5344CB8AC3E}">
        <p14:creationId xmlns:p14="http://schemas.microsoft.com/office/powerpoint/2010/main" val="251780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tables showing a list of the 10 best performing</a:t>
            </a:r>
            <a:r>
              <a:rPr lang="en-US" baseline="0" dirty="0" smtClean="0"/>
              <a:t> products and their total sales </a:t>
            </a:r>
            <a:r>
              <a:rPr lang="en-US" baseline="0" dirty="0" err="1" smtClean="0"/>
              <a:t>vs</a:t>
            </a:r>
            <a:r>
              <a:rPr lang="en-US" baseline="0" dirty="0" smtClean="0"/>
              <a:t> the 10  most underperforming products</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9</a:t>
            </a:fld>
            <a:endParaRPr lang="en-US"/>
          </a:p>
        </p:txBody>
      </p:sp>
    </p:spTree>
    <p:extLst>
      <p:ext uri="{BB962C8B-B14F-4D97-AF65-F5344CB8AC3E}">
        <p14:creationId xmlns:p14="http://schemas.microsoft.com/office/powerpoint/2010/main" val="354456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 chart shows</a:t>
            </a:r>
            <a:r>
              <a:rPr lang="en-US" baseline="0" dirty="0" smtClean="0"/>
              <a:t> sales contribution based on product class or category. Analgesics have the highest share of the market at 20 percent and total sales of 2,371,515,114 . </a:t>
            </a:r>
            <a:r>
              <a:rPr lang="en-US" baseline="0" dirty="0" err="1" smtClean="0"/>
              <a:t>Antimalarials</a:t>
            </a:r>
            <a:r>
              <a:rPr lang="en-US" baseline="0" dirty="0" smtClean="0"/>
              <a:t> have the lowest share of the market at 13 percent  and total sales of 1,497,455,334</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10</a:t>
            </a:fld>
            <a:endParaRPr lang="en-US"/>
          </a:p>
        </p:txBody>
      </p:sp>
    </p:spTree>
    <p:extLst>
      <p:ext uri="{BB962C8B-B14F-4D97-AF65-F5344CB8AC3E}">
        <p14:creationId xmlns:p14="http://schemas.microsoft.com/office/powerpoint/2010/main" val="168645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Geospatial</a:t>
            </a:r>
            <a:r>
              <a:rPr lang="en-US" baseline="0" dirty="0" smtClean="0"/>
              <a:t> Analysis shows sales skewed towards the cities in the country of </a:t>
            </a:r>
            <a:r>
              <a:rPr lang="en-US" baseline="0" dirty="0" err="1" smtClean="0"/>
              <a:t>germany</a:t>
            </a:r>
            <a:r>
              <a:rPr lang="en-US" baseline="0" dirty="0" smtClean="0"/>
              <a:t> as we can see… Germany has more points than Poland especially towards the </a:t>
            </a:r>
            <a:r>
              <a:rPr lang="en-US" baseline="0" dirty="0" err="1" smtClean="0"/>
              <a:t>NorthWest</a:t>
            </a:r>
            <a:r>
              <a:rPr lang="en-US" baseline="0" dirty="0" smtClean="0"/>
              <a:t> part of the country.</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11</a:t>
            </a:fld>
            <a:endParaRPr lang="en-US"/>
          </a:p>
        </p:txBody>
      </p:sp>
    </p:spTree>
    <p:extLst>
      <p:ext uri="{BB962C8B-B14F-4D97-AF65-F5344CB8AC3E}">
        <p14:creationId xmlns:p14="http://schemas.microsoft.com/office/powerpoint/2010/main" val="184793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Channel analysis shows</a:t>
            </a:r>
            <a:r>
              <a:rPr lang="en-US" baseline="0" dirty="0" smtClean="0"/>
              <a:t> Pharmacy having a higher amount of sales than Hospital</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12</a:t>
            </a:fld>
            <a:endParaRPr lang="en-US"/>
          </a:p>
        </p:txBody>
      </p:sp>
    </p:spTree>
    <p:extLst>
      <p:ext uri="{BB962C8B-B14F-4D97-AF65-F5344CB8AC3E}">
        <p14:creationId xmlns:p14="http://schemas.microsoft.com/office/powerpoint/2010/main" val="433187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scatter plot visualizes the relationship between price and sales quantity. Here’s a quick analysis based on the plot:</a:t>
            </a:r>
          </a:p>
          <a:p>
            <a:r>
              <a:rPr lang="en-US" dirty="0" smtClean="0"/>
              <a:t> Observations:</a:t>
            </a:r>
          </a:p>
          <a:p>
            <a:r>
              <a:rPr lang="en-US" dirty="0" smtClean="0"/>
              <a:t>Trend: There seems to be no strong linear relationship between price and sales quantity. The data points are scattered without showing a clear pattern of increase or decrease.</a:t>
            </a:r>
          </a:p>
          <a:p>
            <a:r>
              <a:rPr lang="en-US" dirty="0" smtClean="0"/>
              <a:t>Outliers: A few points have significantly high sales quantities, which could be outliers worth investigating.</a:t>
            </a:r>
          </a:p>
          <a:p>
            <a:r>
              <a:rPr lang="en-US" dirty="0" smtClean="0"/>
              <a:t>Cluster: Most of the data points are clustered at lower sales quantities across the range of prices.</a:t>
            </a:r>
          </a:p>
          <a:p>
            <a:r>
              <a:rPr lang="en-US" dirty="0" smtClean="0"/>
              <a:t> Regression Line: The red regression line appears almost flat, indicating a very weak correlation between price and sales quantity.</a:t>
            </a:r>
          </a:p>
          <a:p>
            <a:r>
              <a:rPr lang="en-US" dirty="0" smtClean="0"/>
              <a:t> Possible Interpretations: No Strong Correlation: The flat regression line suggests price might not be a significant predictor of sales quantity, or the relationship could be non-linear. </a:t>
            </a:r>
          </a:p>
          <a:p>
            <a:r>
              <a:rPr lang="en-US" dirty="0" smtClean="0"/>
              <a:t>Other Influences: Factors other than price (e.g., product demand, marketing, regional preferences) may have a greater impact on sales quantities.</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13</a:t>
            </a:fld>
            <a:endParaRPr lang="en-US"/>
          </a:p>
        </p:txBody>
      </p:sp>
    </p:spTree>
    <p:extLst>
      <p:ext uri="{BB962C8B-B14F-4D97-AF65-F5344CB8AC3E}">
        <p14:creationId xmlns:p14="http://schemas.microsoft.com/office/powerpoint/2010/main" val="107403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box plot compares sales performance across two customer channels: Hospitals and Pharmacies. Here's an analysis based on the visualization: Observations:</a:t>
            </a:r>
          </a:p>
          <a:p>
            <a:r>
              <a:rPr lang="en-US" dirty="0" smtClean="0"/>
              <a:t> Median Sales: The medians for both Hospital and Pharmacy sales channels appear to be similar and relatively low compared to the range of sales values.</a:t>
            </a:r>
          </a:p>
          <a:p>
            <a:r>
              <a:rPr lang="en-US" dirty="0" smtClean="0"/>
              <a:t> Outliers: Both channels have significant outliers with extremely high sales, suggesting a few products or transactions dominate sales figures in these channels.</a:t>
            </a:r>
          </a:p>
          <a:p>
            <a:r>
              <a:rPr lang="en-US" dirty="0" smtClean="0"/>
              <a:t> Distribution: The sales data in both channels are heavily skewed, with most data points concentrated near the lower end of the sales scale.</a:t>
            </a:r>
          </a:p>
          <a:p>
            <a:r>
              <a:rPr lang="en-US" dirty="0" smtClean="0"/>
              <a:t>Spread: The interquartile range (IQR) for both channels is narrow, indicating that most of the sales data falls within a small range, except for the outliers.</a:t>
            </a:r>
          </a:p>
          <a:p>
            <a:r>
              <a:rPr lang="en-US" dirty="0" smtClean="0"/>
              <a:t>Possible Interpretations:</a:t>
            </a:r>
          </a:p>
          <a:p>
            <a:r>
              <a:rPr lang="en-US" dirty="0" smtClean="0"/>
              <a:t> Similar Performance: Hospitals and Pharmacies show comparable sales distributions for most of their sales, suggesting no significant difference between these channels in typical sales values.</a:t>
            </a:r>
          </a:p>
          <a:p>
            <a:r>
              <a:rPr lang="en-US" dirty="0" smtClean="0"/>
              <a:t>Dominant Outliers: The outliers might represent high-demand products, bulk purchases, or seasonal effects.</a:t>
            </a:r>
          </a:p>
          <a:p>
            <a:r>
              <a:rPr lang="en-US" dirty="0" smtClean="0"/>
              <a:t> Skewed Sales: The concentration of data at the lower end might indicate a large number of low-value transactions in both channels.</a:t>
            </a:r>
            <a:endParaRPr lang="en-US" dirty="0"/>
          </a:p>
        </p:txBody>
      </p:sp>
      <p:sp>
        <p:nvSpPr>
          <p:cNvPr id="4" name="Slide Number Placeholder 3"/>
          <p:cNvSpPr>
            <a:spLocks noGrp="1"/>
          </p:cNvSpPr>
          <p:nvPr>
            <p:ph type="sldNum" sz="quarter" idx="10"/>
          </p:nvPr>
        </p:nvSpPr>
        <p:spPr/>
        <p:txBody>
          <a:bodyPr/>
          <a:lstStyle/>
          <a:p>
            <a:fld id="{D503F32B-8394-451B-9703-770C8B22AEF5}" type="slidenum">
              <a:rPr lang="en-US" smtClean="0"/>
              <a:t>15</a:t>
            </a:fld>
            <a:endParaRPr lang="en-US"/>
          </a:p>
        </p:txBody>
      </p:sp>
    </p:spTree>
    <p:extLst>
      <p:ext uri="{BB962C8B-B14F-4D97-AF65-F5344CB8AC3E}">
        <p14:creationId xmlns:p14="http://schemas.microsoft.com/office/powerpoint/2010/main" val="73280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2438C5-8746-4104-A179-4BCB0A5AF7A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438C5-8746-4104-A179-4BCB0A5AF7A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438C5-8746-4104-A179-4BCB0A5AF7A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438C5-8746-4104-A179-4BCB0A5AF7A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438C5-8746-4104-A179-4BCB0A5AF7A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2438C5-8746-4104-A179-4BCB0A5AF7A8}"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438C5-8746-4104-A179-4BCB0A5AF7A8}"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2438C5-8746-4104-A179-4BCB0A5AF7A8}"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8C5-8746-4104-A179-4BCB0A5AF7A8}"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D40D6-C81E-4A81-8EAC-420C694E10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438C5-8746-4104-A179-4BCB0A5AF7A8}"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D40D6-C81E-4A81-8EAC-420C694E103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B2438C5-8746-4104-A179-4BCB0A5AF7A8}" type="datetimeFigureOut">
              <a:rPr lang="en-US" smtClean="0"/>
              <a:t>12/18/2024</a:t>
            </a:fld>
            <a:endParaRPr lang="en-US"/>
          </a:p>
        </p:txBody>
      </p:sp>
      <p:sp>
        <p:nvSpPr>
          <p:cNvPr id="9" name="Slide Number Placeholder 8"/>
          <p:cNvSpPr>
            <a:spLocks noGrp="1"/>
          </p:cNvSpPr>
          <p:nvPr>
            <p:ph type="sldNum" sz="quarter" idx="11"/>
          </p:nvPr>
        </p:nvSpPr>
        <p:spPr/>
        <p:txBody>
          <a:bodyPr/>
          <a:lstStyle/>
          <a:p>
            <a:fld id="{8DCD40D6-C81E-4A81-8EAC-420C694E103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DCD40D6-C81E-4A81-8EAC-420C694E103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B2438C5-8746-4104-A179-4BCB0A5AF7A8}" type="datetimeFigureOut">
              <a:rPr lang="en-US" smtClean="0"/>
              <a:t>12/18/2024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1470025"/>
          </a:xfrm>
        </p:spPr>
        <p:txBody>
          <a:bodyPr>
            <a:normAutofit fontScale="90000"/>
          </a:bodyPr>
          <a:lstStyle/>
          <a:p>
            <a:pPr algn="r"/>
            <a:r>
              <a:rPr lang="en-US" dirty="0" smtClean="0"/>
              <a:t>	</a:t>
            </a:r>
            <a:r>
              <a:rPr lang="en-US" sz="5300" dirty="0" smtClean="0"/>
              <a:t>ABC PHARMACEUTICAL SALES  DATA ANALYSIS REPORT</a:t>
            </a:r>
            <a:endParaRPr lang="en-US" dirty="0"/>
          </a:p>
        </p:txBody>
      </p:sp>
      <p:sp>
        <p:nvSpPr>
          <p:cNvPr id="3" name="Subtitle 2"/>
          <p:cNvSpPr>
            <a:spLocks noGrp="1"/>
          </p:cNvSpPr>
          <p:nvPr>
            <p:ph type="subTitle" idx="1"/>
          </p:nvPr>
        </p:nvSpPr>
        <p:spPr>
          <a:xfrm>
            <a:off x="533400" y="2286000"/>
            <a:ext cx="8001000" cy="3505200"/>
          </a:xfrm>
        </p:spPr>
        <p:txBody>
          <a:bodyPr>
            <a:normAutofit/>
          </a:bodyPr>
          <a:lstStyle/>
          <a:p>
            <a:pPr algn="r"/>
            <a:r>
              <a:rPr lang="en-US" sz="2800" dirty="0" smtClean="0">
                <a:solidFill>
                  <a:schemeClr val="tx1"/>
                </a:solidFill>
              </a:rPr>
              <a:t>A Comprehensive Sales, Product and Channel and Geospatial Data Analysis</a:t>
            </a:r>
          </a:p>
          <a:p>
            <a:pPr algn="r"/>
            <a:r>
              <a:rPr lang="en-US" sz="2800" dirty="0" smtClean="0">
                <a:solidFill>
                  <a:schemeClr val="tx1"/>
                </a:solidFill>
              </a:rPr>
              <a:t>Presented By</a:t>
            </a:r>
          </a:p>
          <a:p>
            <a:pPr algn="r"/>
            <a:r>
              <a:rPr lang="en-US" sz="2800" dirty="0" err="1" smtClean="0">
                <a:solidFill>
                  <a:schemeClr val="tx1"/>
                </a:solidFill>
              </a:rPr>
              <a:t>Okorigwe</a:t>
            </a:r>
            <a:r>
              <a:rPr lang="en-US" sz="2800" dirty="0" smtClean="0">
                <a:solidFill>
                  <a:schemeClr val="tx1"/>
                </a:solidFill>
              </a:rPr>
              <a:t> Clinton </a:t>
            </a:r>
            <a:r>
              <a:rPr lang="en-US" sz="2800" dirty="0" err="1" smtClean="0">
                <a:solidFill>
                  <a:schemeClr val="tx1"/>
                </a:solidFill>
              </a:rPr>
              <a:t>Egwologhene</a:t>
            </a:r>
            <a:endParaRPr lang="en-US" sz="2800" dirty="0" smtClean="0">
              <a:solidFill>
                <a:schemeClr val="tx1"/>
              </a:solidFill>
            </a:endParaRPr>
          </a:p>
          <a:p>
            <a:pPr algn="r"/>
            <a:r>
              <a:rPr lang="en-US" sz="2800" dirty="0" smtClean="0">
                <a:solidFill>
                  <a:schemeClr val="tx1"/>
                </a:solidFill>
              </a:rPr>
              <a:t>16</a:t>
            </a:r>
            <a:r>
              <a:rPr lang="en-US" sz="2800" baseline="30000" dirty="0" smtClean="0">
                <a:solidFill>
                  <a:schemeClr val="tx1"/>
                </a:solidFill>
              </a:rPr>
              <a:t>th</a:t>
            </a:r>
            <a:r>
              <a:rPr lang="en-US" sz="2800" dirty="0" smtClean="0">
                <a:solidFill>
                  <a:schemeClr val="tx1"/>
                </a:solidFill>
              </a:rPr>
              <a:t> December, 2024</a:t>
            </a:r>
            <a:endParaRPr lang="en-US" sz="2800" dirty="0">
              <a:solidFill>
                <a:schemeClr val="tx1"/>
              </a:solidFill>
            </a:endParaRPr>
          </a:p>
        </p:txBody>
      </p:sp>
    </p:spTree>
    <p:extLst>
      <p:ext uri="{BB962C8B-B14F-4D97-AF65-F5344CB8AC3E}">
        <p14:creationId xmlns:p14="http://schemas.microsoft.com/office/powerpoint/2010/main" val="712321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sz="2400" b="1" dirty="0" smtClean="0"/>
              <a:t>Product Performance contd.</a:t>
            </a:r>
            <a:endParaRPr lang="en-US" sz="2400" b="1" dirty="0"/>
          </a:p>
        </p:txBody>
      </p:sp>
      <p:pic>
        <p:nvPicPr>
          <p:cNvPr id="61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709370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203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sz="2400" b="1" dirty="0" smtClean="0"/>
              <a:t>Geospatial Impact</a:t>
            </a:r>
            <a:endParaRPr lang="en-US" sz="24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5243"/>
            <a:ext cx="7620000" cy="4550513"/>
          </a:xfrm>
        </p:spPr>
      </p:pic>
    </p:spTree>
    <p:extLst>
      <p:ext uri="{BB962C8B-B14F-4D97-AF65-F5344CB8AC3E}">
        <p14:creationId xmlns:p14="http://schemas.microsoft.com/office/powerpoint/2010/main" val="3604949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sz="2400" b="1" dirty="0" smtClean="0"/>
              <a:t>Channel  Performance</a:t>
            </a:r>
            <a:endParaRPr lang="en-US" sz="2400" b="1"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914401"/>
            <a:ext cx="6553199" cy="504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297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sz="2400" b="1" dirty="0" smtClean="0"/>
              <a:t>Hypothesis  Testing</a:t>
            </a:r>
            <a:endParaRPr lang="en-US" sz="2400" b="1" dirty="0"/>
          </a:p>
        </p:txBody>
      </p:sp>
      <p:sp>
        <p:nvSpPr>
          <p:cNvPr id="3" name="Content Placeholder 2"/>
          <p:cNvSpPr>
            <a:spLocks noGrp="1"/>
          </p:cNvSpPr>
          <p:nvPr>
            <p:ph idx="1"/>
          </p:nvPr>
        </p:nvSpPr>
        <p:spPr>
          <a:xfrm>
            <a:off x="457200" y="914400"/>
            <a:ext cx="7620000" cy="5486400"/>
          </a:xfrm>
        </p:spPr>
        <p:txBody>
          <a:bodyPr>
            <a:normAutofit/>
          </a:bodyPr>
          <a:lstStyle/>
          <a:p>
            <a:pPr marL="114300" indent="0">
              <a:buNone/>
            </a:pPr>
            <a:r>
              <a:rPr lang="en-US" dirty="0" smtClean="0"/>
              <a:t> </a:t>
            </a:r>
            <a:r>
              <a:rPr lang="en-US" dirty="0"/>
              <a:t>Hypotheses and Results</a:t>
            </a:r>
          </a:p>
          <a:p>
            <a:r>
              <a:rPr lang="en-US" sz="1600" b="1" dirty="0" smtClean="0"/>
              <a:t>Hypothesis </a:t>
            </a:r>
            <a:r>
              <a:rPr lang="en-US" sz="1600" b="1" dirty="0"/>
              <a:t>1</a:t>
            </a:r>
            <a:r>
              <a:rPr lang="en-US" sz="1600" dirty="0"/>
              <a:t>: Higher product prices correlate with lower sales quantities.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389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7620000" cy="5791200"/>
          </a:xfrm>
        </p:spPr>
        <p:txBody>
          <a:bodyPr/>
          <a:lstStyle/>
          <a:p>
            <a:pPr lvl="0">
              <a:buClr>
                <a:srgbClr val="A9A57C"/>
              </a:buClr>
            </a:pPr>
            <a:r>
              <a:rPr lang="en-US" sz="1400" dirty="0">
                <a:solidFill>
                  <a:srgbClr val="2F2B20"/>
                </a:solidFill>
              </a:rPr>
              <a:t>Hypothesis 1: Correlation: 0.0706652122342445, P-value: 1.4141846626464404e-278</a:t>
            </a:r>
          </a:p>
          <a:p>
            <a:pPr lvl="0">
              <a:buClr>
                <a:srgbClr val="A9A57C"/>
              </a:buClr>
            </a:pPr>
            <a:r>
              <a:rPr lang="en-US" dirty="0">
                <a:solidFill>
                  <a:srgbClr val="2F2B20"/>
                </a:solidFill>
              </a:rPr>
              <a:t> </a:t>
            </a:r>
            <a:r>
              <a:rPr lang="en-US" sz="1600" dirty="0">
                <a:solidFill>
                  <a:srgbClr val="2F2B20"/>
                </a:solidFill>
              </a:rPr>
              <a:t>The results for hypothesis 1 "Higher Product prices correlate with lower sales quantities" indicates the following: </a:t>
            </a:r>
          </a:p>
          <a:p>
            <a:pPr lvl="0">
              <a:buClr>
                <a:srgbClr val="A9A57C"/>
              </a:buClr>
            </a:pPr>
            <a:r>
              <a:rPr lang="en-US" sz="1600" dirty="0">
                <a:solidFill>
                  <a:srgbClr val="2F2B20"/>
                </a:solidFill>
              </a:rPr>
              <a:t> Correlation Coefficient (0.0707):A correlation of 0.0707 indicates a very weak positive relationship between price and sales quantity. This suggests that as product prices increase, sales quantities slightly tend to increase, but the relationship is almost negligible.</a:t>
            </a:r>
          </a:p>
          <a:p>
            <a:pPr lvl="0">
              <a:buClr>
                <a:srgbClr val="A9A57C"/>
              </a:buClr>
            </a:pPr>
            <a:r>
              <a:rPr lang="en-US" sz="1600" dirty="0">
                <a:solidFill>
                  <a:srgbClr val="2F2B20"/>
                </a:solidFill>
              </a:rPr>
              <a:t>P-value (1.41e-278):The P-value is extremely small, far below any common significance threshold (e.g., 0.05), indicating that the observed correlation is statistically significant. However, "statistical significance" in this case means that the correlation is unlikely to have occurred due to random chance, not that the relationship is practically meaningful.</a:t>
            </a:r>
          </a:p>
          <a:p>
            <a:pPr lvl="0">
              <a:buClr>
                <a:srgbClr val="A9A57C"/>
              </a:buClr>
            </a:pPr>
            <a:endParaRPr lang="en-US" dirty="0">
              <a:solidFill>
                <a:srgbClr val="2F2B20"/>
              </a:solidFill>
            </a:endParaRPr>
          </a:p>
          <a:p>
            <a:endParaRPr lang="en-US" dirty="0"/>
          </a:p>
        </p:txBody>
      </p:sp>
    </p:spTree>
    <p:extLst>
      <p:ext uri="{BB962C8B-B14F-4D97-AF65-F5344CB8AC3E}">
        <p14:creationId xmlns:p14="http://schemas.microsoft.com/office/powerpoint/2010/main" val="3081743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lstStyle/>
          <a:p>
            <a:pPr lvl="0">
              <a:buClr>
                <a:srgbClr val="A9A57C"/>
              </a:buClr>
            </a:pPr>
            <a:r>
              <a:rPr lang="en-US" sz="1800" b="1" dirty="0" smtClean="0">
                <a:solidFill>
                  <a:srgbClr val="2F2B20"/>
                </a:solidFill>
              </a:rPr>
              <a:t>Hypothesis </a:t>
            </a:r>
            <a:r>
              <a:rPr lang="en-US" sz="1800" b="1" dirty="0">
                <a:solidFill>
                  <a:srgbClr val="2F2B20"/>
                </a:solidFill>
              </a:rPr>
              <a:t>2</a:t>
            </a:r>
            <a:r>
              <a:rPr lang="en-US" sz="1800" dirty="0">
                <a:solidFill>
                  <a:srgbClr val="2F2B20"/>
                </a:solidFill>
              </a:rPr>
              <a:t>: Sales performance varies significantly between channels. </a:t>
            </a:r>
          </a:p>
          <a:p>
            <a:pPr marL="114300" indent="0">
              <a:buNone/>
            </a:pP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7162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392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pPr marL="114300" lvl="0" indent="0">
              <a:buClr>
                <a:srgbClr val="A9A57C"/>
              </a:buClr>
              <a:buNone/>
            </a:pPr>
            <a:r>
              <a:rPr lang="en-US" sz="1600" dirty="0">
                <a:solidFill>
                  <a:srgbClr val="2F2B20"/>
                </a:solidFill>
              </a:rPr>
              <a:t>Hypothesis 2: T-statistic: -2.077153182536199, P-value: 0.03778842554598785</a:t>
            </a:r>
          </a:p>
          <a:p>
            <a:pPr marL="114300" lvl="0" indent="0">
              <a:buClr>
                <a:srgbClr val="A9A57C"/>
              </a:buClr>
              <a:buNone/>
            </a:pPr>
            <a:r>
              <a:rPr lang="en-US" sz="1400" dirty="0">
                <a:solidFill>
                  <a:srgbClr val="2F2B20"/>
                </a:solidFill>
              </a:rPr>
              <a:t>The T-statistic and P-value provided relate to Hypothesis 2: "Sales performance varies significantly between different customer channels (Hospital vs. Pharmacy)." Here's the </a:t>
            </a:r>
            <a:r>
              <a:rPr lang="en-US" sz="1400" dirty="0" smtClean="0">
                <a:solidFill>
                  <a:srgbClr val="2F2B20"/>
                </a:solidFill>
              </a:rPr>
              <a:t>interpretation:</a:t>
            </a:r>
          </a:p>
          <a:p>
            <a:pPr marL="114300" lvl="0" indent="0">
              <a:buClr>
                <a:srgbClr val="A9A57C"/>
              </a:buClr>
              <a:buNone/>
            </a:pPr>
            <a:r>
              <a:rPr lang="en-US" sz="1400" dirty="0" smtClean="0">
                <a:solidFill>
                  <a:srgbClr val="2F2B20"/>
                </a:solidFill>
              </a:rPr>
              <a:t>Analysis</a:t>
            </a:r>
          </a:p>
          <a:p>
            <a:pPr marL="114300" lvl="0" indent="0">
              <a:buClr>
                <a:srgbClr val="A9A57C"/>
              </a:buClr>
              <a:buNone/>
            </a:pPr>
            <a:r>
              <a:rPr lang="en-US" sz="1400" dirty="0" smtClean="0">
                <a:solidFill>
                  <a:srgbClr val="2F2B20"/>
                </a:solidFill>
              </a:rPr>
              <a:t> </a:t>
            </a:r>
            <a:r>
              <a:rPr lang="en-US" sz="1400" dirty="0">
                <a:solidFill>
                  <a:srgbClr val="2F2B20"/>
                </a:solidFill>
              </a:rPr>
              <a:t>T-Statistic: The value of -2.077 suggests that there is a measurable difference in the means of sales performance between the two customer channels. The negative sign simply indicates the direction of the difference (e.g., Hospitals might have slightly lower sales than Pharmacies or vice versa</a:t>
            </a:r>
            <a:r>
              <a:rPr lang="en-US" sz="1400" dirty="0" smtClean="0">
                <a:solidFill>
                  <a:srgbClr val="2F2B20"/>
                </a:solidFill>
              </a:rPr>
              <a:t>).</a:t>
            </a:r>
          </a:p>
          <a:p>
            <a:pPr marL="114300" lvl="0" indent="0">
              <a:buClr>
                <a:srgbClr val="A9A57C"/>
              </a:buClr>
              <a:buNone/>
            </a:pPr>
            <a:r>
              <a:rPr lang="en-US" sz="1400" dirty="0" smtClean="0">
                <a:solidFill>
                  <a:srgbClr val="2F2B20"/>
                </a:solidFill>
              </a:rPr>
              <a:t> </a:t>
            </a:r>
            <a:r>
              <a:rPr lang="en-US" sz="1400" dirty="0">
                <a:solidFill>
                  <a:srgbClr val="2F2B20"/>
                </a:solidFill>
              </a:rPr>
              <a:t>P-Value: A P-value of 0.0378 is less than the common significance level of 0.05. This indicates that the difference observed is statistically significant, and there is less than a 3.78% chance that this result occurred due to random variation</a:t>
            </a:r>
            <a:r>
              <a:rPr lang="en-US" sz="1400" dirty="0" smtClean="0">
                <a:solidFill>
                  <a:srgbClr val="2F2B20"/>
                </a:solidFill>
              </a:rPr>
              <a:t>.</a:t>
            </a:r>
          </a:p>
          <a:p>
            <a:pPr marL="114300" lvl="0" indent="0">
              <a:buClr>
                <a:srgbClr val="A9A57C"/>
              </a:buClr>
              <a:buNone/>
            </a:pPr>
            <a:r>
              <a:rPr lang="en-US" sz="1400" dirty="0" smtClean="0">
                <a:solidFill>
                  <a:srgbClr val="2F2B20"/>
                </a:solidFill>
              </a:rPr>
              <a:t> Conclusion</a:t>
            </a:r>
          </a:p>
          <a:p>
            <a:pPr marL="114300" lvl="0" indent="0">
              <a:buClr>
                <a:srgbClr val="A9A57C"/>
              </a:buClr>
              <a:buNone/>
            </a:pPr>
            <a:r>
              <a:rPr lang="en-US" sz="1400" dirty="0" smtClean="0">
                <a:solidFill>
                  <a:srgbClr val="2F2B20"/>
                </a:solidFill>
              </a:rPr>
              <a:t> </a:t>
            </a:r>
            <a:r>
              <a:rPr lang="en-US" sz="1400" dirty="0">
                <a:solidFill>
                  <a:srgbClr val="2F2B20"/>
                </a:solidFill>
              </a:rPr>
              <a:t>Reject the Null Hypothesis: Based on the P-value, we reject the null hypothesis, which assumes no significant difference in sales performance between the two customer channels</a:t>
            </a:r>
            <a:r>
              <a:rPr lang="en-US" sz="1400" dirty="0" smtClean="0">
                <a:solidFill>
                  <a:srgbClr val="2F2B20"/>
                </a:solidFill>
              </a:rPr>
              <a:t>.</a:t>
            </a:r>
          </a:p>
          <a:p>
            <a:pPr marL="114300" lvl="0" indent="0">
              <a:buClr>
                <a:srgbClr val="A9A57C"/>
              </a:buClr>
              <a:buNone/>
            </a:pPr>
            <a:r>
              <a:rPr lang="en-US" sz="1400" dirty="0" smtClean="0">
                <a:solidFill>
                  <a:srgbClr val="2F2B20"/>
                </a:solidFill>
              </a:rPr>
              <a:t> </a:t>
            </a:r>
            <a:r>
              <a:rPr lang="en-US" sz="1400" dirty="0">
                <a:solidFill>
                  <a:srgbClr val="2F2B20"/>
                </a:solidFill>
              </a:rPr>
              <a:t>Support for Hypothesis 2: The results provide evidence that sales performance does vary significantly between Hospitals and Pharmacies.</a:t>
            </a:r>
            <a:endParaRPr lang="en-US" sz="1400" dirty="0" smtClean="0">
              <a:solidFill>
                <a:srgbClr val="2F2B20"/>
              </a:solidFill>
            </a:endParaRPr>
          </a:p>
          <a:p>
            <a:pPr marL="114300" lvl="0" indent="0">
              <a:buClr>
                <a:srgbClr val="A9A57C"/>
              </a:buClr>
              <a:buNone/>
            </a:pPr>
            <a:endParaRPr lang="en-US" sz="1500" dirty="0">
              <a:solidFill>
                <a:srgbClr val="2F2B20"/>
              </a:solidFill>
            </a:endParaRPr>
          </a:p>
          <a:p>
            <a:pPr marL="114300" lvl="0" indent="0">
              <a:buClr>
                <a:srgbClr val="A9A57C"/>
              </a:buClr>
              <a:buNone/>
            </a:pPr>
            <a:endParaRPr lang="en-US" sz="1500" dirty="0" smtClean="0">
              <a:solidFill>
                <a:srgbClr val="2F2B20"/>
              </a:solidFill>
            </a:endParaRPr>
          </a:p>
          <a:p>
            <a:pPr marL="114300" lvl="0" indent="0">
              <a:buClr>
                <a:srgbClr val="A9A57C"/>
              </a:buClr>
              <a:buNone/>
            </a:pPr>
            <a:endParaRPr lang="en-US" sz="1700" dirty="0">
              <a:solidFill>
                <a:srgbClr val="2F2B20"/>
              </a:solidFill>
            </a:endParaRPr>
          </a:p>
          <a:p>
            <a:pPr marL="114300" lvl="0" indent="0">
              <a:buClr>
                <a:srgbClr val="A9A57C"/>
              </a:buClr>
              <a:buNone/>
            </a:pPr>
            <a:endParaRPr lang="en-US" sz="1700" dirty="0" smtClean="0">
              <a:solidFill>
                <a:srgbClr val="2F2B20"/>
              </a:solidFill>
            </a:endParaRPr>
          </a:p>
          <a:p>
            <a:pPr marL="114300" lvl="0" indent="0">
              <a:buClr>
                <a:srgbClr val="A9A57C"/>
              </a:buClr>
              <a:buNone/>
            </a:pPr>
            <a:endParaRPr lang="en-US" sz="1700" dirty="0">
              <a:solidFill>
                <a:srgbClr val="2F2B20"/>
              </a:solidFill>
            </a:endParaRPr>
          </a:p>
          <a:p>
            <a:pPr lvl="0">
              <a:buClr>
                <a:srgbClr val="A9A57C"/>
              </a:buClr>
            </a:pPr>
            <a:endParaRPr lang="en-US" sz="1700" dirty="0">
              <a:solidFill>
                <a:srgbClr val="2F2B20"/>
              </a:solidFill>
            </a:endParaRPr>
          </a:p>
          <a:p>
            <a:endParaRPr lang="en-US" dirty="0"/>
          </a:p>
        </p:txBody>
      </p:sp>
    </p:spTree>
    <p:extLst>
      <p:ext uri="{BB962C8B-B14F-4D97-AF65-F5344CB8AC3E}">
        <p14:creationId xmlns:p14="http://schemas.microsoft.com/office/powerpoint/2010/main" val="3181992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pPr marL="114300" lvl="0" indent="0">
              <a:buClr>
                <a:srgbClr val="A9A57C"/>
              </a:buClr>
              <a:buNone/>
            </a:pPr>
            <a:r>
              <a:rPr lang="en-US" sz="1700" b="1" dirty="0">
                <a:solidFill>
                  <a:srgbClr val="2F2B20"/>
                </a:solidFill>
              </a:rPr>
              <a:t>Hypothesis 3: </a:t>
            </a:r>
            <a:r>
              <a:rPr lang="en-US" sz="1700" dirty="0">
                <a:solidFill>
                  <a:srgbClr val="2F2B20"/>
                </a:solidFill>
              </a:rPr>
              <a:t>Sales are higher in urban areas than rural areas. </a:t>
            </a:r>
          </a:p>
          <a:p>
            <a:pPr lvl="0">
              <a:buClr>
                <a:srgbClr val="A9A57C"/>
              </a:buClr>
            </a:pPr>
            <a:r>
              <a:rPr lang="en-US" sz="1700" dirty="0" smtClean="0">
                <a:solidFill>
                  <a:srgbClr val="2F2B20"/>
                </a:solidFill>
              </a:rPr>
              <a:t>Due to </a:t>
            </a:r>
            <a:r>
              <a:rPr lang="en-US" sz="1700" dirty="0" err="1" smtClean="0">
                <a:solidFill>
                  <a:srgbClr val="2F2B20"/>
                </a:solidFill>
              </a:rPr>
              <a:t>inabiltiy</a:t>
            </a:r>
            <a:r>
              <a:rPr lang="en-US" sz="1700" dirty="0" smtClean="0">
                <a:solidFill>
                  <a:srgbClr val="2F2B20"/>
                </a:solidFill>
              </a:rPr>
              <a:t> to get the complete tabular data representing all the cities in this dataset especially for the cities in Poland, I have opted to use visual data from pre existing maps showing the population density distribution and comparing it with the geospatial visualizations generated on Tableau from the given data</a:t>
            </a:r>
            <a:endParaRPr lang="en-US" sz="1700" dirty="0">
              <a:solidFill>
                <a:srgbClr val="2F2B20"/>
              </a:solidFill>
            </a:endParaRPr>
          </a:p>
          <a:p>
            <a:endParaRPr lang="en-US" dirty="0"/>
          </a:p>
        </p:txBody>
      </p:sp>
    </p:spTree>
    <p:extLst>
      <p:ext uri="{BB962C8B-B14F-4D97-AF65-F5344CB8AC3E}">
        <p14:creationId xmlns:p14="http://schemas.microsoft.com/office/powerpoint/2010/main" val="3745295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 spatial Representation of Sales in Germany and Poland</a:t>
            </a:r>
            <a:endParaRPr lang="en-US" dirty="0"/>
          </a:p>
        </p:txBody>
      </p:sp>
      <p:sp>
        <p:nvSpPr>
          <p:cNvPr id="3" name="Text Placeholder 2"/>
          <p:cNvSpPr>
            <a:spLocks noGrp="1"/>
          </p:cNvSpPr>
          <p:nvPr>
            <p:ph type="body" sz="half" idx="2"/>
          </p:nvPr>
        </p:nvSpPr>
        <p:spPr/>
        <p:txBody>
          <a:bodyPr>
            <a:normAutofit fontScale="85000" lnSpcReduction="20000"/>
          </a:bodyPr>
          <a:lstStyle/>
          <a:p>
            <a:r>
              <a:rPr lang="en-US" dirty="0" smtClean="0"/>
              <a:t>Each point represents a city or a coordinate, and its total sales. We can see that there is a higher cluster of points at certain regions on the map and </a:t>
            </a:r>
            <a:r>
              <a:rPr lang="en-US" dirty="0" err="1" smtClean="0"/>
              <a:t>germany</a:t>
            </a:r>
            <a:r>
              <a:rPr lang="en-US" dirty="0" smtClean="0"/>
              <a:t> has a higher cluster f points than Poland indicating a higher frequency of sales in Germany and than Poland</a:t>
            </a:r>
            <a:endParaRPr lang="en-US" dirty="0"/>
          </a:p>
        </p:txBody>
      </p:sp>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04800" y="531976"/>
            <a:ext cx="7772400" cy="4641523"/>
          </a:xfrm>
        </p:spPr>
      </p:pic>
    </p:spTree>
    <p:extLst>
      <p:ext uri="{BB962C8B-B14F-4D97-AF65-F5344CB8AC3E}">
        <p14:creationId xmlns:p14="http://schemas.microsoft.com/office/powerpoint/2010/main" val="493339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7620000" cy="411162"/>
          </a:xfrm>
        </p:spPr>
        <p:txBody>
          <a:bodyPr/>
          <a:lstStyle/>
          <a:p>
            <a:r>
              <a:rPr lang="en-US" sz="2000" dirty="0" smtClean="0"/>
              <a:t>Comparison  Between  Maps  to  Test Hypothesis</a:t>
            </a:r>
            <a:endParaRPr lang="en-US" sz="2000" dirty="0"/>
          </a:p>
        </p:txBody>
      </p:sp>
      <p:sp>
        <p:nvSpPr>
          <p:cNvPr id="9" name="Text Placeholder 8"/>
          <p:cNvSpPr>
            <a:spLocks noGrp="1"/>
          </p:cNvSpPr>
          <p:nvPr>
            <p:ph type="body" idx="1"/>
          </p:nvPr>
        </p:nvSpPr>
        <p:spPr>
          <a:xfrm>
            <a:off x="457200" y="762000"/>
            <a:ext cx="3657600" cy="304800"/>
          </a:xfrm>
        </p:spPr>
        <p:txBody>
          <a:bodyPr/>
          <a:lstStyle/>
          <a:p>
            <a:r>
              <a:rPr lang="en-US" sz="1600" dirty="0" smtClean="0"/>
              <a:t>Map of Germany’s Population Density</a:t>
            </a:r>
            <a:endParaRPr lang="en-US" sz="1600"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1550332"/>
            <a:ext cx="3657600" cy="4549498"/>
          </a:xfrm>
        </p:spPr>
      </p:pic>
      <p:sp>
        <p:nvSpPr>
          <p:cNvPr id="11" name="Text Placeholder 10"/>
          <p:cNvSpPr>
            <a:spLocks noGrp="1"/>
          </p:cNvSpPr>
          <p:nvPr>
            <p:ph type="body" sz="quarter" idx="3"/>
          </p:nvPr>
        </p:nvSpPr>
        <p:spPr>
          <a:xfrm>
            <a:off x="4419600" y="762000"/>
            <a:ext cx="3657600" cy="381000"/>
          </a:xfrm>
        </p:spPr>
        <p:txBody>
          <a:bodyPr/>
          <a:lstStyle/>
          <a:p>
            <a:r>
              <a:rPr lang="en-US" sz="1600" dirty="0" smtClean="0"/>
              <a:t>Geospatial Plot of Sales In Germany</a:t>
            </a:r>
            <a:endParaRPr lang="en-US" sz="1600" dirty="0"/>
          </a:p>
        </p:txBody>
      </p:sp>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19600" y="1600200"/>
            <a:ext cx="3657600" cy="4388481"/>
          </a:xfrm>
        </p:spPr>
      </p:pic>
    </p:spTree>
    <p:extLst>
      <p:ext uri="{BB962C8B-B14F-4D97-AF65-F5344CB8AC3E}">
        <p14:creationId xmlns:p14="http://schemas.microsoft.com/office/powerpoint/2010/main" val="89097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r>
              <a:rPr lang="en-US" b="1" dirty="0"/>
              <a:t>Project Goal</a:t>
            </a:r>
            <a:r>
              <a:rPr lang="en-US" dirty="0"/>
              <a:t>: </a:t>
            </a:r>
            <a:endParaRPr lang="en-US" dirty="0" smtClean="0"/>
          </a:p>
          <a:p>
            <a:pPr marL="114300" indent="0">
              <a:buNone/>
            </a:pPr>
            <a:r>
              <a:rPr lang="en-US" sz="1800" dirty="0" smtClean="0"/>
              <a:t>To </a:t>
            </a:r>
            <a:r>
              <a:rPr lang="en-US" sz="1800" dirty="0"/>
              <a:t>integrate diverse data sources and conduct detailed analyses to uncover sales patterns, optimize customer targeting, and enhance product distribution, enabling data-driven strategies to </a:t>
            </a:r>
            <a:r>
              <a:rPr lang="en-US" sz="1800" dirty="0" smtClean="0"/>
              <a:t>Improve </a:t>
            </a:r>
            <a:r>
              <a:rPr lang="en-US" sz="1800" dirty="0"/>
              <a:t>marketing and operational efficiency</a:t>
            </a:r>
            <a:r>
              <a:rPr lang="en-US" sz="2000" dirty="0" smtClean="0"/>
              <a:t>.</a:t>
            </a:r>
          </a:p>
          <a:p>
            <a:r>
              <a:rPr lang="en-US" sz="2000" b="1" dirty="0" smtClean="0"/>
              <a:t>Key Outcomes</a:t>
            </a:r>
            <a:r>
              <a:rPr lang="en-US" sz="2000" dirty="0"/>
              <a:t>:  </a:t>
            </a:r>
            <a:endParaRPr lang="en-US" sz="2000" dirty="0" smtClean="0"/>
          </a:p>
          <a:p>
            <a:pPr marL="571500" indent="-457200">
              <a:buFont typeface="+mj-lt"/>
              <a:buAutoNum type="arabicPeriod"/>
            </a:pPr>
            <a:r>
              <a:rPr lang="en-US" sz="1800" dirty="0" smtClean="0"/>
              <a:t>While </a:t>
            </a:r>
            <a:r>
              <a:rPr lang="en-US" sz="1800" dirty="0"/>
              <a:t>statistically significant, the correlation is negligible, indicating that price has minimal influence on sales quantity. Other factors (e.g., product </a:t>
            </a:r>
            <a:r>
              <a:rPr lang="en-US" sz="1800" dirty="0" smtClean="0"/>
              <a:t>demand</a:t>
            </a:r>
            <a:r>
              <a:rPr lang="en-US" sz="1800" dirty="0"/>
              <a:t>, quality, or marketing) likely play a more substantial role</a:t>
            </a:r>
            <a:r>
              <a:rPr lang="en-US" sz="2000" dirty="0" smtClean="0"/>
              <a:t>.</a:t>
            </a:r>
          </a:p>
          <a:p>
            <a:pPr marL="571500" indent="-457200">
              <a:buFont typeface="+mj-lt"/>
              <a:buAutoNum type="arabicPeriod"/>
            </a:pPr>
            <a:r>
              <a:rPr lang="en-US" sz="1800" dirty="0"/>
              <a:t>Sales performance differs meaningfully between Hospitals and Pharmacies, suggesting distinct purchasing behaviors or market dynamics for each channel</a:t>
            </a:r>
            <a:r>
              <a:rPr lang="en-US" sz="1800" dirty="0" smtClean="0"/>
              <a:t>.</a:t>
            </a:r>
          </a:p>
          <a:p>
            <a:pPr marL="571500" indent="-457200">
              <a:buFont typeface="+mj-lt"/>
              <a:buAutoNum type="arabicPeriod"/>
            </a:pPr>
            <a:r>
              <a:rPr lang="en-US" sz="1800" dirty="0" smtClean="0"/>
              <a:t>Amount of sales in a geographical area is linked to the population density</a:t>
            </a:r>
            <a:endParaRPr lang="en-US" sz="1800" dirty="0" smtClean="0"/>
          </a:p>
          <a:p>
            <a:r>
              <a:rPr lang="en-US" sz="2000" b="1" dirty="0" smtClean="0"/>
              <a:t>Deliverables</a:t>
            </a:r>
            <a:r>
              <a:rPr lang="en-US" sz="2000" b="1" dirty="0"/>
              <a:t>:</a:t>
            </a:r>
            <a:r>
              <a:rPr lang="en-US" sz="1800" dirty="0"/>
              <a:t> </a:t>
            </a:r>
            <a:endParaRPr lang="en-US" sz="1800" dirty="0" smtClean="0"/>
          </a:p>
          <a:p>
            <a:pPr marL="114300" indent="0">
              <a:buNone/>
            </a:pPr>
            <a:r>
              <a:rPr lang="en-US" sz="1800" dirty="0"/>
              <a:t> </a:t>
            </a:r>
            <a:r>
              <a:rPr lang="en-US" sz="1800" dirty="0" smtClean="0"/>
              <a:t>Dashboards</a:t>
            </a:r>
            <a:r>
              <a:rPr lang="en-US" sz="1800" dirty="0"/>
              <a:t>, statistical reports, and recommendations</a:t>
            </a:r>
            <a:endParaRPr lang="en-US" sz="1800" dirty="0" smtClean="0"/>
          </a:p>
          <a:p>
            <a:pPr marL="571500" indent="-457200">
              <a:buFont typeface="+mj-lt"/>
              <a:buAutoNum type="arabicPeriod"/>
            </a:pPr>
            <a:endParaRPr lang="en-US" sz="1800" dirty="0"/>
          </a:p>
        </p:txBody>
      </p:sp>
    </p:spTree>
    <p:extLst>
      <p:ext uri="{BB962C8B-B14F-4D97-AF65-F5344CB8AC3E}">
        <p14:creationId xmlns:p14="http://schemas.microsoft.com/office/powerpoint/2010/main" val="2583862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3657600" cy="639762"/>
          </a:xfrm>
        </p:spPr>
        <p:txBody>
          <a:bodyPr/>
          <a:lstStyle/>
          <a:p>
            <a:pPr lvl="0">
              <a:buClr>
                <a:srgbClr val="A9A57C"/>
              </a:buClr>
            </a:pPr>
            <a:r>
              <a:rPr lang="en-US" sz="1600" dirty="0">
                <a:solidFill>
                  <a:srgbClr val="675E47"/>
                </a:solidFill>
              </a:rPr>
              <a:t>Map of Germany’s Population Density</a:t>
            </a:r>
          </a:p>
          <a:p>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914400"/>
            <a:ext cx="3657600" cy="4011707"/>
          </a:xfrm>
        </p:spPr>
      </p:pic>
      <p:sp>
        <p:nvSpPr>
          <p:cNvPr id="5" name="Text Placeholder 4"/>
          <p:cNvSpPr>
            <a:spLocks noGrp="1"/>
          </p:cNvSpPr>
          <p:nvPr>
            <p:ph type="body" sz="quarter" idx="3"/>
          </p:nvPr>
        </p:nvSpPr>
        <p:spPr>
          <a:xfrm>
            <a:off x="4419600" y="381000"/>
            <a:ext cx="3657600" cy="639762"/>
          </a:xfrm>
        </p:spPr>
        <p:txBody>
          <a:bodyPr/>
          <a:lstStyle/>
          <a:p>
            <a:pPr lvl="0">
              <a:buClr>
                <a:srgbClr val="A9A57C"/>
              </a:buClr>
            </a:pPr>
            <a:r>
              <a:rPr lang="en-US" sz="1600" dirty="0">
                <a:solidFill>
                  <a:srgbClr val="675E47"/>
                </a:solidFill>
              </a:rPr>
              <a:t>Geospatial Plot of Sales In Germany</a:t>
            </a:r>
          </a:p>
          <a:p>
            <a:endParaRPr lang="en-US" dirty="0"/>
          </a:p>
        </p:txBody>
      </p:sp>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419600" y="914400"/>
            <a:ext cx="3657600" cy="3962400"/>
          </a:xfrm>
        </p:spPr>
      </p:pic>
    </p:spTree>
    <p:extLst>
      <p:ext uri="{BB962C8B-B14F-4D97-AF65-F5344CB8AC3E}">
        <p14:creationId xmlns:p14="http://schemas.microsoft.com/office/powerpoint/2010/main" val="1287761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sz="3600" dirty="0" smtClean="0"/>
              <a:t>Recommendations</a:t>
            </a:r>
            <a:endParaRPr lang="en-US" sz="3600" dirty="0"/>
          </a:p>
        </p:txBody>
      </p:sp>
      <p:sp>
        <p:nvSpPr>
          <p:cNvPr id="3" name="Content Placeholder 2"/>
          <p:cNvSpPr>
            <a:spLocks noGrp="1"/>
          </p:cNvSpPr>
          <p:nvPr>
            <p:ph idx="1"/>
          </p:nvPr>
        </p:nvSpPr>
        <p:spPr>
          <a:xfrm>
            <a:off x="457200" y="685800"/>
            <a:ext cx="7620000" cy="5715000"/>
          </a:xfrm>
        </p:spPr>
        <p:txBody>
          <a:bodyPr>
            <a:normAutofit lnSpcReduction="10000"/>
          </a:bodyPr>
          <a:lstStyle/>
          <a:p>
            <a:r>
              <a:rPr lang="en-US" b="1" dirty="0" smtClean="0"/>
              <a:t>Hypothesis 1</a:t>
            </a:r>
            <a:endParaRPr lang="en-US" b="1" dirty="0"/>
          </a:p>
          <a:p>
            <a:r>
              <a:rPr lang="en-US" b="1" dirty="0"/>
              <a:t>Weak Price-Sales Relationship</a:t>
            </a:r>
            <a:r>
              <a:rPr lang="en-US" dirty="0"/>
              <a:t>:</a:t>
            </a:r>
            <a:br>
              <a:rPr lang="en-US" dirty="0"/>
            </a:br>
            <a:r>
              <a:rPr lang="en-US" dirty="0"/>
              <a:t>A negligible positive correlation (0.07) suggests price changes have minimal impact on sales quantities.</a:t>
            </a:r>
          </a:p>
          <a:p>
            <a:r>
              <a:rPr lang="en-US" b="1" dirty="0"/>
              <a:t>Statistical vs. Practical Significance</a:t>
            </a:r>
            <a:r>
              <a:rPr lang="en-US" dirty="0"/>
              <a:t>:</a:t>
            </a:r>
            <a:br>
              <a:rPr lang="en-US" dirty="0"/>
            </a:br>
            <a:r>
              <a:rPr lang="en-US" dirty="0"/>
              <a:t>While statistically significant, the relationship is not practically meaningful.</a:t>
            </a:r>
          </a:p>
          <a:p>
            <a:r>
              <a:rPr lang="en-US" b="1" dirty="0"/>
              <a:t>Strategic Focus</a:t>
            </a:r>
            <a:r>
              <a:rPr lang="en-US" dirty="0"/>
              <a:t>:</a:t>
            </a:r>
          </a:p>
          <a:p>
            <a:pPr lvl="1"/>
            <a:r>
              <a:rPr lang="en-US" b="1" dirty="0"/>
              <a:t>Pricing</a:t>
            </a:r>
            <a:r>
              <a:rPr lang="en-US" dirty="0"/>
              <a:t>: Optimize pricing for value-based or premium strategies.</a:t>
            </a:r>
          </a:p>
          <a:p>
            <a:pPr lvl="1"/>
            <a:r>
              <a:rPr lang="en-US" b="1" dirty="0"/>
              <a:t>Sales Drivers</a:t>
            </a:r>
            <a:r>
              <a:rPr lang="en-US" dirty="0"/>
              <a:t>: Focus on product quality, marketing, and customer targeting.</a:t>
            </a:r>
          </a:p>
          <a:p>
            <a:pPr lvl="1"/>
            <a:r>
              <a:rPr lang="en-US" b="1" dirty="0"/>
              <a:t>Product Differentiation</a:t>
            </a:r>
            <a:r>
              <a:rPr lang="en-US" dirty="0"/>
              <a:t>: Highlight unique features to reduce price sensitivity.</a:t>
            </a:r>
          </a:p>
          <a:p>
            <a:r>
              <a:rPr lang="en-US" b="1" dirty="0"/>
              <a:t>Next Steps</a:t>
            </a:r>
            <a:r>
              <a:rPr lang="en-US" dirty="0"/>
              <a:t>:</a:t>
            </a:r>
            <a:br>
              <a:rPr lang="en-US" dirty="0"/>
            </a:br>
            <a:r>
              <a:rPr lang="en-US" dirty="0"/>
              <a:t>Analyze other factors (e.g., promotions, demographics) to better understand sales drivers.</a:t>
            </a:r>
          </a:p>
        </p:txBody>
      </p:sp>
    </p:spTree>
    <p:extLst>
      <p:ext uri="{BB962C8B-B14F-4D97-AF65-F5344CB8AC3E}">
        <p14:creationId xmlns:p14="http://schemas.microsoft.com/office/powerpoint/2010/main" val="2758664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US" b="1" dirty="0" smtClean="0"/>
              <a:t>Hypothesis 2</a:t>
            </a:r>
          </a:p>
          <a:p>
            <a:r>
              <a:rPr lang="en-US" b="1" dirty="0" smtClean="0"/>
              <a:t>Significant </a:t>
            </a:r>
            <a:r>
              <a:rPr lang="en-US" b="1" dirty="0"/>
              <a:t>Channel Difference</a:t>
            </a:r>
            <a:r>
              <a:rPr lang="en-US" dirty="0"/>
              <a:t>:</a:t>
            </a:r>
            <a:br>
              <a:rPr lang="en-US" dirty="0"/>
            </a:br>
            <a:r>
              <a:rPr lang="en-US" dirty="0"/>
              <a:t>Sales performance varies significantly between Hospitals and Pharmacies (T = -2.08, P = 0.0378).</a:t>
            </a:r>
          </a:p>
          <a:p>
            <a:r>
              <a:rPr lang="en-US" b="1" dirty="0"/>
              <a:t>Strategic Insights</a:t>
            </a:r>
            <a:r>
              <a:rPr lang="en-US" dirty="0"/>
              <a:t>:</a:t>
            </a:r>
          </a:p>
          <a:p>
            <a:pPr lvl="1"/>
            <a:r>
              <a:rPr lang="en-US" b="1" dirty="0"/>
              <a:t>Targeted Strategies</a:t>
            </a:r>
            <a:r>
              <a:rPr lang="en-US" dirty="0"/>
              <a:t>: Tailor sales and marketing efforts based on channel performance.</a:t>
            </a:r>
          </a:p>
          <a:p>
            <a:pPr lvl="1"/>
            <a:r>
              <a:rPr lang="en-US" b="1" dirty="0"/>
              <a:t>Hospitals vs. Pharmacies</a:t>
            </a:r>
            <a:r>
              <a:rPr lang="en-US" dirty="0"/>
              <a:t>: Investigate why one channel outperforms the other (e.g., pricing, demand, or distribution).</a:t>
            </a:r>
          </a:p>
          <a:p>
            <a:pPr lvl="1"/>
            <a:r>
              <a:rPr lang="en-US" b="1" dirty="0"/>
              <a:t>Resource Allocation</a:t>
            </a:r>
            <a:r>
              <a:rPr lang="en-US" dirty="0"/>
              <a:t>: Optimize investments in the higher-performing channel.</a:t>
            </a:r>
          </a:p>
          <a:p>
            <a:r>
              <a:rPr lang="en-US" b="1" dirty="0"/>
              <a:t>Next Steps</a:t>
            </a:r>
            <a:r>
              <a:rPr lang="en-US" dirty="0"/>
              <a:t>:</a:t>
            </a:r>
            <a:br>
              <a:rPr lang="en-US" dirty="0"/>
            </a:br>
            <a:r>
              <a:rPr lang="en-US" dirty="0"/>
              <a:t>Perform deeper analysis to identify factors driving channel-specific performance.</a:t>
            </a:r>
          </a:p>
          <a:p>
            <a:endParaRPr lang="en-US" dirty="0"/>
          </a:p>
        </p:txBody>
      </p:sp>
    </p:spTree>
    <p:extLst>
      <p:ext uri="{BB962C8B-B14F-4D97-AF65-F5344CB8AC3E}">
        <p14:creationId xmlns:p14="http://schemas.microsoft.com/office/powerpoint/2010/main" val="916921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lnSpcReduction="10000"/>
          </a:bodyPr>
          <a:lstStyle/>
          <a:p>
            <a:r>
              <a:rPr lang="en-US" b="1" dirty="0" smtClean="0"/>
              <a:t>Hypothesis 3</a:t>
            </a:r>
            <a:endParaRPr lang="en-US" b="1" dirty="0"/>
          </a:p>
          <a:p>
            <a:r>
              <a:rPr lang="en-US" b="1" dirty="0" smtClean="0"/>
              <a:t>Population density equals higher sales frequency in region:</a:t>
            </a:r>
          </a:p>
          <a:p>
            <a:pPr marL="114300" indent="0">
              <a:buNone/>
            </a:pPr>
            <a:r>
              <a:rPr lang="en-US" b="1" dirty="0"/>
              <a:t> </a:t>
            </a:r>
            <a:r>
              <a:rPr lang="en-US" b="1" dirty="0" smtClean="0"/>
              <a:t>  </a:t>
            </a:r>
            <a:r>
              <a:rPr lang="en-US" dirty="0" smtClean="0"/>
              <a:t>Regions with </a:t>
            </a:r>
            <a:r>
              <a:rPr lang="en-US" dirty="0" err="1" smtClean="0"/>
              <a:t>popuation</a:t>
            </a:r>
            <a:r>
              <a:rPr lang="en-US" dirty="0" smtClean="0"/>
              <a:t> density of more than 1000 persons     per square kilometer equate to urban centers will see a higher concentration of sales compared regions below 1000 persons per square kilometer which equates to rural areas.</a:t>
            </a:r>
            <a:endParaRPr lang="en-US" b="1" dirty="0"/>
          </a:p>
          <a:p>
            <a:pPr lvl="0">
              <a:buClr>
                <a:srgbClr val="A9A57C"/>
              </a:buClr>
            </a:pPr>
            <a:r>
              <a:rPr lang="en-US" b="1" dirty="0">
                <a:solidFill>
                  <a:srgbClr val="2F2B20"/>
                </a:solidFill>
              </a:rPr>
              <a:t>Strategic Insights</a:t>
            </a:r>
            <a:r>
              <a:rPr lang="en-US" dirty="0">
                <a:solidFill>
                  <a:srgbClr val="2F2B20"/>
                </a:solidFill>
              </a:rPr>
              <a:t>:</a:t>
            </a:r>
          </a:p>
          <a:p>
            <a:pPr lvl="1">
              <a:buClr>
                <a:srgbClr val="9CBEBD"/>
              </a:buClr>
            </a:pPr>
            <a:r>
              <a:rPr lang="en-US" b="1" dirty="0">
                <a:solidFill>
                  <a:srgbClr val="2F2B20"/>
                </a:solidFill>
              </a:rPr>
              <a:t>Targeted Strategies</a:t>
            </a:r>
            <a:r>
              <a:rPr lang="en-US" dirty="0">
                <a:solidFill>
                  <a:srgbClr val="2F2B20"/>
                </a:solidFill>
              </a:rPr>
              <a:t>: Tailor sales and marketing efforts based on </a:t>
            </a:r>
            <a:r>
              <a:rPr lang="en-US" dirty="0" smtClean="0">
                <a:solidFill>
                  <a:srgbClr val="2F2B20"/>
                </a:solidFill>
              </a:rPr>
              <a:t>regional performance.</a:t>
            </a:r>
            <a:endParaRPr lang="en-US" dirty="0">
              <a:solidFill>
                <a:srgbClr val="2F2B20"/>
              </a:solidFill>
            </a:endParaRPr>
          </a:p>
          <a:p>
            <a:pPr lvl="1">
              <a:buClr>
                <a:srgbClr val="9CBEBD"/>
              </a:buClr>
            </a:pPr>
            <a:r>
              <a:rPr lang="en-US" b="1" dirty="0" smtClean="0">
                <a:solidFill>
                  <a:srgbClr val="2F2B20"/>
                </a:solidFill>
              </a:rPr>
              <a:t>Urban </a:t>
            </a:r>
            <a:r>
              <a:rPr lang="en-US" b="1" dirty="0" err="1" smtClean="0">
                <a:solidFill>
                  <a:srgbClr val="2F2B20"/>
                </a:solidFill>
              </a:rPr>
              <a:t>vs</a:t>
            </a:r>
            <a:r>
              <a:rPr lang="en-US" b="1" dirty="0" smtClean="0">
                <a:solidFill>
                  <a:srgbClr val="2F2B20"/>
                </a:solidFill>
              </a:rPr>
              <a:t> Rural area</a:t>
            </a:r>
            <a:r>
              <a:rPr lang="en-US" dirty="0" smtClean="0">
                <a:solidFill>
                  <a:srgbClr val="2F2B20"/>
                </a:solidFill>
              </a:rPr>
              <a:t>: </a:t>
            </a:r>
            <a:r>
              <a:rPr lang="en-US" dirty="0">
                <a:solidFill>
                  <a:srgbClr val="2F2B20"/>
                </a:solidFill>
              </a:rPr>
              <a:t>Investigate why one </a:t>
            </a:r>
            <a:r>
              <a:rPr lang="en-US" dirty="0" smtClean="0">
                <a:solidFill>
                  <a:srgbClr val="2F2B20"/>
                </a:solidFill>
              </a:rPr>
              <a:t>region </a:t>
            </a:r>
            <a:r>
              <a:rPr lang="en-US" dirty="0">
                <a:solidFill>
                  <a:srgbClr val="2F2B20"/>
                </a:solidFill>
              </a:rPr>
              <a:t>outperforms the other (e.g., pricing, demand</a:t>
            </a:r>
            <a:r>
              <a:rPr lang="en-US" dirty="0" smtClean="0">
                <a:solidFill>
                  <a:srgbClr val="2F2B20"/>
                </a:solidFill>
              </a:rPr>
              <a:t>, distribution or remoteness(for rural areas).</a:t>
            </a:r>
            <a:endParaRPr lang="en-US" dirty="0">
              <a:solidFill>
                <a:srgbClr val="2F2B20"/>
              </a:solidFill>
            </a:endParaRPr>
          </a:p>
          <a:p>
            <a:pPr lvl="1">
              <a:buClr>
                <a:srgbClr val="9CBEBD"/>
              </a:buClr>
            </a:pPr>
            <a:r>
              <a:rPr lang="en-US" b="1" dirty="0">
                <a:solidFill>
                  <a:srgbClr val="2F2B20"/>
                </a:solidFill>
              </a:rPr>
              <a:t>Resource Allocation</a:t>
            </a:r>
            <a:r>
              <a:rPr lang="en-US" dirty="0">
                <a:solidFill>
                  <a:srgbClr val="2F2B20"/>
                </a:solidFill>
              </a:rPr>
              <a:t>: Optimize investments in the higher-performing </a:t>
            </a:r>
            <a:r>
              <a:rPr lang="en-US" dirty="0" smtClean="0">
                <a:solidFill>
                  <a:srgbClr val="2F2B20"/>
                </a:solidFill>
              </a:rPr>
              <a:t>regions to bring in more profit.</a:t>
            </a:r>
            <a:endParaRPr lang="en-US" dirty="0">
              <a:solidFill>
                <a:srgbClr val="2F2B20"/>
              </a:solidFill>
            </a:endParaRPr>
          </a:p>
          <a:p>
            <a:pPr lvl="0">
              <a:buClr>
                <a:srgbClr val="A9A57C"/>
              </a:buClr>
            </a:pPr>
            <a:r>
              <a:rPr lang="en-US" b="1" dirty="0">
                <a:solidFill>
                  <a:srgbClr val="2F2B20"/>
                </a:solidFill>
              </a:rPr>
              <a:t>Next Steps</a:t>
            </a:r>
            <a:r>
              <a:rPr lang="en-US" dirty="0">
                <a:solidFill>
                  <a:srgbClr val="2F2B20"/>
                </a:solidFill>
              </a:rPr>
              <a:t>:</a:t>
            </a:r>
            <a:br>
              <a:rPr lang="en-US" dirty="0">
                <a:solidFill>
                  <a:srgbClr val="2F2B20"/>
                </a:solidFill>
              </a:rPr>
            </a:br>
            <a:r>
              <a:rPr lang="en-US" dirty="0">
                <a:solidFill>
                  <a:srgbClr val="2F2B20"/>
                </a:solidFill>
              </a:rPr>
              <a:t>Perform deeper analysis to identify factors driving </a:t>
            </a:r>
            <a:r>
              <a:rPr lang="en-US" dirty="0" smtClean="0">
                <a:solidFill>
                  <a:srgbClr val="2F2B20"/>
                </a:solidFill>
              </a:rPr>
              <a:t>region specific performance.</a:t>
            </a:r>
            <a:endParaRPr lang="en-US" dirty="0">
              <a:solidFill>
                <a:srgbClr val="2F2B20"/>
              </a:solidFill>
            </a:endParaRPr>
          </a:p>
        </p:txBody>
      </p:sp>
    </p:spTree>
    <p:extLst>
      <p:ext uri="{BB962C8B-B14F-4D97-AF65-F5344CB8AC3E}">
        <p14:creationId xmlns:p14="http://schemas.microsoft.com/office/powerpoint/2010/main" val="2064446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11162"/>
          </a:xfrm>
        </p:spPr>
        <p:txBody>
          <a:bodyPr/>
          <a:lstStyle/>
          <a:p>
            <a:r>
              <a:rPr lang="en-US" sz="2000" dirty="0" smtClean="0"/>
              <a:t>Conclusion</a:t>
            </a:r>
            <a:endParaRPr lang="en-US" sz="2000" dirty="0"/>
          </a:p>
        </p:txBody>
      </p:sp>
      <p:sp>
        <p:nvSpPr>
          <p:cNvPr id="3" name="Content Placeholder 2"/>
          <p:cNvSpPr>
            <a:spLocks noGrp="1"/>
          </p:cNvSpPr>
          <p:nvPr>
            <p:ph idx="1"/>
          </p:nvPr>
        </p:nvSpPr>
        <p:spPr>
          <a:xfrm>
            <a:off x="457200" y="762000"/>
            <a:ext cx="7620000" cy="5638800"/>
          </a:xfrm>
        </p:spPr>
        <p:txBody>
          <a:bodyPr>
            <a:normAutofit lnSpcReduction="10000"/>
          </a:bodyPr>
          <a:lstStyle/>
          <a:p>
            <a:r>
              <a:rPr lang="en-US" dirty="0" smtClean="0"/>
              <a:t>The </a:t>
            </a:r>
            <a:r>
              <a:rPr lang="en-US" dirty="0"/>
              <a:t>analysis reveals key insights into ABC Pharmaceutical's sales performance:</a:t>
            </a:r>
          </a:p>
          <a:p>
            <a:r>
              <a:rPr lang="en-US" b="1" dirty="0"/>
              <a:t>Price and Sales</a:t>
            </a:r>
            <a:r>
              <a:rPr lang="en-US" dirty="0"/>
              <a:t>: A weak positive correlation (</a:t>
            </a:r>
            <a:r>
              <a:rPr lang="en-US" b="1" dirty="0"/>
              <a:t>0.07</a:t>
            </a:r>
            <a:r>
              <a:rPr lang="en-US" dirty="0"/>
              <a:t>) indicates price has minimal impact on sales, suggesting other factors drive performance.</a:t>
            </a:r>
          </a:p>
          <a:p>
            <a:r>
              <a:rPr lang="en-US" b="1" dirty="0"/>
              <a:t>Channel Performance</a:t>
            </a:r>
            <a:r>
              <a:rPr lang="en-US" dirty="0"/>
              <a:t>: Sales vary significantly between </a:t>
            </a:r>
            <a:r>
              <a:rPr lang="en-US" b="1" dirty="0"/>
              <a:t>Hospitals and Pharmacies</a:t>
            </a:r>
            <a:r>
              <a:rPr lang="en-US" dirty="0"/>
              <a:t> (T = -2.08, P = 0.0378), highlighting the need for channel-specific strategies</a:t>
            </a:r>
            <a:r>
              <a:rPr lang="en-US" dirty="0" smtClean="0"/>
              <a:t>.</a:t>
            </a:r>
          </a:p>
          <a:p>
            <a:r>
              <a:rPr lang="en-US" b="1" dirty="0" smtClean="0"/>
              <a:t>Urban </a:t>
            </a:r>
            <a:r>
              <a:rPr lang="en-US" b="1" dirty="0" err="1" smtClean="0"/>
              <a:t>vs</a:t>
            </a:r>
            <a:r>
              <a:rPr lang="en-US" b="1" dirty="0" smtClean="0"/>
              <a:t> Rural</a:t>
            </a:r>
            <a:r>
              <a:rPr lang="en-US" dirty="0" smtClean="0"/>
              <a:t>: Urban area with higher population density outperform rural areas</a:t>
            </a:r>
            <a:endParaRPr lang="en-US" dirty="0"/>
          </a:p>
          <a:p>
            <a:r>
              <a:rPr lang="en-US" b="1" dirty="0"/>
              <a:t>Key Takeaways</a:t>
            </a:r>
          </a:p>
          <a:p>
            <a:r>
              <a:rPr lang="en-US" dirty="0"/>
              <a:t>Focus on </a:t>
            </a:r>
            <a:r>
              <a:rPr lang="en-US" b="1" dirty="0"/>
              <a:t>channel optimization</a:t>
            </a:r>
            <a:r>
              <a:rPr lang="en-US" dirty="0"/>
              <a:t> and targeted strategies.</a:t>
            </a:r>
          </a:p>
          <a:p>
            <a:r>
              <a:rPr lang="en-US" dirty="0"/>
              <a:t>Explore external factors and geospatial trends to enhance decision-making.</a:t>
            </a:r>
          </a:p>
          <a:p>
            <a:r>
              <a:rPr lang="en-US" dirty="0"/>
              <a:t>These findings provide a foundation for advanced analysis and actionable recommendations.</a:t>
            </a:r>
          </a:p>
          <a:p>
            <a:endParaRPr lang="en-US" dirty="0"/>
          </a:p>
        </p:txBody>
      </p:sp>
    </p:spTree>
    <p:extLst>
      <p:ext uri="{BB962C8B-B14F-4D97-AF65-F5344CB8AC3E}">
        <p14:creationId xmlns:p14="http://schemas.microsoft.com/office/powerpoint/2010/main" val="704307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a:bodyPr>
          <a:lstStyle/>
          <a:p>
            <a:pPr marL="114300" indent="0">
              <a:buNone/>
            </a:pPr>
            <a:r>
              <a:rPr lang="en-US" sz="8800" dirty="0" smtClean="0"/>
              <a:t>  THANK YOU</a:t>
            </a:r>
            <a:endParaRPr lang="en-US" sz="8800" dirty="0"/>
          </a:p>
        </p:txBody>
      </p:sp>
    </p:spTree>
    <p:extLst>
      <p:ext uri="{BB962C8B-B14F-4D97-AF65-F5344CB8AC3E}">
        <p14:creationId xmlns:p14="http://schemas.microsoft.com/office/powerpoint/2010/main" val="950567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1800" b="1" dirty="0" smtClean="0"/>
              <a:t>Challenge</a:t>
            </a:r>
            <a:r>
              <a:rPr lang="en-US" sz="1600" dirty="0" smtClean="0"/>
              <a:t>: </a:t>
            </a:r>
            <a:r>
              <a:rPr lang="en-US" sz="1400" dirty="0"/>
              <a:t>Difficulty integrating diverse data sources and performing granular analysis of sales performance and customer behavior.  </a:t>
            </a:r>
          </a:p>
          <a:p>
            <a:endParaRPr lang="en-US" sz="1800" dirty="0"/>
          </a:p>
          <a:p>
            <a:r>
              <a:rPr lang="en-US" sz="1800" b="1" dirty="0" smtClean="0"/>
              <a:t>Impact</a:t>
            </a:r>
            <a:r>
              <a:rPr lang="en-US" sz="1800" dirty="0" smtClean="0"/>
              <a:t>: </a:t>
            </a:r>
            <a:r>
              <a:rPr lang="en-US" sz="1400" dirty="0"/>
              <a:t>Missed opportunities in targeting key customer segments and optimizing product distribution, leading to inefficiencies and reduced competitiveness.  </a:t>
            </a:r>
          </a:p>
          <a:p>
            <a:endParaRPr lang="en-US" sz="1400" dirty="0"/>
          </a:p>
          <a:p>
            <a:r>
              <a:rPr lang="en-US" sz="1800" b="1" dirty="0" smtClean="0"/>
              <a:t>Objective</a:t>
            </a:r>
            <a:r>
              <a:rPr lang="en-US" sz="1800" dirty="0" smtClean="0"/>
              <a:t>: </a:t>
            </a:r>
          </a:p>
          <a:p>
            <a:r>
              <a:rPr lang="en-US" sz="1400" dirty="0" smtClean="0"/>
              <a:t>1</a:t>
            </a:r>
            <a:r>
              <a:rPr lang="en-US" sz="1400" dirty="0"/>
              <a:t>. Identify sales trends over time, including peak periods and dips.  </a:t>
            </a:r>
          </a:p>
          <a:p>
            <a:r>
              <a:rPr lang="en-US" sz="1400" dirty="0"/>
              <a:t>2. Examine customer demographics and purchasing patterns.  </a:t>
            </a:r>
          </a:p>
          <a:p>
            <a:r>
              <a:rPr lang="en-US" sz="1400" dirty="0"/>
              <a:t>3. Assess product performance, highlighting best-sellers and underperforming items.  </a:t>
            </a:r>
          </a:p>
          <a:p>
            <a:r>
              <a:rPr lang="en-US" sz="1400" dirty="0"/>
              <a:t>4. Analyze geospatial impacts on sales to pinpoint high and low-performing regions.  </a:t>
            </a:r>
          </a:p>
          <a:p>
            <a:r>
              <a:rPr lang="en-US" sz="1400" dirty="0"/>
              <a:t>5. Compare sales performance across various customer channels.  </a:t>
            </a:r>
          </a:p>
          <a:p>
            <a:r>
              <a:rPr lang="en-US" sz="1400" dirty="0"/>
              <a:t>6. Optimize sales strategies using data-driven insights.  </a:t>
            </a:r>
          </a:p>
          <a:p>
            <a:r>
              <a:rPr lang="en-US" sz="1400" dirty="0"/>
              <a:t>7. Enhance product offerings based on performance and customer preferences.</a:t>
            </a:r>
            <a:r>
              <a:rPr lang="en-US" sz="1800" dirty="0" smtClean="0"/>
              <a:t>.</a:t>
            </a:r>
            <a:endParaRPr lang="en-US" sz="1800" dirty="0"/>
          </a:p>
        </p:txBody>
      </p:sp>
    </p:spTree>
    <p:extLst>
      <p:ext uri="{BB962C8B-B14F-4D97-AF65-F5344CB8AC3E}">
        <p14:creationId xmlns:p14="http://schemas.microsoft.com/office/powerpoint/2010/main" val="408136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47500" lnSpcReduction="20000"/>
          </a:bodyPr>
          <a:lstStyle/>
          <a:p>
            <a:pPr marL="114300" indent="0">
              <a:buNone/>
            </a:pPr>
            <a:endParaRPr lang="en-US" dirty="0"/>
          </a:p>
          <a:p>
            <a:pPr marL="114300" indent="0">
              <a:buNone/>
            </a:pPr>
            <a:r>
              <a:rPr lang="en-US" dirty="0"/>
              <a:t>1. </a:t>
            </a:r>
            <a:r>
              <a:rPr lang="en-US" sz="2900" b="1" dirty="0" smtClean="0"/>
              <a:t>Data Preparation:  </a:t>
            </a:r>
            <a:endParaRPr lang="en-US" sz="2900" b="1" dirty="0"/>
          </a:p>
          <a:p>
            <a:pPr marL="114300" indent="0">
              <a:buNone/>
            </a:pPr>
            <a:r>
              <a:rPr lang="en-US" sz="2900" dirty="0"/>
              <a:t>   - </a:t>
            </a:r>
            <a:r>
              <a:rPr lang="en-US" sz="2300" dirty="0"/>
              <a:t>Ingested data from a single table named *Pharm Data*.  </a:t>
            </a:r>
          </a:p>
          <a:p>
            <a:pPr marL="114300" indent="0">
              <a:buNone/>
            </a:pPr>
            <a:r>
              <a:rPr lang="en-US" sz="2300" dirty="0"/>
              <a:t>   - Cleaned and preprocessed data to handle missing values and inconsistencies. </a:t>
            </a:r>
            <a:endParaRPr lang="en-US" sz="2300" dirty="0" smtClean="0"/>
          </a:p>
          <a:p>
            <a:pPr marL="114300" indent="0">
              <a:buNone/>
            </a:pPr>
            <a:r>
              <a:rPr lang="en-US" sz="2300" dirty="0" smtClean="0"/>
              <a:t>   -  Used boxplot to </a:t>
            </a:r>
            <a:r>
              <a:rPr lang="en-US" sz="2300" dirty="0" err="1" smtClean="0"/>
              <a:t>analyse</a:t>
            </a:r>
            <a:r>
              <a:rPr lang="en-US" sz="2300" dirty="0" smtClean="0"/>
              <a:t> price distribution and Histogram to </a:t>
            </a:r>
            <a:r>
              <a:rPr lang="en-US" sz="2300" dirty="0" err="1" smtClean="0"/>
              <a:t>analyse</a:t>
            </a:r>
            <a:r>
              <a:rPr lang="en-US" sz="2300" dirty="0" smtClean="0"/>
              <a:t> sales distribution.</a:t>
            </a:r>
          </a:p>
          <a:p>
            <a:pPr marL="114300" indent="0">
              <a:buNone/>
            </a:pPr>
            <a:r>
              <a:rPr lang="en-US" sz="2300" dirty="0"/>
              <a:t> </a:t>
            </a:r>
            <a:r>
              <a:rPr lang="en-US" sz="2300" dirty="0" smtClean="0"/>
              <a:t>  -  </a:t>
            </a:r>
            <a:r>
              <a:rPr lang="en-US" sz="2300" dirty="0" err="1" smtClean="0"/>
              <a:t>Heatmaps</a:t>
            </a:r>
            <a:r>
              <a:rPr lang="en-US" sz="2300" dirty="0" smtClean="0"/>
              <a:t> to </a:t>
            </a:r>
            <a:r>
              <a:rPr lang="en-US" sz="2300" dirty="0" err="1" smtClean="0"/>
              <a:t>analyse</a:t>
            </a:r>
            <a:r>
              <a:rPr lang="en-US" sz="2300" dirty="0" smtClean="0"/>
              <a:t> correlation coefficients between different variables </a:t>
            </a:r>
            <a:endParaRPr lang="en-US" sz="2300" dirty="0"/>
          </a:p>
          <a:p>
            <a:pPr marL="114300" indent="0">
              <a:buNone/>
            </a:pPr>
            <a:r>
              <a:rPr lang="en-US" sz="2300" dirty="0"/>
              <a:t>   - Modeled data into Fact and Dimension tables to establish relationships</a:t>
            </a:r>
            <a:r>
              <a:rPr lang="en-US" sz="2900" dirty="0"/>
              <a:t>.  </a:t>
            </a:r>
          </a:p>
          <a:p>
            <a:pPr marL="114300" indent="0">
              <a:buNone/>
            </a:pPr>
            <a:endParaRPr lang="en-US" sz="2300" dirty="0"/>
          </a:p>
          <a:p>
            <a:pPr marL="114300" indent="0">
              <a:buNone/>
            </a:pPr>
            <a:r>
              <a:rPr lang="en-US" sz="2300" dirty="0"/>
              <a:t>2. </a:t>
            </a:r>
            <a:r>
              <a:rPr lang="en-US" sz="2900" b="1" dirty="0" smtClean="0"/>
              <a:t>Analysis::  </a:t>
            </a:r>
            <a:endParaRPr lang="en-US" sz="2900" b="1" dirty="0"/>
          </a:p>
          <a:p>
            <a:pPr marL="114300" indent="0">
              <a:buNone/>
            </a:pPr>
            <a:r>
              <a:rPr lang="en-US" sz="2300" dirty="0"/>
              <a:t>   - </a:t>
            </a:r>
            <a:r>
              <a:rPr lang="en-US" sz="2300" dirty="0" smtClean="0"/>
              <a:t>Sales Trends: </a:t>
            </a:r>
            <a:r>
              <a:rPr lang="en-US" sz="2300" dirty="0"/>
              <a:t>Used time-series analysis to identify peak sales periods and dips.  </a:t>
            </a:r>
          </a:p>
          <a:p>
            <a:pPr marL="114300" indent="0">
              <a:buNone/>
            </a:pPr>
            <a:r>
              <a:rPr lang="en-US" sz="2300" dirty="0"/>
              <a:t>   - </a:t>
            </a:r>
            <a:r>
              <a:rPr lang="en-US" sz="2300" dirty="0" smtClean="0"/>
              <a:t>Customer Behavior: </a:t>
            </a:r>
            <a:r>
              <a:rPr lang="en-US" sz="2300" dirty="0"/>
              <a:t>Segmented customers based on demographics and purchasing patterns.  </a:t>
            </a:r>
          </a:p>
          <a:p>
            <a:pPr marL="114300" indent="0">
              <a:buNone/>
            </a:pPr>
            <a:r>
              <a:rPr lang="en-US" sz="2300" dirty="0"/>
              <a:t>   - </a:t>
            </a:r>
            <a:r>
              <a:rPr lang="en-US" sz="2300" dirty="0" smtClean="0"/>
              <a:t>Product Performance: </a:t>
            </a:r>
            <a:r>
              <a:rPr lang="en-US" sz="2300" dirty="0"/>
              <a:t>Identified top-selling and underperforming products by class and average pricing.  </a:t>
            </a:r>
          </a:p>
          <a:p>
            <a:pPr marL="114300" indent="0">
              <a:buNone/>
            </a:pPr>
            <a:r>
              <a:rPr lang="en-US" sz="2300" dirty="0"/>
              <a:t>   - </a:t>
            </a:r>
            <a:r>
              <a:rPr lang="en-US" sz="2300" dirty="0" smtClean="0"/>
              <a:t>Geospatial Analysis: </a:t>
            </a:r>
            <a:r>
              <a:rPr lang="en-US" sz="2300" dirty="0"/>
              <a:t>Assessed regional performance using geospatial libraries to map high and </a:t>
            </a:r>
            <a:r>
              <a:rPr lang="en-US" sz="2300" dirty="0" smtClean="0"/>
              <a:t>low-performing areas</a:t>
            </a:r>
            <a:r>
              <a:rPr lang="en-US" sz="2300" dirty="0"/>
              <a:t>.  </a:t>
            </a:r>
          </a:p>
          <a:p>
            <a:pPr marL="114300" indent="0">
              <a:buNone/>
            </a:pPr>
            <a:r>
              <a:rPr lang="en-US" sz="2300" dirty="0"/>
              <a:t>   - </a:t>
            </a:r>
            <a:r>
              <a:rPr lang="en-US" sz="2300" dirty="0" smtClean="0"/>
              <a:t>Channel Analysis: </a:t>
            </a:r>
            <a:r>
              <a:rPr lang="en-US" sz="2300" dirty="0"/>
              <a:t>Compared sales performance across channels (e.g., Hospital vs. Pharmacy).  </a:t>
            </a:r>
          </a:p>
          <a:p>
            <a:pPr marL="114300" indent="0">
              <a:buNone/>
            </a:pPr>
            <a:endParaRPr lang="en-US" sz="2300" dirty="0"/>
          </a:p>
          <a:p>
            <a:pPr marL="114300" indent="0">
              <a:buNone/>
            </a:pPr>
            <a:r>
              <a:rPr lang="en-US" sz="2300" dirty="0"/>
              <a:t>3. </a:t>
            </a:r>
            <a:r>
              <a:rPr lang="en-US" sz="2900" b="1" dirty="0" smtClean="0"/>
              <a:t>Hypothesis Testing</a:t>
            </a:r>
            <a:r>
              <a:rPr lang="en-US" sz="2300" dirty="0" smtClean="0"/>
              <a:t>:  </a:t>
            </a:r>
            <a:endParaRPr lang="en-US" sz="2300" dirty="0"/>
          </a:p>
          <a:p>
            <a:pPr marL="114300" indent="0">
              <a:buNone/>
            </a:pPr>
            <a:r>
              <a:rPr lang="en-US" sz="2300" dirty="0"/>
              <a:t>   - Tested correlations between product prices and sales quantities.  </a:t>
            </a:r>
          </a:p>
          <a:p>
            <a:pPr marL="114300" indent="0">
              <a:buNone/>
            </a:pPr>
            <a:r>
              <a:rPr lang="en-US" sz="2300" dirty="0"/>
              <a:t>   - Analyzed differences in sales performance across channels using statistical methods (e.g., ANOVA).  </a:t>
            </a:r>
          </a:p>
          <a:p>
            <a:pPr marL="114300" indent="0">
              <a:buNone/>
            </a:pPr>
            <a:r>
              <a:rPr lang="en-US" sz="2300" dirty="0"/>
              <a:t>   - Evaluated urban vs. rural sales performance using geospatial and demographic factors.  </a:t>
            </a:r>
          </a:p>
          <a:p>
            <a:pPr marL="114300" indent="0">
              <a:buNone/>
            </a:pPr>
            <a:endParaRPr lang="en-US" sz="2300" dirty="0"/>
          </a:p>
          <a:p>
            <a:pPr marL="114300" indent="0">
              <a:buNone/>
            </a:pPr>
            <a:r>
              <a:rPr lang="en-US" sz="2300" dirty="0"/>
              <a:t>4. </a:t>
            </a:r>
            <a:r>
              <a:rPr lang="en-US" sz="2900" b="1" dirty="0" smtClean="0"/>
              <a:t>Visualization </a:t>
            </a:r>
            <a:r>
              <a:rPr lang="en-US" sz="2900" b="1" dirty="0"/>
              <a:t>and </a:t>
            </a:r>
            <a:r>
              <a:rPr lang="en-US" sz="2900" b="1" dirty="0" smtClean="0"/>
              <a:t>Reporting</a:t>
            </a:r>
            <a:r>
              <a:rPr lang="en-US" sz="2300" dirty="0" smtClean="0"/>
              <a:t>:  </a:t>
            </a:r>
            <a:endParaRPr lang="en-US" sz="2300" dirty="0"/>
          </a:p>
          <a:p>
            <a:pPr marL="114300" indent="0">
              <a:buNone/>
            </a:pPr>
            <a:r>
              <a:rPr lang="en-US" sz="2300" dirty="0"/>
              <a:t>   - Developed interactive dashboards in </a:t>
            </a:r>
            <a:r>
              <a:rPr lang="en-US" sz="2300" dirty="0" smtClean="0"/>
              <a:t>Tableau for </a:t>
            </a:r>
            <a:r>
              <a:rPr lang="en-US" sz="2300" dirty="0"/>
              <a:t>visual insights.  </a:t>
            </a:r>
          </a:p>
          <a:p>
            <a:pPr marL="114300" indent="0">
              <a:buNone/>
            </a:pPr>
            <a:r>
              <a:rPr lang="en-US" sz="2300" dirty="0"/>
              <a:t>   - Created KPIs using DAX measures and incorporated them into dashboards.  </a:t>
            </a:r>
          </a:p>
          <a:p>
            <a:pPr marL="114300" indent="0">
              <a:buNone/>
            </a:pPr>
            <a:r>
              <a:rPr lang="en-US" sz="2300" dirty="0"/>
              <a:t>   - Summarized findings in a final presentation with actionable recommendations.  </a:t>
            </a:r>
          </a:p>
          <a:p>
            <a:pPr marL="114300" indent="0">
              <a:buNone/>
            </a:pPr>
            <a:endParaRPr lang="en-US" sz="2300" dirty="0"/>
          </a:p>
          <a:p>
            <a:pPr marL="114300" indent="0">
              <a:buNone/>
            </a:pPr>
            <a:r>
              <a:rPr lang="en-US" sz="2300" dirty="0"/>
              <a:t>This methodology ensured a structured approach to uncovering insights and delivering data-driven solutions.</a:t>
            </a:r>
          </a:p>
        </p:txBody>
      </p:sp>
    </p:spTree>
    <p:extLst>
      <p:ext uri="{BB962C8B-B14F-4D97-AF65-F5344CB8AC3E}">
        <p14:creationId xmlns:p14="http://schemas.microsoft.com/office/powerpoint/2010/main" val="4200575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Data Overview</a:t>
            </a:r>
            <a:endParaRPr lang="en-US" sz="4000" dirty="0"/>
          </a:p>
        </p:txBody>
      </p:sp>
      <p:sp>
        <p:nvSpPr>
          <p:cNvPr id="5" name="Content Placeholder 4"/>
          <p:cNvSpPr>
            <a:spLocks noGrp="1"/>
          </p:cNvSpPr>
          <p:nvPr>
            <p:ph idx="1"/>
          </p:nvPr>
        </p:nvSpPr>
        <p:spPr/>
        <p:txBody>
          <a:bodyPr/>
          <a:lstStyle/>
          <a:p>
            <a:r>
              <a:rPr lang="en-US" b="1" dirty="0" smtClean="0"/>
              <a:t>Source</a:t>
            </a:r>
            <a:r>
              <a:rPr lang="en-US" dirty="0" smtClean="0"/>
              <a:t>:  </a:t>
            </a:r>
            <a:endParaRPr lang="en-US" dirty="0"/>
          </a:p>
          <a:p>
            <a:r>
              <a:rPr lang="en-US" dirty="0"/>
              <a:t>A single table named *Pharm Data*, sourced from the ABC Pharmaceutical sales </a:t>
            </a:r>
            <a:r>
              <a:rPr lang="en-US" dirty="0" smtClean="0"/>
              <a:t>database provided by 3signet.  </a:t>
            </a:r>
            <a:endParaRPr lang="en-US" dirty="0"/>
          </a:p>
          <a:p>
            <a:endParaRPr lang="en-US" dirty="0"/>
          </a:p>
          <a:p>
            <a:r>
              <a:rPr lang="en-US" b="1" dirty="0" smtClean="0"/>
              <a:t>Key Fields</a:t>
            </a:r>
            <a:r>
              <a:rPr lang="en-US" dirty="0" smtClean="0"/>
              <a:t>:  </a:t>
            </a:r>
            <a:endParaRPr lang="en-US" dirty="0"/>
          </a:p>
          <a:p>
            <a:r>
              <a:rPr lang="en-US" dirty="0"/>
              <a:t>Sales data, customer demographics, product details, geospatial information </a:t>
            </a:r>
            <a:r>
              <a:rPr lang="en-US" dirty="0" smtClean="0"/>
              <a:t>(country, cities, coordinates), </a:t>
            </a:r>
            <a:r>
              <a:rPr lang="en-US" dirty="0"/>
              <a:t>and sales channels (e.g., Hospitals, Pharmacies).  </a:t>
            </a:r>
          </a:p>
          <a:p>
            <a:endParaRPr lang="en-US" dirty="0"/>
          </a:p>
          <a:p>
            <a:r>
              <a:rPr lang="en-US" b="1" dirty="0" smtClean="0"/>
              <a:t>Data Volume</a:t>
            </a:r>
            <a:r>
              <a:rPr lang="en-US" dirty="0" smtClean="0"/>
              <a:t>:  </a:t>
            </a:r>
            <a:endParaRPr lang="en-US" dirty="0"/>
          </a:p>
          <a:p>
            <a:r>
              <a:rPr lang="en-US" dirty="0"/>
              <a:t>Moderate dataset with </a:t>
            </a:r>
            <a:r>
              <a:rPr lang="en-US" dirty="0" smtClean="0"/>
              <a:t>254082 rows and 19  columns covering </a:t>
            </a:r>
            <a:r>
              <a:rPr lang="en-US" dirty="0"/>
              <a:t>sales across multiple </a:t>
            </a:r>
            <a:r>
              <a:rPr lang="en-US" dirty="0" smtClean="0"/>
              <a:t>cities </a:t>
            </a:r>
            <a:r>
              <a:rPr lang="en-US" dirty="0"/>
              <a:t>and customer types.</a:t>
            </a:r>
          </a:p>
        </p:txBody>
      </p:sp>
    </p:spTree>
    <p:extLst>
      <p:ext uri="{BB962C8B-B14F-4D97-AF65-F5344CB8AC3E}">
        <p14:creationId xmlns:p14="http://schemas.microsoft.com/office/powerpoint/2010/main" val="568202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sz="2800" dirty="0" smtClean="0"/>
              <a:t>Findings</a:t>
            </a:r>
            <a:endParaRPr lang="en-US" sz="2800" dirty="0"/>
          </a:p>
        </p:txBody>
      </p:sp>
      <p:sp>
        <p:nvSpPr>
          <p:cNvPr id="3" name="Content Placeholder 2"/>
          <p:cNvSpPr>
            <a:spLocks noGrp="1"/>
          </p:cNvSpPr>
          <p:nvPr>
            <p:ph idx="1"/>
          </p:nvPr>
        </p:nvSpPr>
        <p:spPr>
          <a:xfrm>
            <a:off x="457200" y="990600"/>
            <a:ext cx="7620000" cy="5410200"/>
          </a:xfrm>
        </p:spPr>
        <p:txBody>
          <a:bodyPr/>
          <a:lstStyle/>
          <a:p>
            <a:r>
              <a:rPr lang="en-US" dirty="0" smtClean="0"/>
              <a:t>Sales Trends</a:t>
            </a:r>
          </a:p>
          <a:p>
            <a:pPr marL="11430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6019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219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sz="2400" b="1" dirty="0" smtClean="0"/>
              <a:t>Sales Trend </a:t>
            </a:r>
            <a:r>
              <a:rPr lang="en-US" sz="2400" b="1" dirty="0" err="1" smtClean="0"/>
              <a:t>contd</a:t>
            </a:r>
            <a:endParaRPr lang="en-US" sz="2400" b="1"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08659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68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sz="2400" b="1" dirty="0" smtClean="0"/>
              <a:t>Customer </a:t>
            </a:r>
            <a:r>
              <a:rPr lang="en-US" sz="2400" b="1" dirty="0" err="1" smtClean="0"/>
              <a:t>Behaviour</a:t>
            </a:r>
            <a:r>
              <a:rPr lang="en-US" sz="2400" b="1" dirty="0" smtClean="0"/>
              <a:t> </a:t>
            </a:r>
            <a:endParaRPr lang="en-US" sz="2400" b="1" dirty="0"/>
          </a:p>
        </p:txBody>
      </p:sp>
      <p:pic>
        <p:nvPicPr>
          <p:cNvPr id="307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3714" y="838200"/>
            <a:ext cx="7186972"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925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334962"/>
          </a:xfrm>
        </p:spPr>
        <p:txBody>
          <a:bodyPr/>
          <a:lstStyle/>
          <a:p>
            <a:r>
              <a:rPr lang="en-US" sz="2800" b="1" dirty="0" smtClean="0"/>
              <a:t>Product Performance</a:t>
            </a:r>
            <a:endParaRPr lang="en-US" sz="2800" b="1" dirty="0"/>
          </a:p>
        </p:txBody>
      </p:sp>
      <p:pic>
        <p:nvPicPr>
          <p:cNvPr id="5122"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3657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419600" y="914400"/>
            <a:ext cx="3657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880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1145</TotalTime>
  <Words>2127</Words>
  <Application>Microsoft Office PowerPoint</Application>
  <PresentationFormat>On-screen Show (4:3)</PresentationFormat>
  <Paragraphs>180</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 ABC PHARMACEUTICAL SALES  DATA ANALYSIS REPORT</vt:lpstr>
      <vt:lpstr>Executive Summary</vt:lpstr>
      <vt:lpstr>Problem Statement</vt:lpstr>
      <vt:lpstr>Methodology</vt:lpstr>
      <vt:lpstr>Data Overview</vt:lpstr>
      <vt:lpstr>Findings</vt:lpstr>
      <vt:lpstr>Sales Trend contd</vt:lpstr>
      <vt:lpstr>Customer Behaviour </vt:lpstr>
      <vt:lpstr>Product Performance</vt:lpstr>
      <vt:lpstr>Product Performance contd.</vt:lpstr>
      <vt:lpstr>Geospatial Impact</vt:lpstr>
      <vt:lpstr>Channel  Performance</vt:lpstr>
      <vt:lpstr>Hypothesis  Testing</vt:lpstr>
      <vt:lpstr>PowerPoint Presentation</vt:lpstr>
      <vt:lpstr>PowerPoint Presentation</vt:lpstr>
      <vt:lpstr>PowerPoint Presentation</vt:lpstr>
      <vt:lpstr>PowerPoint Presentation</vt:lpstr>
      <vt:lpstr>Geo spatial Representation of Sales in Germany and Poland</vt:lpstr>
      <vt:lpstr>Comparison  Between  Maps  to  Test Hypothesis</vt:lpstr>
      <vt:lpstr>PowerPoint Presentation</vt:lpstr>
      <vt:lpstr>Recommendations</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Pharmaceutical Sales  Data Analysis Report</dc:title>
  <dc:creator>Okorigwe Clinton</dc:creator>
  <cp:lastModifiedBy>Okorigwe Clinton</cp:lastModifiedBy>
  <cp:revision>40</cp:revision>
  <dcterms:created xsi:type="dcterms:W3CDTF">2024-12-15T13:50:21Z</dcterms:created>
  <dcterms:modified xsi:type="dcterms:W3CDTF">2024-12-18T06:38:54Z</dcterms:modified>
</cp:coreProperties>
</file>