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  <p:sldId id="281" r:id="rId14"/>
    <p:sldId id="283" r:id="rId15"/>
    <p:sldId id="284" r:id="rId16"/>
    <p:sldId id="285" r:id="rId17"/>
    <p:sldId id="286" r:id="rId18"/>
    <p:sldId id="259" r:id="rId19"/>
    <p:sldId id="26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382" autoAdjust="0"/>
    <p:restoredTop sz="94660"/>
  </p:normalViewPr>
  <p:slideViewPr>
    <p:cSldViewPr snapToGrid="0">
      <p:cViewPr varScale="1">
        <p:scale>
          <a:sx n="72" d="100"/>
          <a:sy n="72" d="100"/>
        </p:scale>
        <p:origin x="5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71767-0A10-2567-5958-2090DDF8D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5740" y="2429719"/>
            <a:ext cx="9595762" cy="1780112"/>
          </a:xfrm>
        </p:spPr>
        <p:txBody>
          <a:bodyPr>
            <a:normAutofit/>
          </a:bodyPr>
          <a:lstStyle/>
          <a:p>
            <a:r>
              <a:rPr lang="ru-RU" sz="3600" b="1" dirty="0"/>
              <a:t>Рабочий проект </a:t>
            </a:r>
            <a:br>
              <a:rPr lang="ru-RU" sz="3600" b="1" dirty="0"/>
            </a:br>
            <a:r>
              <a:rPr lang="ru-RU" sz="3600" b="1" dirty="0"/>
              <a:t>«тестирование интернет сайта: ресторан грузинской кухни</a:t>
            </a:r>
            <a:r>
              <a:rPr lang="en-US" sz="3600" b="1" dirty="0"/>
              <a:t>|</a:t>
            </a:r>
            <a:r>
              <a:rPr lang="ru-RU" sz="3600" b="1" dirty="0"/>
              <a:t>хинкали»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CE5AB-88E4-82B2-8641-ED1307B6E62E}"/>
              </a:ext>
            </a:extLst>
          </p:cNvPr>
          <p:cNvSpPr txBox="1"/>
          <p:nvPr/>
        </p:nvSpPr>
        <p:spPr>
          <a:xfrm>
            <a:off x="7540487" y="5288625"/>
            <a:ext cx="4188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Выполнила: Новикова Оксана Сергеевна</a:t>
            </a:r>
          </a:p>
        </p:txBody>
      </p:sp>
    </p:spTree>
    <p:extLst>
      <p:ext uri="{BB962C8B-B14F-4D97-AF65-F5344CB8AC3E}">
        <p14:creationId xmlns:p14="http://schemas.microsoft.com/office/powerpoint/2010/main" val="404994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D2E0-D25C-2F26-F107-DB2D95920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885" y="353475"/>
            <a:ext cx="9906000" cy="759708"/>
          </a:xfrm>
        </p:spPr>
        <p:txBody>
          <a:bodyPr/>
          <a:lstStyle/>
          <a:p>
            <a:r>
              <a:rPr lang="ru-RU" dirty="0"/>
              <a:t>Тест-кейс 2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C53100A-07FE-3681-8D0E-970F91E2D6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625734"/>
              </p:ext>
            </p:extLst>
          </p:nvPr>
        </p:nvGraphicFramePr>
        <p:xfrm>
          <a:off x="1093579" y="1113183"/>
          <a:ext cx="9906000" cy="503812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99189">
                  <a:extLst>
                    <a:ext uri="{9D8B030D-6E8A-4147-A177-3AD203B41FA5}">
                      <a16:colId xmlns:a16="http://schemas.microsoft.com/office/drawing/2014/main" val="1878055803"/>
                    </a:ext>
                  </a:extLst>
                </a:gridCol>
                <a:gridCol w="1020418">
                  <a:extLst>
                    <a:ext uri="{9D8B030D-6E8A-4147-A177-3AD203B41FA5}">
                      <a16:colId xmlns:a16="http://schemas.microsoft.com/office/drawing/2014/main" val="1626058929"/>
                    </a:ext>
                  </a:extLst>
                </a:gridCol>
                <a:gridCol w="1086678">
                  <a:extLst>
                    <a:ext uri="{9D8B030D-6E8A-4147-A177-3AD203B41FA5}">
                      <a16:colId xmlns:a16="http://schemas.microsoft.com/office/drawing/2014/main" val="2611801060"/>
                    </a:ext>
                  </a:extLst>
                </a:gridCol>
                <a:gridCol w="1156115">
                  <a:extLst>
                    <a:ext uri="{9D8B030D-6E8A-4147-A177-3AD203B41FA5}">
                      <a16:colId xmlns:a16="http://schemas.microsoft.com/office/drawing/2014/main" val="180676126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19917589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95122498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8079525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47410155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560951765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710540555"/>
                    </a:ext>
                  </a:extLst>
                </a:gridCol>
              </a:tblGrid>
              <a:tr h="7592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ID</a:t>
                      </a:r>
                      <a:endParaRPr lang="ru-RU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Приоритет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Раздел ПО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Название ТК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Предварительные шаги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Шаги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Фактический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Статус прохождения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Комментарий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0152"/>
                  </a:ext>
                </a:extLst>
              </a:tr>
              <a:tr h="735580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HINbro-1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Бронирование столика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Проверка поля ввода номера телефона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сайт https://hinkali-nn.ru/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вкладку "Ресторан"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Сайт открылся на нужной вкладке</a:t>
                      </a:r>
                      <a:endParaRPr lang="ru-RU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Сайт открылся на нужной вкладке</a:t>
                      </a:r>
                      <a:endParaRPr lang="ru-RU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04045350"/>
                  </a:ext>
                </a:extLst>
              </a:tr>
              <a:tr h="129413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Прокрутить страницу сайта вниз и нажать кнопку "Забронировать столик"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Появилось всплывающее окно "Заказать обратный звонок"</a:t>
                      </a:r>
                      <a:endParaRPr lang="ru-RU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Появилось всплывающее окно "Заказать обратный звонок"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755440954"/>
                  </a:ext>
                </a:extLst>
              </a:tr>
              <a:tr h="185269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Заполнить форму значениями (Имя: Ира, </a:t>
                      </a:r>
                      <a:b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телефон: +7(910)000-01-11) и нажать кнопку "Отправить"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Появилось окно "Заказать успешно отправлено". Окно закрылось через несколько секунд</a:t>
                      </a:r>
                      <a:endParaRPr lang="ru-RU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Появилось окно "Заказать успешно отправлено". Окно закрылось через несколько секунд</a:t>
                      </a:r>
                      <a:endParaRPr lang="ru-RU" sz="12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2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1273431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5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4AD7C0-DBFF-8DB0-EACE-DD3E0D6B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96814"/>
            <a:ext cx="9905998" cy="600682"/>
          </a:xfrm>
        </p:spPr>
        <p:txBody>
          <a:bodyPr/>
          <a:lstStyle/>
          <a:p>
            <a:r>
              <a:rPr lang="ru-RU" dirty="0"/>
              <a:t>Тест-кейс 3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8B4C194-AFFD-F4BD-6F86-6CEE20DAA9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505850"/>
              </p:ext>
            </p:extLst>
          </p:nvPr>
        </p:nvGraphicFramePr>
        <p:xfrm>
          <a:off x="929376" y="1789043"/>
          <a:ext cx="10547008" cy="26106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5612">
                  <a:extLst>
                    <a:ext uri="{9D8B030D-6E8A-4147-A177-3AD203B41FA5}">
                      <a16:colId xmlns:a16="http://schemas.microsoft.com/office/drawing/2014/main" val="3866547857"/>
                    </a:ext>
                  </a:extLst>
                </a:gridCol>
                <a:gridCol w="1019981">
                  <a:extLst>
                    <a:ext uri="{9D8B030D-6E8A-4147-A177-3AD203B41FA5}">
                      <a16:colId xmlns:a16="http://schemas.microsoft.com/office/drawing/2014/main" val="4065515275"/>
                    </a:ext>
                  </a:extLst>
                </a:gridCol>
                <a:gridCol w="1073664">
                  <a:extLst>
                    <a:ext uri="{9D8B030D-6E8A-4147-A177-3AD203B41FA5}">
                      <a16:colId xmlns:a16="http://schemas.microsoft.com/office/drawing/2014/main" val="2638572791"/>
                    </a:ext>
                  </a:extLst>
                </a:gridCol>
                <a:gridCol w="1140768">
                  <a:extLst>
                    <a:ext uri="{9D8B030D-6E8A-4147-A177-3AD203B41FA5}">
                      <a16:colId xmlns:a16="http://schemas.microsoft.com/office/drawing/2014/main" val="211585272"/>
                    </a:ext>
                  </a:extLst>
                </a:gridCol>
                <a:gridCol w="1167610">
                  <a:extLst>
                    <a:ext uri="{9D8B030D-6E8A-4147-A177-3AD203B41FA5}">
                      <a16:colId xmlns:a16="http://schemas.microsoft.com/office/drawing/2014/main" val="2648507880"/>
                    </a:ext>
                  </a:extLst>
                </a:gridCol>
                <a:gridCol w="1503131">
                  <a:extLst>
                    <a:ext uri="{9D8B030D-6E8A-4147-A177-3AD203B41FA5}">
                      <a16:colId xmlns:a16="http://schemas.microsoft.com/office/drawing/2014/main" val="4205894720"/>
                    </a:ext>
                  </a:extLst>
                </a:gridCol>
                <a:gridCol w="1378833">
                  <a:extLst>
                    <a:ext uri="{9D8B030D-6E8A-4147-A177-3AD203B41FA5}">
                      <a16:colId xmlns:a16="http://schemas.microsoft.com/office/drawing/2014/main" val="2679984442"/>
                    </a:ext>
                  </a:extLst>
                </a:gridCol>
                <a:gridCol w="1211382">
                  <a:extLst>
                    <a:ext uri="{9D8B030D-6E8A-4147-A177-3AD203B41FA5}">
                      <a16:colId xmlns:a16="http://schemas.microsoft.com/office/drawing/2014/main" val="3733889845"/>
                    </a:ext>
                  </a:extLst>
                </a:gridCol>
                <a:gridCol w="738146">
                  <a:extLst>
                    <a:ext uri="{9D8B030D-6E8A-4147-A177-3AD203B41FA5}">
                      <a16:colId xmlns:a16="http://schemas.microsoft.com/office/drawing/2014/main" val="1918105699"/>
                    </a:ext>
                  </a:extLst>
                </a:gridCol>
                <a:gridCol w="697881">
                  <a:extLst>
                    <a:ext uri="{9D8B030D-6E8A-4147-A177-3AD203B41FA5}">
                      <a16:colId xmlns:a16="http://schemas.microsoft.com/office/drawing/2014/main" val="1070348723"/>
                    </a:ext>
                  </a:extLst>
                </a:gridCol>
              </a:tblGrid>
              <a:tr h="98587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ID</a:t>
                      </a:r>
                      <a:endParaRPr lang="ru-RU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Приоритет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Раздел ПО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Название ТК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Предварительные шаги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Шаги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Фактический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Статус прохождения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Комментарий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0171734"/>
                  </a:ext>
                </a:extLst>
              </a:tr>
              <a:tr h="69029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HINgal-1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Ресторан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Галерея ресторана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сайт https://hinkali-nn.ru/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вкладку "Ресторан"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В галерее есть изображения с возможностью их пролистывания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Отображение пустого белого фона со стрелками прокрутки 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Failed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Ошибка обнаружена в прод. версии сайта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278722841"/>
                  </a:ext>
                </a:extLst>
              </a:tr>
              <a:tr h="9345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Прокрутить страницу вниз до раздела "Галерея ресторана"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галерее есть изображения с возможностью их пролистывания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пустого белого фона со стрелками прокрутки 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обнаружена в прод. версии сайта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406364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92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3F04D-2E8E-57FE-170D-D13851F12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66727"/>
            <a:ext cx="9905998" cy="468160"/>
          </a:xfrm>
        </p:spPr>
        <p:txBody>
          <a:bodyPr>
            <a:normAutofit fontScale="90000"/>
          </a:bodyPr>
          <a:lstStyle/>
          <a:p>
            <a:r>
              <a:rPr lang="ru-RU" dirty="0"/>
              <a:t>Тест-кейс 4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ECF7D5B-7F3B-5EDA-C5F4-8429FBD0B6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45936"/>
              </p:ext>
            </p:extLst>
          </p:nvPr>
        </p:nvGraphicFramePr>
        <p:xfrm>
          <a:off x="821635" y="834887"/>
          <a:ext cx="10774015" cy="578991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2081">
                  <a:extLst>
                    <a:ext uri="{9D8B030D-6E8A-4147-A177-3AD203B41FA5}">
                      <a16:colId xmlns:a16="http://schemas.microsoft.com/office/drawing/2014/main" val="3798929312"/>
                    </a:ext>
                  </a:extLst>
                </a:gridCol>
                <a:gridCol w="1010065">
                  <a:extLst>
                    <a:ext uri="{9D8B030D-6E8A-4147-A177-3AD203B41FA5}">
                      <a16:colId xmlns:a16="http://schemas.microsoft.com/office/drawing/2014/main" val="3098040746"/>
                    </a:ext>
                  </a:extLst>
                </a:gridCol>
                <a:gridCol w="883245">
                  <a:extLst>
                    <a:ext uri="{9D8B030D-6E8A-4147-A177-3AD203B41FA5}">
                      <a16:colId xmlns:a16="http://schemas.microsoft.com/office/drawing/2014/main" val="2160043808"/>
                    </a:ext>
                  </a:extLst>
                </a:gridCol>
                <a:gridCol w="927652">
                  <a:extLst>
                    <a:ext uri="{9D8B030D-6E8A-4147-A177-3AD203B41FA5}">
                      <a16:colId xmlns:a16="http://schemas.microsoft.com/office/drawing/2014/main" val="260695830"/>
                    </a:ext>
                  </a:extLst>
                </a:gridCol>
                <a:gridCol w="1113183">
                  <a:extLst>
                    <a:ext uri="{9D8B030D-6E8A-4147-A177-3AD203B41FA5}">
                      <a16:colId xmlns:a16="http://schemas.microsoft.com/office/drawing/2014/main" val="2797148635"/>
                    </a:ext>
                  </a:extLst>
                </a:gridCol>
                <a:gridCol w="2145157">
                  <a:extLst>
                    <a:ext uri="{9D8B030D-6E8A-4147-A177-3AD203B41FA5}">
                      <a16:colId xmlns:a16="http://schemas.microsoft.com/office/drawing/2014/main" val="2161961960"/>
                    </a:ext>
                  </a:extLst>
                </a:gridCol>
                <a:gridCol w="1055895">
                  <a:extLst>
                    <a:ext uri="{9D8B030D-6E8A-4147-A177-3AD203B41FA5}">
                      <a16:colId xmlns:a16="http://schemas.microsoft.com/office/drawing/2014/main" val="1696605888"/>
                    </a:ext>
                  </a:extLst>
                </a:gridCol>
                <a:gridCol w="1074813">
                  <a:extLst>
                    <a:ext uri="{9D8B030D-6E8A-4147-A177-3AD203B41FA5}">
                      <a16:colId xmlns:a16="http://schemas.microsoft.com/office/drawing/2014/main" val="371220116"/>
                    </a:ext>
                  </a:extLst>
                </a:gridCol>
                <a:gridCol w="1087760">
                  <a:extLst>
                    <a:ext uri="{9D8B030D-6E8A-4147-A177-3AD203B41FA5}">
                      <a16:colId xmlns:a16="http://schemas.microsoft.com/office/drawing/2014/main" val="2351837767"/>
                    </a:ext>
                  </a:extLst>
                </a:gridCol>
                <a:gridCol w="984164">
                  <a:extLst>
                    <a:ext uri="{9D8B030D-6E8A-4147-A177-3AD203B41FA5}">
                      <a16:colId xmlns:a16="http://schemas.microsoft.com/office/drawing/2014/main" val="2812706533"/>
                    </a:ext>
                  </a:extLst>
                </a:gridCol>
              </a:tblGrid>
              <a:tr h="68778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ID</a:t>
                      </a:r>
                      <a:endParaRPr lang="ru-RU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Приоритет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Раздел ПО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Название ТК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Предварительные шаги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Шаги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Фактический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Статус прохождения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Комментарий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1914975"/>
                  </a:ext>
                </a:extLst>
              </a:tr>
              <a:tr h="419539"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HINzak-1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Корзина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Оформление заказа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сайт https://hinkali-nn.ru/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вкладку "Доставка"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Внизу страницы появилось сообщение "Ваш заказ успешно принят! Мы скоро с вами свяжемся для уточнения заказа"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Внизу страницы появилось сообщение "Ваш заказ успешно принят! Мы скоро с вами свяжемся для уточнения заказа"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9">
                  <a:txBody>
                    <a:bodyPr/>
                    <a:lstStyle/>
                    <a:p>
                      <a:endParaRPr lang="ru-RU" sz="13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290161"/>
                  </a:ext>
                </a:extLst>
              </a:tr>
              <a:tr h="848808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Прокрутить страницу сайта вниз до пункта "Наши товары"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818982"/>
                  </a:ext>
                </a:extLst>
              </a:tr>
              <a:tr h="4195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Открыть страницу любого товара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831048"/>
                  </a:ext>
                </a:extLst>
              </a:tr>
              <a:tr h="4195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Нажать кнопку "Купить"</a:t>
                      </a:r>
                      <a:endParaRPr lang="ru-RU" sz="13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752914"/>
                  </a:ext>
                </a:extLst>
              </a:tr>
              <a:tr h="63417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 Перейти в корзину кликом по ее иконке 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041420"/>
                  </a:ext>
                </a:extLst>
              </a:tr>
              <a:tr h="4195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 Нажать кнопку "Оформить заказ"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42194"/>
                  </a:ext>
                </a:extLst>
              </a:tr>
              <a:tr h="41953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7. Заполнить поля со звездочкой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4918"/>
                  </a:ext>
                </a:extLst>
              </a:tr>
              <a:tr h="106344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8. Выбрать способ доставки "Самовывоз" и способ оплаты "Наличные"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301823"/>
                  </a:ext>
                </a:extLst>
              </a:tr>
              <a:tr h="17702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3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 Нажать кнопку "Оформить заказ"</a:t>
                      </a:r>
                      <a:endParaRPr lang="ru-RU" sz="13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90573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3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676F3-F4F6-DDDC-97C5-32B1B040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33204"/>
          </a:xfrm>
        </p:spPr>
        <p:txBody>
          <a:bodyPr>
            <a:normAutofit/>
          </a:bodyPr>
          <a:lstStyle/>
          <a:p>
            <a:r>
              <a:rPr lang="ru-RU" dirty="0"/>
              <a:t>Тест-кейс 5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D53CEF1-6685-69E9-1D8B-F701FB14C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3923642"/>
              </p:ext>
            </p:extLst>
          </p:nvPr>
        </p:nvGraphicFramePr>
        <p:xfrm>
          <a:off x="1141413" y="1351722"/>
          <a:ext cx="10517319" cy="471661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84421">
                  <a:extLst>
                    <a:ext uri="{9D8B030D-6E8A-4147-A177-3AD203B41FA5}">
                      <a16:colId xmlns:a16="http://schemas.microsoft.com/office/drawing/2014/main" val="1011643685"/>
                    </a:ext>
                  </a:extLst>
                </a:gridCol>
                <a:gridCol w="930302">
                  <a:extLst>
                    <a:ext uri="{9D8B030D-6E8A-4147-A177-3AD203B41FA5}">
                      <a16:colId xmlns:a16="http://schemas.microsoft.com/office/drawing/2014/main" val="2773719396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913377299"/>
                    </a:ext>
                  </a:extLst>
                </a:gridCol>
                <a:gridCol w="1383528">
                  <a:extLst>
                    <a:ext uri="{9D8B030D-6E8A-4147-A177-3AD203B41FA5}">
                      <a16:colId xmlns:a16="http://schemas.microsoft.com/office/drawing/2014/main" val="3728984798"/>
                    </a:ext>
                  </a:extLst>
                </a:gridCol>
                <a:gridCol w="1037645">
                  <a:extLst>
                    <a:ext uri="{9D8B030D-6E8A-4147-A177-3AD203B41FA5}">
                      <a16:colId xmlns:a16="http://schemas.microsoft.com/office/drawing/2014/main" val="3572020952"/>
                    </a:ext>
                  </a:extLst>
                </a:gridCol>
                <a:gridCol w="1277215">
                  <a:extLst>
                    <a:ext uri="{9D8B030D-6E8A-4147-A177-3AD203B41FA5}">
                      <a16:colId xmlns:a16="http://schemas.microsoft.com/office/drawing/2014/main" val="1901984928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51977265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1082106406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2148822391"/>
                    </a:ext>
                  </a:extLst>
                </a:gridCol>
                <a:gridCol w="1051732">
                  <a:extLst>
                    <a:ext uri="{9D8B030D-6E8A-4147-A177-3AD203B41FA5}">
                      <a16:colId xmlns:a16="http://schemas.microsoft.com/office/drawing/2014/main" val="67904319"/>
                    </a:ext>
                  </a:extLst>
                </a:gridCol>
              </a:tblGrid>
              <a:tr h="866862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ID</a:t>
                      </a:r>
                      <a:endParaRPr lang="ru-RU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Приоритет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Раздел ПО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Название ТК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Предварительные шаги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Шаги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Фактический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Статус прохождения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Комментарий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15629"/>
                  </a:ext>
                </a:extLst>
              </a:tr>
              <a:tr h="439451"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HINdos-1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Доставка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Блок "Контакты"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сайт https://hinkali-nn.ru/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раздел доставка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Сайт открылся на нужной вкладке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Появилась ошибка 404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Failed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обнаружена в прод. версии сайта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9705483"/>
                  </a:ext>
                </a:extLst>
              </a:tr>
              <a:tr h="43945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Прокрутить страницу до карты над подвалом сайта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 карте отображается блок "Контакты"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149009"/>
                  </a:ext>
                </a:extLst>
              </a:tr>
              <a:tr h="439451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Нажать на второй номер телефона указанный в данном блоке 8(904)049-75-55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браузере появилось окно "Открыть приложение "Выбор приложения"?"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Появилась ошибка 404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8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6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D57CE-13E8-4059-A9BA-E0C9CD59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0"/>
            <a:ext cx="9905998" cy="1478570"/>
          </a:xfrm>
        </p:spPr>
        <p:txBody>
          <a:bodyPr/>
          <a:lstStyle/>
          <a:p>
            <a:r>
              <a:rPr lang="ru-RU" dirty="0"/>
              <a:t>Баг-репорт 1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D5B04E7-E871-5CAB-9F22-625CE2B5BD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2272251"/>
              </p:ext>
            </p:extLst>
          </p:nvPr>
        </p:nvGraphicFramePr>
        <p:xfrm>
          <a:off x="1141415" y="1261141"/>
          <a:ext cx="9906000" cy="43357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91099110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14663334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4916013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55958131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78173313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21579313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27326486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814623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бага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Серьезность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Окружение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Шаги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Фактичекский результат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2878842894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HINgal-1BUG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Белый фон со стрелками прокрутки в галерее ресторана вместо изображений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Minor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Ноутбук HP ProBook 4530s</a:t>
                      </a:r>
                      <a:b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ОС Майкрософт Windows 10 Домашняя</a:t>
                      </a:r>
                      <a:b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10.0.19045 Сборка 19045</a:t>
                      </a:r>
                      <a:b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 Chrome Версия 119.0.6045.106 (Официальная сборка), (64 бит)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сайт https://hinkali-nn.ru/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Отображение белого фона со стрелками прокрутки в галерее ресторана вместо изображений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галерее есть изображения с возможностью их пролистывания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17442486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Открыть вкладку "Ресторан"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266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Прокрутить страницу вниз до раздела "Галерея ресторана"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3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171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52A04-674B-3FA3-1B8D-8D80475EE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4CE3D71-18FC-8D04-55C3-6D31E408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5150" y="911086"/>
            <a:ext cx="10038524" cy="5035827"/>
          </a:xfrm>
        </p:spPr>
      </p:pic>
    </p:spTree>
    <p:extLst>
      <p:ext uri="{BB962C8B-B14F-4D97-AF65-F5344CB8AC3E}">
        <p14:creationId xmlns:p14="http://schemas.microsoft.com/office/powerpoint/2010/main" val="38856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45474C-F6BA-806A-0729-5779E1701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5" y="-106017"/>
            <a:ext cx="9905998" cy="1478570"/>
          </a:xfrm>
        </p:spPr>
        <p:txBody>
          <a:bodyPr/>
          <a:lstStyle/>
          <a:p>
            <a:r>
              <a:rPr lang="ru-RU" dirty="0"/>
              <a:t>Баг-репорт 2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8459FFC-7124-A11A-8BDE-5910986E0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4745885"/>
              </p:ext>
            </p:extLst>
          </p:nvPr>
        </p:nvGraphicFramePr>
        <p:xfrm>
          <a:off x="1182898" y="1035113"/>
          <a:ext cx="9906000" cy="478777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238250">
                  <a:extLst>
                    <a:ext uri="{9D8B030D-6E8A-4147-A177-3AD203B41FA5}">
                      <a16:colId xmlns:a16="http://schemas.microsoft.com/office/drawing/2014/main" val="354468923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17228947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1078188142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767784708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631033276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852404139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4155656104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34555898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 бага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Серьезность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Приоритет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Окружение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Шаги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Фактичекский результат</a:t>
                      </a:r>
                      <a:endParaRPr lang="ru-RU" sz="1400" kern="10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Ожидаемый результат</a:t>
                      </a:r>
                      <a:endParaRPr lang="ru-RU" sz="1400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3592050353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HINdos-1BUG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Ошибка 404 при клике на номер телефона из блока "Контакты"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Major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Normal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Ноутбук HP ProBook 4530s</a:t>
                      </a:r>
                      <a:b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ОС Майкрософт Windows 10 Домашняя</a:t>
                      </a:r>
                      <a:b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Версия 10.0.19045 Сборка 19045</a:t>
                      </a:r>
                      <a:b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Google Chrome Версия 119.0.6045.106 (Официальная сборка), (64 бит)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сайт https://hinkali-nn.ru/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Появилась ошибка 404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 браузере появилось окно "Открыть приложение "Выбор приложения"?"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extLst>
                  <a:ext uri="{0D108BD9-81ED-4DB2-BD59-A6C34878D82A}">
                    <a16:rowId xmlns:a16="http://schemas.microsoft.com/office/drawing/2014/main" val="26107851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Открыть раздел доставка</a:t>
                      </a:r>
                      <a:endParaRPr lang="ru-RU" sz="1400" kern="10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25813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Прокрутить страницу до карты над подвалом сайта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20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Нажать на второй номер телефона указанный в данном блоке 8(904)049-75-55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9525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26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3933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F2DAE-45E8-26D6-1EF2-D0A840FEF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687" y="164700"/>
            <a:ext cx="9905998" cy="147857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F204E25-5654-EFDC-BABA-AEFBABC2E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1687" y="1219200"/>
            <a:ext cx="9645449" cy="4834752"/>
          </a:xfrm>
        </p:spPr>
      </p:pic>
    </p:spTree>
    <p:extLst>
      <p:ext uri="{BB962C8B-B14F-4D97-AF65-F5344CB8AC3E}">
        <p14:creationId xmlns:p14="http://schemas.microsoft.com/office/powerpoint/2010/main" val="4162032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AC2DA-0D39-06CF-FAFB-F443A54CB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6970"/>
            <a:ext cx="9905998" cy="600682"/>
          </a:xfrm>
        </p:spPr>
        <p:txBody>
          <a:bodyPr/>
          <a:lstStyle/>
          <a:p>
            <a:r>
              <a:rPr lang="ru-RU" dirty="0"/>
              <a:t>Сводная таблица техник тест-дизайна</a:t>
            </a: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C40CECB0-2341-34FB-DC21-C10DBA6C8A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5321416"/>
              </p:ext>
            </p:extLst>
          </p:nvPr>
        </p:nvGraphicFramePr>
        <p:xfrm>
          <a:off x="689113" y="927652"/>
          <a:ext cx="10813774" cy="582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95061">
                  <a:extLst>
                    <a:ext uri="{9D8B030D-6E8A-4147-A177-3AD203B41FA5}">
                      <a16:colId xmlns:a16="http://schemas.microsoft.com/office/drawing/2014/main" val="3133082928"/>
                    </a:ext>
                  </a:extLst>
                </a:gridCol>
                <a:gridCol w="4916557">
                  <a:extLst>
                    <a:ext uri="{9D8B030D-6E8A-4147-A177-3AD203B41FA5}">
                      <a16:colId xmlns:a16="http://schemas.microsoft.com/office/drawing/2014/main" val="1487173231"/>
                    </a:ext>
                  </a:extLst>
                </a:gridCol>
                <a:gridCol w="1895061">
                  <a:extLst>
                    <a:ext uri="{9D8B030D-6E8A-4147-A177-3AD203B41FA5}">
                      <a16:colId xmlns:a16="http://schemas.microsoft.com/office/drawing/2014/main" val="952418094"/>
                    </a:ext>
                  </a:extLst>
                </a:gridCol>
                <a:gridCol w="2107095">
                  <a:extLst>
                    <a:ext uri="{9D8B030D-6E8A-4147-A177-3AD203B41FA5}">
                      <a16:colId xmlns:a16="http://schemas.microsoft.com/office/drawing/2014/main" val="4149829154"/>
                    </a:ext>
                  </a:extLst>
                </a:gridCol>
              </a:tblGrid>
              <a:tr h="286026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Входные данные без техник тест-дизайна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Входные данные с использованием техник тест-дизайна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 техник тест-дизайна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Название тест-кейса, где применяется данная техника тест-дизайна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57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ru-RU" sz="1400" dirty="0"/>
                        <a:t>1. Существующий номер (+7(910)000-01-01)</a:t>
                      </a:r>
                    </a:p>
                    <a:p>
                      <a:pPr marL="0" indent="0">
                        <a:buNone/>
                      </a:pPr>
                      <a:r>
                        <a:rPr lang="ru-RU" sz="1400" dirty="0"/>
                        <a:t>2. Пустое поле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3. Длинный номер (+7(910)000-01-011-0125487)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4. Короткий номер (+7(910)0001)</a:t>
                      </a:r>
                    </a:p>
                    <a:p>
                      <a:pPr marL="0" indent="0">
                        <a:buNone/>
                      </a:pP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1. Позитивная проверка:</a:t>
                      </a:r>
                    </a:p>
                    <a:p>
                      <a:r>
                        <a:rPr lang="ru-RU" sz="1400" dirty="0"/>
                        <a:t>1.1. В поле номера телефона ввести количество цифр = 10 (+7(910)000-01-01)</a:t>
                      </a:r>
                    </a:p>
                    <a:p>
                      <a:r>
                        <a:rPr lang="ru-RU" sz="1400" dirty="0"/>
                        <a:t>2. Негативная проверка:</a:t>
                      </a:r>
                    </a:p>
                    <a:p>
                      <a:r>
                        <a:rPr lang="ru-RU" sz="1400" dirty="0"/>
                        <a:t>2.1. Верхняя граница (начало диапазона): В поле номера телефона ввести количество цифр = 9 (+7(910)000-01-0_)</a:t>
                      </a:r>
                    </a:p>
                    <a:p>
                      <a:r>
                        <a:rPr lang="ru-RU" sz="1400" dirty="0"/>
                        <a:t>2.2. Нижняя граница (конец диапазона): В поле номера телефона ввести количество цифр = 11 (+7(910)000-01-010)</a:t>
                      </a:r>
                    </a:p>
                    <a:p>
                      <a:r>
                        <a:rPr lang="ru-RU" sz="1400" dirty="0"/>
                        <a:t>2.3. Значение 0: Поле номера телефона оставить пустым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Анализ граничных значений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Тест-кейс № 2 </a:t>
                      </a:r>
                    </a:p>
                    <a:p>
                      <a:r>
                        <a:rPr lang="ru-RU" sz="1400" dirty="0"/>
                        <a:t>Проверка поля ввода номера телефона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89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1. Существующее имя (Ира, Миша)</a:t>
                      </a:r>
                    </a:p>
                    <a:p>
                      <a:r>
                        <a:rPr lang="ru-RU" sz="1400" dirty="0"/>
                        <a:t>2. Пустое поле</a:t>
                      </a:r>
                    </a:p>
                    <a:p>
                      <a:r>
                        <a:rPr lang="ru-RU" sz="1400" dirty="0"/>
                        <a:t>3. Набор букв, цифр и спец. символов (отлва76);п?!58)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1. Позитивная проверка:</a:t>
                      </a:r>
                    </a:p>
                    <a:p>
                      <a:r>
                        <a:rPr lang="ru-RU" sz="1400" dirty="0"/>
                        <a:t>1.1. 1 КЭ: имя на кириллице (Ирина, Ваня) </a:t>
                      </a:r>
                    </a:p>
                    <a:p>
                      <a:r>
                        <a:rPr lang="ru-RU" sz="1400" dirty="0"/>
                        <a:t>1.2. 2 КЭ: имя на латинице (Irina, Dima)</a:t>
                      </a:r>
                    </a:p>
                    <a:p>
                      <a:r>
                        <a:rPr lang="ru-RU" sz="1400" dirty="0"/>
                        <a:t>1.3. 3 КЭ:  Двусоставное имя кириллице (Алла-Виктория)</a:t>
                      </a:r>
                    </a:p>
                    <a:p>
                      <a:r>
                        <a:rPr lang="ru-RU" sz="1400" dirty="0"/>
                        <a:t>1.4. 4 КЭ: двусоставное имя латиница (Oscar-</a:t>
                      </a:r>
                      <a:r>
                        <a:rPr lang="ru-RU" sz="1400" dirty="0" err="1"/>
                        <a:t>Dim</a:t>
                      </a:r>
                      <a:r>
                        <a:rPr lang="ru-RU" sz="1400" dirty="0"/>
                        <a:t>)</a:t>
                      </a:r>
                    </a:p>
                    <a:p>
                      <a:endParaRPr lang="ru-RU" sz="1400" dirty="0"/>
                    </a:p>
                    <a:p>
                      <a:r>
                        <a:rPr lang="ru-RU" sz="1400" dirty="0"/>
                        <a:t>2. Негативная проверка:</a:t>
                      </a:r>
                    </a:p>
                    <a:p>
                      <a:r>
                        <a:rPr lang="ru-RU" sz="1400" dirty="0"/>
                        <a:t>2.1. 1 КЭ: значение 0 (поле ввода имени оставить пустым)</a:t>
                      </a:r>
                    </a:p>
                    <a:p>
                      <a:r>
                        <a:rPr lang="ru-RU" sz="1400" dirty="0"/>
                        <a:t>2.2. 2 КЭ: длинное значение имени (притмпвнармпаораиврипассрапвыи)</a:t>
                      </a:r>
                    </a:p>
                    <a:p>
                      <a:r>
                        <a:rPr lang="ru-RU" sz="1400" dirty="0"/>
                        <a:t>2.3. 3КЭ: Цифры (125647892)</a:t>
                      </a:r>
                    </a:p>
                    <a:p>
                      <a:r>
                        <a:rPr lang="ru-RU" sz="1400" dirty="0"/>
                        <a:t>2.4. 4 КЭ: спецсимволы (%;:?*№"!:?)</a:t>
                      </a:r>
                    </a:p>
                    <a:p>
                      <a:r>
                        <a:rPr lang="ru-RU" sz="1400" dirty="0"/>
                        <a:t> 2.5. 5 КЭ: короткое имя (Ян)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Классы эквивалентности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Тест-кейс № 4</a:t>
                      </a:r>
                    </a:p>
                    <a:p>
                      <a:r>
                        <a:rPr lang="ru-RU" sz="1400" dirty="0"/>
                        <a:t>Оформление заказа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375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571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913D40-3743-2A37-0A87-2C802B594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196" y="234205"/>
            <a:ext cx="9905998" cy="627186"/>
          </a:xfrm>
        </p:spPr>
        <p:txBody>
          <a:bodyPr/>
          <a:lstStyle/>
          <a:p>
            <a:r>
              <a:rPr lang="ru-RU" dirty="0"/>
              <a:t>Анализ результатов тестирования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74F580-4ECD-5963-6CF4-69A62F122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003781"/>
            <a:ext cx="9905999" cy="562001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При подготовке к работе была определена стратегия, включающая в себя следующие виды тестирования: </a:t>
            </a:r>
          </a:p>
          <a:p>
            <a:pPr marL="0" indent="0">
              <a:buNone/>
            </a:pPr>
            <a:r>
              <a:rPr lang="en-US" dirty="0"/>
              <a:t>smoke-</a:t>
            </a:r>
            <a:r>
              <a:rPr lang="ru-RU" dirty="0"/>
              <a:t>тестирование, </a:t>
            </a:r>
          </a:p>
          <a:p>
            <a:pPr marL="0" indent="0">
              <a:buNone/>
            </a:pPr>
            <a:r>
              <a:rPr lang="en-US" dirty="0"/>
              <a:t>sanity-</a:t>
            </a:r>
            <a:r>
              <a:rPr lang="ru-RU" dirty="0"/>
              <a:t>тестирование,</a:t>
            </a:r>
          </a:p>
          <a:p>
            <a:pPr marL="0" indent="0">
              <a:buNone/>
            </a:pPr>
            <a:r>
              <a:rPr lang="ru-RU" dirty="0"/>
              <a:t>функциональное тестирование, включающее проверки: формы бронирования, корзины, формы оформления заказа, формы обратной связи, калькулятора заказа, ссылки на соц. сети и мессенджеры,</a:t>
            </a:r>
          </a:p>
          <a:p>
            <a:pPr marL="0" indent="0">
              <a:buNone/>
            </a:pPr>
            <a:r>
              <a:rPr lang="ru-RU" dirty="0"/>
              <a:t>нефункциональное (</a:t>
            </a:r>
            <a:r>
              <a:rPr lang="en-US" dirty="0"/>
              <a:t>GUI, Usability</a:t>
            </a:r>
            <a:r>
              <a:rPr lang="ru-RU" dirty="0"/>
              <a:t>, локализации для региона Россия),</a:t>
            </a:r>
          </a:p>
          <a:p>
            <a:pPr marL="0" indent="0">
              <a:buNone/>
            </a:pPr>
            <a:r>
              <a:rPr lang="ru-RU" dirty="0"/>
              <a:t>тестирование совместимости (кросс-браузерное), </a:t>
            </a:r>
          </a:p>
          <a:p>
            <a:pPr marL="0" indent="0">
              <a:buNone/>
            </a:pPr>
            <a:r>
              <a:rPr lang="ru-RU" dirty="0"/>
              <a:t>интернет соединения и интуитивное тестирование. </a:t>
            </a:r>
          </a:p>
          <a:p>
            <a:pPr marL="0" indent="0">
              <a:buNone/>
            </a:pPr>
            <a:r>
              <a:rPr lang="ru-RU" dirty="0"/>
              <a:t>В результате проведенного тестирования была подготовлена следующая документация: один чек-лист и пять тест-кейсов, а так же было оформлено два баг-репорта.</a:t>
            </a:r>
          </a:p>
          <a:p>
            <a:pPr marL="0" indent="0">
              <a:buNone/>
            </a:pPr>
            <a:r>
              <a:rPr lang="ru-RU" dirty="0"/>
              <a:t>Ориентируясь на данные проверки можно отметить что данное ПО имеет приятный интерфейс и  удобно в использовании, не имеет ошибок, блокирующих его функцию. Найденные дефекты не нарушают работу приложения и конечному пользователю не мешают применять ПО для решения своих задач. </a:t>
            </a:r>
          </a:p>
        </p:txBody>
      </p:sp>
    </p:spTree>
    <p:extLst>
      <p:ext uri="{BB962C8B-B14F-4D97-AF65-F5344CB8AC3E}">
        <p14:creationId xmlns:p14="http://schemas.microsoft.com/office/powerpoint/2010/main" val="106659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A4C16E-23E8-AE35-13C0-E25BE3CF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B1A4F1-AF0D-E41F-C9F0-8609203CC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68557"/>
            <a:ext cx="9905999" cy="3922644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 проекте								3</a:t>
            </a:r>
          </a:p>
          <a:p>
            <a:r>
              <a:rPr lang="ru-RU" dirty="0"/>
              <a:t>Виды тестирования ПО						4-7</a:t>
            </a:r>
          </a:p>
          <a:p>
            <a:r>
              <a:rPr lang="ru-RU" dirty="0"/>
              <a:t>Тестовая документация 						8-17</a:t>
            </a:r>
          </a:p>
          <a:p>
            <a:pPr lvl="1"/>
            <a:r>
              <a:rPr lang="ru-RU" dirty="0"/>
              <a:t>Чек –лист								8</a:t>
            </a:r>
          </a:p>
          <a:p>
            <a:pPr lvl="1"/>
            <a:r>
              <a:rPr lang="ru-RU" dirty="0"/>
              <a:t>Тест-кейсы								9</a:t>
            </a:r>
          </a:p>
          <a:p>
            <a:pPr lvl="1"/>
            <a:r>
              <a:rPr lang="ru-RU" dirty="0"/>
              <a:t>Баг-репорты							14</a:t>
            </a:r>
          </a:p>
          <a:p>
            <a:r>
              <a:rPr lang="ru-RU" dirty="0"/>
              <a:t>Сводная таблица техник тест-дизайна				18</a:t>
            </a:r>
          </a:p>
          <a:p>
            <a:r>
              <a:rPr lang="ru-RU" dirty="0"/>
              <a:t>Анализ результатов тестирования					19</a:t>
            </a:r>
          </a:p>
          <a:p>
            <a:r>
              <a:rPr lang="ru-RU" dirty="0"/>
              <a:t>Выводы 								20</a:t>
            </a:r>
          </a:p>
          <a:p>
            <a:pPr marL="457200" lvl="1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1908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43E4D5-CFA9-BA13-80DA-B5CF6EB7E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566561-EBB9-9FA9-F307-8027D33C4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922"/>
            <a:ext cx="9905999" cy="395253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	Выбранная стратегия тестирования является оптимальной для подготовки тестовой документации. Благодаря чему было проведено ручное тестирование данного </a:t>
            </a:r>
            <a:r>
              <a:rPr lang="en-US" dirty="0"/>
              <a:t>web-</a:t>
            </a:r>
            <a:r>
              <a:rPr lang="ru-RU" dirty="0"/>
              <a:t>приложения, которое позволило обнаружить два дефекта (не влияют на его функциональность). </a:t>
            </a:r>
          </a:p>
          <a:p>
            <a:pPr marL="0" indent="0">
              <a:buNone/>
            </a:pPr>
            <a:r>
              <a:rPr lang="ru-RU" dirty="0"/>
              <a:t>	Подводя итог вышеизложенной информации, можно сделать вывод, что данное ПО рекомендовано для ввода в промышленную эксплуатацию, т.к. оно не содержит блокирующих/критических ошибок, а выявленные ошибки не являются препятствием для осуществления той работы, для которой данное приложение создавалось. А именно при бронировании столика или заказа готовой еды на дом у пользователя не возникает сложностей с решением данных задач. </a:t>
            </a:r>
            <a:r>
              <a:rPr lang="ru-RU"/>
              <a:t>Установленные </a:t>
            </a:r>
            <a:r>
              <a:rPr lang="ru-RU" dirty="0"/>
              <a:t>о</a:t>
            </a:r>
            <a:r>
              <a:rPr lang="ru-RU"/>
              <a:t>шибки </a:t>
            </a:r>
            <a:r>
              <a:rPr lang="ru-RU" dirty="0"/>
              <a:t>не являются первоочередными для исправления, но для создания у пользователя лучшего представления о сайте рекомендованы к устранению.</a:t>
            </a:r>
          </a:p>
        </p:txBody>
      </p:sp>
    </p:spTree>
    <p:extLst>
      <p:ext uri="{BB962C8B-B14F-4D97-AF65-F5344CB8AC3E}">
        <p14:creationId xmlns:p14="http://schemas.microsoft.com/office/powerpoint/2010/main" val="138684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07279-A8E0-CD28-CE67-C0BF42AF8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017" y="589721"/>
            <a:ext cx="8786192" cy="165976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ru-RU" dirty="0"/>
              <a:t>О проекте</a:t>
            </a:r>
            <a:br>
              <a:rPr lang="ru-RU" dirty="0"/>
            </a:br>
            <a:br>
              <a:rPr lang="ru-RU" dirty="0"/>
            </a:br>
            <a:r>
              <a:rPr lang="ru-RU" sz="2000" dirty="0"/>
              <a:t>Сайт позволяет оформить заказ готовой еды с доставкой на дом и забронировать столик в ресторане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D932F30-DA33-9E8B-E637-2C71868AF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0017" y="2249488"/>
            <a:ext cx="8786192" cy="4164564"/>
          </a:xfrm>
        </p:spPr>
      </p:pic>
    </p:spTree>
    <p:extLst>
      <p:ext uri="{BB962C8B-B14F-4D97-AF65-F5344CB8AC3E}">
        <p14:creationId xmlns:p14="http://schemas.microsoft.com/office/powerpoint/2010/main" val="43126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10032-8E03-67C9-E9A6-6FD9F4BCA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87" y="594181"/>
            <a:ext cx="9905998" cy="600682"/>
          </a:xfrm>
        </p:spPr>
        <p:txBody>
          <a:bodyPr/>
          <a:lstStyle/>
          <a:p>
            <a:r>
              <a:rPr lang="ru-RU" dirty="0"/>
              <a:t>Виды тестирования ПО</a:t>
            </a:r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00242662-D1F0-F28C-2CFB-6BC942019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245" y="1391479"/>
            <a:ext cx="10228204" cy="4373218"/>
          </a:xfrm>
        </p:spPr>
      </p:pic>
    </p:spTree>
    <p:extLst>
      <p:ext uri="{BB962C8B-B14F-4D97-AF65-F5344CB8AC3E}">
        <p14:creationId xmlns:p14="http://schemas.microsoft.com/office/powerpoint/2010/main" val="229140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C5231-51D0-E770-9774-1C14ED60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691" y="565509"/>
            <a:ext cx="9905998" cy="680195"/>
          </a:xfrm>
        </p:spPr>
        <p:txBody>
          <a:bodyPr/>
          <a:lstStyle/>
          <a:p>
            <a:r>
              <a:rPr lang="ru-RU" dirty="0"/>
              <a:t>Виды тестирования ПО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7641BBD-D1C7-8B45-80D8-28C18AC5F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0262" y="1540539"/>
            <a:ext cx="8478148" cy="4277165"/>
          </a:xfrm>
        </p:spPr>
      </p:pic>
    </p:spTree>
    <p:extLst>
      <p:ext uri="{BB962C8B-B14F-4D97-AF65-F5344CB8AC3E}">
        <p14:creationId xmlns:p14="http://schemas.microsoft.com/office/powerpoint/2010/main" val="111680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195B0-6D43-EF63-33F1-A420A5C73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713451"/>
            <a:ext cx="9905998" cy="505750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тестирования ПО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88A59F-E72D-2629-2231-24452F2E5F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043" y="1406911"/>
            <a:ext cx="8610531" cy="4737639"/>
          </a:xfrm>
        </p:spPr>
      </p:pic>
    </p:spTree>
    <p:extLst>
      <p:ext uri="{BB962C8B-B14F-4D97-AF65-F5344CB8AC3E}">
        <p14:creationId xmlns:p14="http://schemas.microsoft.com/office/powerpoint/2010/main" val="324693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41C31-BDBC-163D-6395-B58D71B1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60925"/>
          </a:xfrm>
        </p:spPr>
        <p:txBody>
          <a:bodyPr>
            <a:normAutofit fontScale="90000"/>
          </a:bodyPr>
          <a:lstStyle/>
          <a:p>
            <a:r>
              <a:rPr lang="ru-RU" dirty="0"/>
              <a:t>Виды тестирования ПО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E89D5AA-3111-2B87-74C5-1656C48FDE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3601" y="1348934"/>
            <a:ext cx="6841414" cy="4985606"/>
          </a:xfrm>
        </p:spPr>
      </p:pic>
    </p:spTree>
    <p:extLst>
      <p:ext uri="{BB962C8B-B14F-4D97-AF65-F5344CB8AC3E}">
        <p14:creationId xmlns:p14="http://schemas.microsoft.com/office/powerpoint/2010/main" val="363514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40328-C1C3-5F9A-7F59-22B0025B9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935" y="73840"/>
            <a:ext cx="9905998" cy="1478570"/>
          </a:xfrm>
        </p:spPr>
        <p:txBody>
          <a:bodyPr>
            <a:normAutofit/>
          </a:bodyPr>
          <a:lstStyle/>
          <a:p>
            <a:r>
              <a:rPr lang="ru-RU" dirty="0"/>
              <a:t>Чек-лист</a:t>
            </a:r>
            <a:br>
              <a:rPr lang="ru-RU" dirty="0"/>
            </a:br>
            <a:r>
              <a:rPr lang="ru-RU" sz="2000" dirty="0"/>
              <a:t>оформление заказа</a:t>
            </a:r>
            <a:br>
              <a:rPr lang="ru-RU" sz="2000" dirty="0"/>
            </a:br>
            <a:r>
              <a:rPr lang="ru-RU" sz="2000" dirty="0"/>
              <a:t>проверка функциональности раздела «оформление заказа»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7B7D87F-B936-78B9-D2C7-0186B269D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726" y="1409323"/>
            <a:ext cx="8678519" cy="5083567"/>
          </a:xfrm>
        </p:spPr>
      </p:pic>
    </p:spTree>
    <p:extLst>
      <p:ext uri="{BB962C8B-B14F-4D97-AF65-F5344CB8AC3E}">
        <p14:creationId xmlns:p14="http://schemas.microsoft.com/office/powerpoint/2010/main" val="63446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E6C789-2ABB-193C-BF6C-F4759D3A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89795"/>
          </a:xfrm>
        </p:spPr>
        <p:txBody>
          <a:bodyPr/>
          <a:lstStyle/>
          <a:p>
            <a:r>
              <a:rPr lang="ru-RU" dirty="0"/>
              <a:t>Тест кейс 1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61AA88E-0587-5ECC-EAFA-283E879FA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7530012"/>
              </p:ext>
            </p:extLst>
          </p:nvPr>
        </p:nvGraphicFramePr>
        <p:xfrm>
          <a:off x="834887" y="1802295"/>
          <a:ext cx="10787270" cy="3737444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96348">
                  <a:extLst>
                    <a:ext uri="{9D8B030D-6E8A-4147-A177-3AD203B41FA5}">
                      <a16:colId xmlns:a16="http://schemas.microsoft.com/office/drawing/2014/main" val="1520316257"/>
                    </a:ext>
                  </a:extLst>
                </a:gridCol>
                <a:gridCol w="1024632">
                  <a:extLst>
                    <a:ext uri="{9D8B030D-6E8A-4147-A177-3AD203B41FA5}">
                      <a16:colId xmlns:a16="http://schemas.microsoft.com/office/drawing/2014/main" val="2308163449"/>
                    </a:ext>
                  </a:extLst>
                </a:gridCol>
                <a:gridCol w="930952">
                  <a:extLst>
                    <a:ext uri="{9D8B030D-6E8A-4147-A177-3AD203B41FA5}">
                      <a16:colId xmlns:a16="http://schemas.microsoft.com/office/drawing/2014/main" val="585862967"/>
                    </a:ext>
                  </a:extLst>
                </a:gridCol>
                <a:gridCol w="1086110">
                  <a:extLst>
                    <a:ext uri="{9D8B030D-6E8A-4147-A177-3AD203B41FA5}">
                      <a16:colId xmlns:a16="http://schemas.microsoft.com/office/drawing/2014/main" val="2170555796"/>
                    </a:ext>
                  </a:extLst>
                </a:gridCol>
                <a:gridCol w="1193527">
                  <a:extLst>
                    <a:ext uri="{9D8B030D-6E8A-4147-A177-3AD203B41FA5}">
                      <a16:colId xmlns:a16="http://schemas.microsoft.com/office/drawing/2014/main" val="691464307"/>
                    </a:ext>
                  </a:extLst>
                </a:gridCol>
                <a:gridCol w="1485546">
                  <a:extLst>
                    <a:ext uri="{9D8B030D-6E8A-4147-A177-3AD203B41FA5}">
                      <a16:colId xmlns:a16="http://schemas.microsoft.com/office/drawing/2014/main" val="717327607"/>
                    </a:ext>
                  </a:extLst>
                </a:gridCol>
                <a:gridCol w="1176020">
                  <a:extLst>
                    <a:ext uri="{9D8B030D-6E8A-4147-A177-3AD203B41FA5}">
                      <a16:colId xmlns:a16="http://schemas.microsoft.com/office/drawing/2014/main" val="2834256680"/>
                    </a:ext>
                  </a:extLst>
                </a:gridCol>
                <a:gridCol w="1240048">
                  <a:extLst>
                    <a:ext uri="{9D8B030D-6E8A-4147-A177-3AD203B41FA5}">
                      <a16:colId xmlns:a16="http://schemas.microsoft.com/office/drawing/2014/main" val="3899361927"/>
                    </a:ext>
                  </a:extLst>
                </a:gridCol>
                <a:gridCol w="991848">
                  <a:extLst>
                    <a:ext uri="{9D8B030D-6E8A-4147-A177-3AD203B41FA5}">
                      <a16:colId xmlns:a16="http://schemas.microsoft.com/office/drawing/2014/main" val="3662380329"/>
                    </a:ext>
                  </a:extLst>
                </a:gridCol>
                <a:gridCol w="1062239">
                  <a:extLst>
                    <a:ext uri="{9D8B030D-6E8A-4147-A177-3AD203B41FA5}">
                      <a16:colId xmlns:a16="http://schemas.microsoft.com/office/drawing/2014/main" val="330199805"/>
                    </a:ext>
                  </a:extLst>
                </a:gridCol>
              </a:tblGrid>
              <a:tr h="1039455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j-lt"/>
                        </a:rPr>
                        <a:t>ID</a:t>
                      </a:r>
                      <a:endParaRPr lang="ru-RU" sz="1400" b="1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Приоритет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Раздел ПО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Название ТК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Предварительные шаги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Шаги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Ожидаемый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Фактический результат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Статус прохождения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latin typeface="+mj-lt"/>
                        </a:rPr>
                        <a:t>Комментарий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697812"/>
                  </a:ext>
                </a:extLst>
              </a:tr>
              <a:tr h="421557"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HINkorz-1</a:t>
                      </a:r>
                      <a:endParaRPr lang="ru-RU" sz="1400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lang="ru-RU" sz="1400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Корзина</a:t>
                      </a:r>
                      <a:endParaRPr lang="ru-RU" sz="1400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товара в корзину</a:t>
                      </a:r>
                      <a:endParaRPr lang="ru-RU" sz="1400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chemeClr val="bg1">
                              <a:lumMod val="85000"/>
                              <a:lumOff val="1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Открыть сайт https://hinkali-nn.ru/</a:t>
                      </a:r>
                      <a:endParaRPr lang="ru-RU" sz="1400" kern="100" dirty="0">
                        <a:solidFill>
                          <a:schemeClr val="bg1">
                            <a:lumMod val="85000"/>
                            <a:lumOff val="15000"/>
                          </a:schemeClr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 Открыть вкладку "Доставка"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Товар добавлен в корзину. Символ на корзине с 0 сменился на 1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Товар добавлен в корзину. Символ на корзине с 0 сменился на 1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Passed</a:t>
                      </a: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400" kern="1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80860"/>
                  </a:ext>
                </a:extLst>
              </a:tr>
              <a:tr h="4215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 Прокрутить страницу сайта вниз до пункта "Наши товары"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081761"/>
                  </a:ext>
                </a:extLst>
              </a:tr>
              <a:tr h="4215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 Открыть страницу любого товара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3594416"/>
                  </a:ext>
                </a:extLst>
              </a:tr>
              <a:tr h="4215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 Нажать кнопку "Купить"</a:t>
                      </a:r>
                      <a:endParaRPr lang="ru-RU" sz="1400" kern="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 добавлен в корзину. Символ на корзине с 0 сменился на 1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 добавлен в корзину. Символ на корзине с 0 сменился на 1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100" kern="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Passed</a:t>
                      </a:r>
                      <a:endParaRPr lang="ru-RU" sz="1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141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63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4372</TotalTime>
  <Words>1449</Words>
  <Application>Microsoft Office PowerPoint</Application>
  <PresentationFormat>Широкоэкранный</PresentationFormat>
  <Paragraphs>236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Times New Roman</vt:lpstr>
      <vt:lpstr>Tw Cen MT</vt:lpstr>
      <vt:lpstr>Контур</vt:lpstr>
      <vt:lpstr>Рабочий проект  «тестирование интернет сайта: ресторан грузинской кухни|хинкали»</vt:lpstr>
      <vt:lpstr>содержание</vt:lpstr>
      <vt:lpstr>О проекте  Сайт позволяет оформить заказ готовой еды с доставкой на дом и забронировать столик в ресторане</vt:lpstr>
      <vt:lpstr>Виды тестирования ПО</vt:lpstr>
      <vt:lpstr>Виды тестирования ПО</vt:lpstr>
      <vt:lpstr>Виды тестирования ПО</vt:lpstr>
      <vt:lpstr>Виды тестирования ПО</vt:lpstr>
      <vt:lpstr>Чек-лист оформление заказа проверка функциональности раздела «оформление заказа»</vt:lpstr>
      <vt:lpstr>Тест кейс 1</vt:lpstr>
      <vt:lpstr>Тест-кейс 2</vt:lpstr>
      <vt:lpstr>Тест-кейс 3</vt:lpstr>
      <vt:lpstr>Тест-кейс 4</vt:lpstr>
      <vt:lpstr>Тест-кейс 5</vt:lpstr>
      <vt:lpstr>Баг-репорт 1</vt:lpstr>
      <vt:lpstr>Презентация PowerPoint</vt:lpstr>
      <vt:lpstr>Баг-репорт 2</vt:lpstr>
      <vt:lpstr>Презентация PowerPoint</vt:lpstr>
      <vt:lpstr>Сводная таблица техник тест-дизайна</vt:lpstr>
      <vt:lpstr>Анализ результатов тестирования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Итоговый проект  «тестирование интернет сайта: ресторан грузинской кухни|хинкали»</dc:title>
  <dc:creator>user</dc:creator>
  <cp:lastModifiedBy>user</cp:lastModifiedBy>
  <cp:revision>14</cp:revision>
  <dcterms:created xsi:type="dcterms:W3CDTF">2023-12-04T14:44:11Z</dcterms:created>
  <dcterms:modified xsi:type="dcterms:W3CDTF">2023-12-24T20:53:42Z</dcterms:modified>
</cp:coreProperties>
</file>