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317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C5FD7-F3F9-4233-ADB5-3A0570D8B717}" v="365" dt="2024-12-21T12:12:22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59A8B887-868D-1A3C-4289-B0ADFA3FC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-133350"/>
            <a:ext cx="12182475" cy="6991350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7D040B8-1A49-4FAA-1964-41B00D8AFEF6}"/>
              </a:ext>
            </a:extLst>
          </p:cNvPr>
          <p:cNvSpPr/>
          <p:nvPr/>
        </p:nvSpPr>
        <p:spPr>
          <a:xfrm>
            <a:off x="1360" y="-133350"/>
            <a:ext cx="12181114" cy="6987267"/>
          </a:xfrm>
          <a:prstGeom prst="rect">
            <a:avLst/>
          </a:prstGeom>
          <a:solidFill>
            <a:srgbClr val="000000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752537-A93C-59EC-21D0-1C51B3BF9C78}"/>
              </a:ext>
            </a:extLst>
          </p:cNvPr>
          <p:cNvSpPr/>
          <p:nvPr/>
        </p:nvSpPr>
        <p:spPr>
          <a:xfrm>
            <a:off x="-4083" y="1126671"/>
            <a:ext cx="12402910" cy="1585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Исследование банковских клиентов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8E05E1-EF7E-994F-2477-C1C0E93B890D}"/>
              </a:ext>
            </a:extLst>
          </p:cNvPr>
          <p:cNvSpPr/>
          <p:nvPr/>
        </p:nvSpPr>
        <p:spPr>
          <a:xfrm>
            <a:off x="8101692" y="4733925"/>
            <a:ext cx="3906610" cy="1436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Исследование выполнила </a:t>
            </a:r>
            <a:r>
              <a:rPr lang="ru-RU" sz="2000" err="1"/>
              <a:t>Каторкина</a:t>
            </a:r>
            <a:r>
              <a:rPr lang="ru-RU" sz="2000" dirty="0"/>
              <a:t> Оксана в рамках курса по анализу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3025" y="-1587"/>
            <a:ext cx="9144000" cy="749300"/>
          </a:xfrm>
        </p:spPr>
        <p:txBody>
          <a:bodyPr>
            <a:normAutofit/>
          </a:bodyPr>
          <a:lstStyle/>
          <a:p>
            <a:r>
              <a:rPr lang="ru-RU" sz="3200" dirty="0"/>
              <a:t>Общая информация о банковских клиентах</a:t>
            </a:r>
            <a:endParaRPr lang="ru-RU" sz="320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752537-A93C-59EC-21D0-1C51B3BF9C78}"/>
              </a:ext>
            </a:extLst>
          </p:cNvPr>
          <p:cNvSpPr/>
          <p:nvPr/>
        </p:nvSpPr>
        <p:spPr>
          <a:xfrm>
            <a:off x="658585" y="2209800"/>
            <a:ext cx="11250385" cy="2442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ru-RU" sz="12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1 Количество уникальных клиентов: 839081 человек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2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2 Количество транзакций: 985322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2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3 В среднем на одного клиента приходится: 1.17 транзакций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2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4 Значения баланса клиентов распределены не равномерно, имеются сильные выбросы, что справедливо и для </a:t>
            </a:r>
            <a:r>
              <a:rPr lang="ru-RU" sz="120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transactionamount</a:t>
            </a:r>
            <a:endParaRPr lang="ru-RU" err="1"/>
          </a:p>
          <a:p>
            <a:pPr>
              <a:lnSpc>
                <a:spcPct val="150000"/>
              </a:lnSpc>
            </a:pPr>
            <a:r>
              <a:rPr lang="ru-RU" sz="12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5 Средний возраст клиентов - 30 лет, самый пожилой клиент - в возрасте 91 год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2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6 Больше всего клиентов в возрасте от 20 до 40 лет, а количество мужчин значительно больше количества женщин</a:t>
            </a:r>
            <a:endParaRPr lang="ru-RU" dirty="0" err="1"/>
          </a:p>
          <a:p>
            <a:pPr>
              <a:lnSpc>
                <a:spcPct val="150000"/>
              </a:lnSpc>
            </a:pPr>
            <a:r>
              <a:rPr lang="ru-RU" sz="12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7 На первом месте по количеству клиентов - MUMBAI на втором - BANGALORE, на третьем - NEW DELHI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2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8 С 2016-08-01 по 2016-09-01 количество транзакций в среднем стабильное с небольшими скачками. После 2016-09-15 произошло резкое </a:t>
            </a:r>
            <a:r>
              <a:rPr lang="ru-RU" sz="120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сокрашение</a:t>
            </a:r>
            <a:r>
              <a:rPr lang="ru-RU" sz="12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 количества транзакций, аналогичная динамика наблюдается и для суммы платежей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2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9 Самая платежеспособная группа: От 20 до 30 лет с общей суммой транзакций 548943853.53. Сразу за ними по платежеспособности идут клиенты 30-40 лет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2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10 На первом месте по количеству транзакций, так же как и сумме переводов, - MUMBAI на втором - BANGALORE, на третьем - NEW DELHI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2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11 Время одной транзакции в среднем составляет 2,6 минуты, самая долгая транзакция длилась 3,9 минуты, а самая быстрая прошла практически мгновенно</a:t>
            </a:r>
            <a:endParaRPr lang="ru-RU" dirty="0"/>
          </a:p>
          <a:p>
            <a:pPr algn="ctr"/>
            <a:r>
              <a:rPr lang="ru-RU" sz="4800" dirty="0"/>
              <a:t>Исследование банковских клиентов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8E05E1-EF7E-994F-2477-C1C0E93B890D}"/>
              </a:ext>
            </a:extLst>
          </p:cNvPr>
          <p:cNvSpPr/>
          <p:nvPr/>
        </p:nvSpPr>
        <p:spPr>
          <a:xfrm>
            <a:off x="8101692" y="4733925"/>
            <a:ext cx="2392135" cy="1436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Исследование выполнила </a:t>
            </a:r>
            <a:r>
              <a:rPr lang="ru-RU" sz="2000" err="1"/>
              <a:t>Каторкина</a:t>
            </a:r>
            <a:r>
              <a:rPr lang="ru-RU" sz="2000" dirty="0"/>
              <a:t> Оксана в рамках курса по анализу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4476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8971" y="327706"/>
            <a:ext cx="11321142" cy="798286"/>
          </a:xfrm>
        </p:spPr>
        <p:txBody>
          <a:bodyPr>
            <a:normAutofit/>
          </a:bodyPr>
          <a:lstStyle/>
          <a:p>
            <a:r>
              <a:rPr lang="ru-RU" sz="2400" dirty="0">
                <a:ea typeface="+mj-lt"/>
                <a:cs typeface="+mj-lt"/>
              </a:rPr>
              <a:t>Самая </a:t>
            </a:r>
            <a:r>
              <a:rPr lang="ru-RU" sz="2400" dirty="0" err="1">
                <a:ea typeface="+mj-lt"/>
                <a:cs typeface="+mj-lt"/>
              </a:rPr>
              <a:t>платежеспобная</a:t>
            </a:r>
            <a:r>
              <a:rPr lang="ru-RU" sz="2400" dirty="0">
                <a:ea typeface="+mj-lt"/>
                <a:cs typeface="+mj-lt"/>
              </a:rPr>
              <a:t> группа это клиенты в возрасте от 20 до 30 лет, сразу за ними по платежеспособности идут клиенты 30-40 лет</a:t>
            </a:r>
            <a:endParaRPr lang="ru-RU" sz="2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752537-A93C-59EC-21D0-1C51B3BF9C78}"/>
              </a:ext>
            </a:extLst>
          </p:cNvPr>
          <p:cNvSpPr/>
          <p:nvPr/>
        </p:nvSpPr>
        <p:spPr>
          <a:xfrm>
            <a:off x="-4083" y="1126671"/>
            <a:ext cx="12402910" cy="1585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4800" dirty="0"/>
              <a:t>Исследование баковских клиентов</a:t>
            </a:r>
          </a:p>
        </p:txBody>
      </p:sp>
      <p:pic>
        <p:nvPicPr>
          <p:cNvPr id="9" name="Рисунок 8" descr="Изображение выглядит как текст, снимок экрана, круг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905F649-3D19-052E-FA4B-CFAAB48A4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085" y="1025298"/>
            <a:ext cx="2750005" cy="2162176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220B9F93-FF36-04D1-B63A-5629FA355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89" y="1122589"/>
            <a:ext cx="6681108" cy="573405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4AC4FA4B-D744-81E5-E6C1-D01A57D8C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153" y="3189514"/>
            <a:ext cx="4875440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6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629" y="197077"/>
            <a:ext cx="11810999" cy="928915"/>
          </a:xfrm>
        </p:spPr>
        <p:txBody>
          <a:bodyPr>
            <a:normAutofit/>
          </a:bodyPr>
          <a:lstStyle/>
          <a:p>
            <a:r>
              <a:rPr lang="ru-RU" sz="2400" dirty="0">
                <a:ea typeface="+mj-lt"/>
                <a:cs typeface="+mj-lt"/>
              </a:rPr>
              <a:t>На первом месте по количеству транзакций - MUMBAI на втором - BANGALORE, на третьем - NEW DELHI</a:t>
            </a:r>
            <a:endParaRPr lang="ru-RU" sz="2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752537-A93C-59EC-21D0-1C51B3BF9C78}"/>
              </a:ext>
            </a:extLst>
          </p:cNvPr>
          <p:cNvSpPr/>
          <p:nvPr/>
        </p:nvSpPr>
        <p:spPr>
          <a:xfrm>
            <a:off x="-4083" y="1126671"/>
            <a:ext cx="12402910" cy="1585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Исследование банковских клиентов</a:t>
            </a:r>
          </a:p>
        </p:txBody>
      </p:sp>
      <p:pic>
        <p:nvPicPr>
          <p:cNvPr id="8" name="Рисунок 7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55E4DEB-87DE-DEF7-954F-BAA392C5A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" y="1424667"/>
            <a:ext cx="6067426" cy="4814209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02BA0664-16FD-FD1D-B498-C597EDC87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848" y="1420587"/>
            <a:ext cx="5868761" cy="48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2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59A8B887-868D-1A3C-4289-B0ADFA3FC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-133350"/>
            <a:ext cx="12182475" cy="6991350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7D040B8-1A49-4FAA-1964-41B00D8AFEF6}"/>
              </a:ext>
            </a:extLst>
          </p:cNvPr>
          <p:cNvSpPr/>
          <p:nvPr/>
        </p:nvSpPr>
        <p:spPr>
          <a:xfrm>
            <a:off x="1360" y="-133350"/>
            <a:ext cx="12181114" cy="6987267"/>
          </a:xfrm>
          <a:prstGeom prst="rect">
            <a:avLst/>
          </a:prstGeom>
          <a:solidFill>
            <a:srgbClr val="000000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752537-A93C-59EC-21D0-1C51B3BF9C78}"/>
              </a:ext>
            </a:extLst>
          </p:cNvPr>
          <p:cNvSpPr/>
          <p:nvPr/>
        </p:nvSpPr>
        <p:spPr>
          <a:xfrm>
            <a:off x="-4083" y="1126671"/>
            <a:ext cx="12402910" cy="1585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4800" dirty="0"/>
              <a:t>Спасибо за внимание!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8E05E1-EF7E-994F-2477-C1C0E93B890D}"/>
              </a:ext>
            </a:extLst>
          </p:cNvPr>
          <p:cNvSpPr/>
          <p:nvPr/>
        </p:nvSpPr>
        <p:spPr>
          <a:xfrm>
            <a:off x="8101692" y="4733925"/>
            <a:ext cx="3906610" cy="1436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dirty="0"/>
              <a:t> </a:t>
            </a:r>
            <a:r>
              <a:rPr lang="ru-RU" sz="2000" dirty="0" err="1"/>
              <a:t>Каторкина</a:t>
            </a:r>
            <a:r>
              <a:rPr lang="ru-RU" sz="2000" dirty="0"/>
              <a:t> Оксана </a:t>
            </a:r>
          </a:p>
          <a:p>
            <a:pPr algn="ctr"/>
            <a:r>
              <a:rPr lang="ru-RU" sz="2000" dirty="0"/>
              <a:t>E-mail:12345-70"mail.ru</a:t>
            </a:r>
          </a:p>
          <a:p>
            <a:pPr algn="ctr"/>
            <a:r>
              <a:rPr lang="ru-RU" sz="2000" dirty="0" err="1"/>
              <a:t>telegram</a:t>
            </a:r>
            <a:r>
              <a:rPr lang="ru-RU" sz="2000" dirty="0"/>
              <a:t>: </a:t>
            </a:r>
            <a:r>
              <a:rPr lang="ru-RU" sz="2000" dirty="0" err="1">
                <a:ea typeface="+mn-lt"/>
                <a:cs typeface="+mn-lt"/>
              </a:rPr>
              <a:t>kse_samara</a:t>
            </a:r>
            <a:endParaRPr lang="ru-RU" sz="2000" dirty="0" err="1"/>
          </a:p>
        </p:txBody>
      </p:sp>
    </p:spTree>
    <p:extLst>
      <p:ext uri="{BB962C8B-B14F-4D97-AF65-F5344CB8AC3E}">
        <p14:creationId xmlns:p14="http://schemas.microsoft.com/office/powerpoint/2010/main" val="32951101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Общая информация о банковских клиентах</vt:lpstr>
      <vt:lpstr>Самая платежеспобная группа это клиенты в возрасте от 20 до 30 лет, сразу за ними по платежеспособности идут клиенты 30-40 лет</vt:lpstr>
      <vt:lpstr>На первом месте по количеству транзакций - MUMBAI на втором - BANGALORE, на третьем - NEW DELHI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161</cp:revision>
  <dcterms:created xsi:type="dcterms:W3CDTF">2024-12-21T11:09:34Z</dcterms:created>
  <dcterms:modified xsi:type="dcterms:W3CDTF">2024-12-21T12:13:34Z</dcterms:modified>
</cp:coreProperties>
</file>