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1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4" r:id="rId17"/>
    <p:sldId id="273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6385" autoAdjust="0"/>
  </p:normalViewPr>
  <p:slideViewPr>
    <p:cSldViewPr snapToGrid="0" showGuides="1">
      <p:cViewPr varScale="1">
        <p:scale>
          <a:sx n="94" d="100"/>
          <a:sy n="94" d="100"/>
        </p:scale>
        <p:origin x="106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9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FBBA-D55D-4708-BBFF-7454D7CB6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F1A8B-BC73-4A3F-A820-958DA10D6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75466-D6A3-463E-BCD8-B2CB6A57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9A30-E298-45E3-82E1-0AAAAFC5357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CB850-20BC-4A9D-A9AD-EACCD298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3C41A-F377-4B0E-B7F4-64F3E3CF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4E4A-0B2D-4C63-8BEE-2C0289E0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DA38-69BB-4875-8A99-3A3CCD1F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28E5F-C245-4F6B-BABA-CB8FC1513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A985E-D52F-42D5-8BC9-565DB9DE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9A30-E298-45E3-82E1-0AAAAFC5357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B6607-6B04-41F3-9D1F-3ED2D98C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2DA5A-7D6C-4463-B272-614EA91B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4E4A-0B2D-4C63-8BEE-2C0289E0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7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91484D-563D-4532-8932-24E54E405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C0B37-A123-44DA-87F3-78F5AA9CA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8EA31-E90D-48E3-B698-C86B8DB4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9A30-E298-45E3-82E1-0AAAAFC5357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F7CE0-3EB8-422E-95EA-8F64E475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6E395-091A-49E5-A3C7-5471605D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4E4A-0B2D-4C63-8BEE-2C0289E0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7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DD6E-3561-4F9C-A0EE-87766485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CB1FE-0A83-4FD8-93C8-A4A0C5571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C79D0-786D-4873-B9D6-3278305B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9A30-E298-45E3-82E1-0AAAAFC5357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CA1C-B230-47A9-B690-28D29E0E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2E238-A1A5-49C3-88F9-074A3B92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4E4A-0B2D-4C63-8BEE-2C0289E0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FE76-2A4E-42C1-BFF6-17350131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052B2-CCB4-450A-B9DF-08E3020E1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A828B-2D63-471D-9A15-15E1C8F7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9A30-E298-45E3-82E1-0AAAAFC5357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4FAE2-54EB-42E5-88BE-C3CB264F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60999-978C-40F0-9595-1DEE7389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4E4A-0B2D-4C63-8BEE-2C0289E0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1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DFF5-BF22-4176-ADB6-86A21C70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28621-96A6-4FEA-9E59-1C3B7FA4E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9BF37-C959-40CB-B825-EB2E8BC4A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19ED9-CEA8-4BBC-B387-FF7AA72E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9A30-E298-45E3-82E1-0AAAAFC5357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275EB-193B-4A17-BE30-A9DAF1D3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626E7-31DB-47E7-922B-34C4292F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4E4A-0B2D-4C63-8BEE-2C0289E0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5D02-D78A-492A-9F17-BE3EBDF9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D34CA-689C-42FD-87E2-55EE683E9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535D5-2BF0-40E3-859D-5ADEAA5A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80A3F-F7EA-42E7-AB93-7E8278331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97792-A654-444E-953E-25CA85A9D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D50F2-6089-47F4-9DA7-D3795E9F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9A30-E298-45E3-82E1-0AAAAFC5357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DCA4B-2F99-4AB9-8B31-4C1D2191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46253-9F40-4FD0-AC23-D4975344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4E4A-0B2D-4C63-8BEE-2C0289E0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EC23-115A-42F7-85FC-89692774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2685E-F010-4F78-B03A-8164D3B9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9A30-E298-45E3-82E1-0AAAAFC5357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A826B-8ADE-47B8-9926-04369E75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31CEF-637C-4501-8593-DCED9A82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4E4A-0B2D-4C63-8BEE-2C0289E0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9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FFE1F-361F-43FA-B85E-320FFC7B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9A30-E298-45E3-82E1-0AAAAFC5357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4CE45-2515-4A6E-AFE5-06C077CA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EECBE-7A2B-4CE2-A273-2A62FC8B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4E4A-0B2D-4C63-8BEE-2C0289E0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3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C59E-B5FE-4844-8A90-28F52EAA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0E061-F854-4E97-96B4-1F696EB2B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1EC1F-78D9-4F8B-AADA-660DA1D36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8796A-C2DF-430A-986F-577989E0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9A30-E298-45E3-82E1-0AAAAFC5357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0FF2A-6D07-42E2-AA07-9F96C2BB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5AA9-01DA-4540-8B9F-23D748D3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4E4A-0B2D-4C63-8BEE-2C0289E0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8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FB04-0791-4B38-B0FC-99885567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A06DE-6D2A-4B3B-9595-17143BFAA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B3F7F-E78D-4175-BF9C-C0653AFF1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13707-5C89-4340-A7C2-348A10C7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9A30-E298-45E3-82E1-0AAAAFC5357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B4A43-78A0-436E-844E-7DCCF98E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AE419-0533-4475-8DCB-EE4B4F9E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4E4A-0B2D-4C63-8BEE-2C0289E0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7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4E5C3-430D-4BEF-A041-C6BFD438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8EFAE-D9AE-4EF1-94A2-44F920D88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BD67F-FEEE-4F79-AFB8-853DA4D97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D9A30-E298-45E3-82E1-0AAAAFC5357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A053-CAA4-4B01-AECB-986AF8A03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F0691-EFCA-4DC0-8F40-4BD54E443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4E4A-0B2D-4C63-8BEE-2C0289E0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lygostev@hot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5BCC-699A-4420-9E8C-2491013D3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Методы трансляции и компиляции программ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89D6A-65B9-490A-88B7-7E26C52B5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Злыгостев Антон Игоревич</a:t>
            </a:r>
          </a:p>
          <a:p>
            <a:r>
              <a:rPr lang="en-US" dirty="0">
                <a:hlinkClick r:id="rId2"/>
              </a:rPr>
              <a:t>zlygostev@hotmail.com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794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E11E-BA47-4C20-9A59-BC4358D5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4D1CE-20B7-4198-97AE-7E942684E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Implement a calculator, which uses a reverse polish notation (RPN) expressions with int </a:t>
            </a:r>
            <a:r>
              <a:rPr lang="en-US" dirty="0" err="1"/>
              <a:t>consts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*</a:t>
            </a:r>
            <a:r>
              <a:rPr lang="en-US" dirty="0"/>
              <a:t>, and calculates its values. </a:t>
            </a:r>
          </a:p>
          <a:p>
            <a:pPr marL="514350" indent="-514350">
              <a:buAutoNum type="arabicPeriod"/>
            </a:pPr>
            <a:r>
              <a:rPr lang="en-US" dirty="0"/>
              <a:t>Write a translation functions from the arithmetic expressions to RPN and back.</a:t>
            </a:r>
          </a:p>
        </p:txBody>
      </p:sp>
    </p:spTree>
    <p:extLst>
      <p:ext uri="{BB962C8B-B14F-4D97-AF65-F5344CB8AC3E}">
        <p14:creationId xmlns:p14="http://schemas.microsoft.com/office/powerpoint/2010/main" val="190929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0F1D-F1F4-488D-A66F-CBFDE843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8B66D-0F1B-47E7-A2C1-86DD137A5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Enrich the language of arithmetic expressions with subtraction, division, negation and variables. </a:t>
            </a:r>
          </a:p>
          <a:p>
            <a:pPr marL="0" indent="0">
              <a:buNone/>
            </a:pPr>
            <a:r>
              <a:rPr lang="en-US" dirty="0"/>
              <a:t>The new language is a language of algebraic expressions. </a:t>
            </a:r>
          </a:p>
          <a:p>
            <a:pPr marL="0" indent="0">
              <a:buNone/>
            </a:pPr>
            <a:r>
              <a:rPr lang="en-US" dirty="0"/>
              <a:t>Write a function, which computes the value of a given algebraic expression with given set of values of variables (caution: the value is rational).</a:t>
            </a:r>
          </a:p>
        </p:txBody>
      </p:sp>
    </p:spTree>
    <p:extLst>
      <p:ext uri="{BB962C8B-B14F-4D97-AF65-F5344CB8AC3E}">
        <p14:creationId xmlns:p14="http://schemas.microsoft.com/office/powerpoint/2010/main" val="28648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8A8E-54FA-4793-B574-11475F52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1B98-DCA3-49F8-8D62-9FB2F1175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function of a symbolic derivation of a given algebraic expression by a given variable.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simplification function, which reduces redundant constants like 1 + 0 and x * 0.</a:t>
            </a:r>
          </a:p>
        </p:txBody>
      </p:sp>
    </p:spTree>
    <p:extLst>
      <p:ext uri="{BB962C8B-B14F-4D97-AF65-F5344CB8AC3E}">
        <p14:creationId xmlns:p14="http://schemas.microsoft.com/office/powerpoint/2010/main" val="249985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18C6-A8AA-42B3-9127-FF339110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590E9-3B11-4502-861A-64BDA1231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function, which converts an algebraic expression into a rational function (a fraction of polynomials)</a:t>
            </a:r>
          </a:p>
        </p:txBody>
      </p:sp>
    </p:spTree>
    <p:extLst>
      <p:ext uri="{BB962C8B-B14F-4D97-AF65-F5344CB8AC3E}">
        <p14:creationId xmlns:p14="http://schemas.microsoft.com/office/powerpoint/2010/main" val="1199333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A0AC-0BF3-459F-A4A4-F7A3F081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6D0A-4FC5-4545-9AF4-C02735DD5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symbolic simplification function, which finds the smallest form of a given algebraic expression, ruled by a set of identities.</a:t>
            </a:r>
          </a:p>
        </p:txBody>
      </p:sp>
    </p:spTree>
    <p:extLst>
      <p:ext uri="{BB962C8B-B14F-4D97-AF65-F5344CB8AC3E}">
        <p14:creationId xmlns:p14="http://schemas.microsoft.com/office/powerpoint/2010/main" val="2682051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021714-D877-48FB-ABF5-762765B7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non-deterministic language </a:t>
            </a:r>
            <a:r>
              <a:rPr lang="en-US" b="1" dirty="0" err="1"/>
              <a:t>NeMo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8D0A8-6FDD-472B-B51A-7B06B7754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52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8CB982-4B40-4D0F-9A8A-F532EC2D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A18729-1368-4BE7-8225-281ED98E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 a </a:t>
            </a:r>
            <a:r>
              <a:rPr lang="en-US" dirty="0" err="1"/>
              <a:t>NeMo</a:t>
            </a:r>
            <a:r>
              <a:rPr lang="en-US" dirty="0"/>
              <a:t> parser.</a:t>
            </a:r>
          </a:p>
        </p:txBody>
      </p:sp>
    </p:spTree>
    <p:extLst>
      <p:ext uri="{BB962C8B-B14F-4D97-AF65-F5344CB8AC3E}">
        <p14:creationId xmlns:p14="http://schemas.microsoft.com/office/powerpoint/2010/main" val="194478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6BCF4C-E4C9-4F95-A119-F43569F3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56120B-B081-4E9F-84F6-8FABDCA76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 a virtual </a:t>
            </a:r>
            <a:r>
              <a:rPr lang="en-US" dirty="0" err="1"/>
              <a:t>NeMo</a:t>
            </a:r>
            <a:r>
              <a:rPr lang="en-US" dirty="0"/>
              <a:t> machine, which executes programs, translated from </a:t>
            </a:r>
            <a:r>
              <a:rPr lang="en-US" dirty="0" err="1"/>
              <a:t>NeMo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28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38218B-EDC5-4A9A-8BD6-3415B071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Formal verification of </a:t>
            </a:r>
            <a:r>
              <a:rPr lang="en-US" b="1" dirty="0" err="1"/>
              <a:t>NeMo</a:t>
            </a:r>
            <a:r>
              <a:rPr lang="en-US" b="1" dirty="0"/>
              <a:t> programs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82648-A420-4B8B-85A4-533E1607A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8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3652-777E-4B0B-80DD-C11CA990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Lab 13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FAC5-444D-4417-A299-243BC6132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Implement the language of annotated </a:t>
            </a:r>
            <a:r>
              <a:rPr lang="en-US" sz="4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NeMo</a:t>
            </a: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6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977E-8E5A-47F7-896A-6345D185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курса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9F0B6-7E67-427B-9BE7-CF13E0A3B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457200">
            <a:normAutofit lnSpcReduction="10000"/>
          </a:bodyPr>
          <a:lstStyle/>
          <a:p>
            <a:r>
              <a:rPr lang="en-US" sz="1400" b="1" dirty="0"/>
              <a:t>Simple introduction into flow</a:t>
            </a:r>
            <a:endParaRPr lang="ru-RU" sz="1400" b="1" dirty="0"/>
          </a:p>
          <a:p>
            <a:pPr marL="739775" lvl="1" indent="-282575">
              <a:buFont typeface="+mj-lt"/>
              <a:buAutoNum type="arabicPeriod"/>
            </a:pPr>
            <a:r>
              <a:rPr lang="en-US" sz="1200" dirty="0"/>
              <a:t>Write down a function, which transforms an array integers into the array of strings, </a:t>
            </a:r>
            <a:r>
              <a:rPr lang="en-US" sz="1200" dirty="0" err="1"/>
              <a:t>e.g</a:t>
            </a:r>
            <a:r>
              <a:rPr lang="en-US" sz="1200" dirty="0"/>
              <a:t>: [1, 2, 3] int ["1", "2", "3"].   Print this array. Use functions: map, i2s, </a:t>
            </a:r>
            <a:r>
              <a:rPr lang="en-US" sz="1200" dirty="0" err="1"/>
              <a:t>strGlue</a:t>
            </a:r>
            <a:r>
              <a:rPr lang="en-US" sz="1200" dirty="0"/>
              <a:t>, </a:t>
            </a:r>
            <a:r>
              <a:rPr lang="en-US" sz="1200" dirty="0" err="1"/>
              <a:t>println</a:t>
            </a:r>
            <a:r>
              <a:rPr lang="en-US" sz="1200" dirty="0"/>
              <a:t>.</a:t>
            </a:r>
            <a:endParaRPr lang="ru-RU" sz="1200" dirty="0"/>
          </a:p>
          <a:p>
            <a:pPr marL="739775" lvl="1" indent="-282575">
              <a:buFont typeface="+mj-lt"/>
              <a:buAutoNum type="arabicPeriod"/>
            </a:pPr>
            <a:r>
              <a:rPr lang="en-US" sz="1200" dirty="0"/>
              <a:t>Write down a function, which computes the sum of all integers in a given array: on [1, 2, 3] it will give 6.    Use function: fold.</a:t>
            </a:r>
            <a:endParaRPr lang="ru-RU" sz="1200" dirty="0"/>
          </a:p>
          <a:p>
            <a:pPr marL="739775" lvl="1" indent="-282575">
              <a:buFont typeface="+mj-lt"/>
              <a:buAutoNum type="arabicPeriod"/>
            </a:pPr>
            <a:r>
              <a:rPr lang="en-US" sz="1200" dirty="0"/>
              <a:t>Write a function fib(n : int) -&gt; [int], which computes the array of all first n </a:t>
            </a:r>
            <a:r>
              <a:rPr lang="en-US" sz="1200" dirty="0" err="1"/>
              <a:t>fibonacci</a:t>
            </a:r>
            <a:r>
              <a:rPr lang="en-US" sz="1200" dirty="0"/>
              <a:t> numbers: 0, 1, 1, 2, 3, 5, ....    Make it а) recursive b) with tail recursion c) with references to the array, of complexity O(n).    Use: fold, </a:t>
            </a:r>
            <a:r>
              <a:rPr lang="en-US" sz="1200" dirty="0" err="1"/>
              <a:t>concat</a:t>
            </a:r>
            <a:r>
              <a:rPr lang="en-US" sz="1200" dirty="0"/>
              <a:t>, </a:t>
            </a:r>
            <a:r>
              <a:rPr lang="en-US" sz="1200" dirty="0" err="1"/>
              <a:t>refArrayPush</a:t>
            </a:r>
            <a:endParaRPr lang="ru-RU" sz="1200" dirty="0"/>
          </a:p>
          <a:p>
            <a:pPr marL="739775" lvl="1" indent="-282575">
              <a:buFont typeface="+mj-lt"/>
              <a:buAutoNum type="arabicPeriod"/>
            </a:pPr>
            <a:r>
              <a:rPr lang="en-US" sz="1200" dirty="0"/>
              <a:t>Given an array of integers [n_1,...,</a:t>
            </a:r>
            <a:r>
              <a:rPr lang="en-US" sz="1200" dirty="0" err="1"/>
              <a:t>n_k</a:t>
            </a:r>
            <a:r>
              <a:rPr lang="en-US" sz="1200" dirty="0"/>
              <a:t>] and a number m, find all pairs of indexes (</a:t>
            </a:r>
            <a:r>
              <a:rPr lang="en-US" sz="1200" dirty="0" err="1"/>
              <a:t>i</a:t>
            </a:r>
            <a:r>
              <a:rPr lang="en-US" sz="1200" dirty="0"/>
              <a:t>, j) such that </a:t>
            </a:r>
            <a:r>
              <a:rPr lang="en-US" sz="1200" dirty="0" err="1"/>
              <a:t>n_i</a:t>
            </a:r>
            <a:r>
              <a:rPr lang="en-US" sz="1200" dirty="0"/>
              <a:t> + </a:t>
            </a:r>
            <a:r>
              <a:rPr lang="en-US" sz="1200" dirty="0" err="1"/>
              <a:t>n_j</a:t>
            </a:r>
            <a:r>
              <a:rPr lang="en-US" sz="1200" dirty="0"/>
              <a:t> == m.    Signature of a function: </a:t>
            </a:r>
            <a:r>
              <a:rPr lang="en-US" sz="1200" dirty="0" err="1"/>
              <a:t>inds</a:t>
            </a:r>
            <a:r>
              <a:rPr lang="en-US" sz="1200" dirty="0"/>
              <a:t>(a : [int], m : int) -&gt; [Pair&lt;int, int&gt;].    Complication: make this function of complexity O(n log(n)), not O(n^2).    Use functions: </a:t>
            </a:r>
            <a:r>
              <a:rPr lang="en-US" sz="1200" dirty="0" err="1"/>
              <a:t>foldi</a:t>
            </a:r>
            <a:r>
              <a:rPr lang="en-US" sz="1200" dirty="0"/>
              <a:t>, </a:t>
            </a:r>
            <a:r>
              <a:rPr lang="en-US" sz="1200" dirty="0" err="1"/>
              <a:t>makeTree</a:t>
            </a:r>
            <a:r>
              <a:rPr lang="en-US" sz="1200" dirty="0"/>
              <a:t>, </a:t>
            </a:r>
            <a:r>
              <a:rPr lang="en-US" sz="1200" dirty="0" err="1"/>
              <a:t>setTree</a:t>
            </a:r>
            <a:r>
              <a:rPr lang="en-US" sz="1200" dirty="0"/>
              <a:t>, </a:t>
            </a:r>
            <a:r>
              <a:rPr lang="en-US" sz="1200" dirty="0" err="1"/>
              <a:t>lookupTree</a:t>
            </a:r>
            <a:r>
              <a:rPr lang="en-US" sz="1200" dirty="0"/>
              <a:t>.</a:t>
            </a:r>
            <a:endParaRPr lang="ru-RU" sz="1200" dirty="0"/>
          </a:p>
          <a:p>
            <a:r>
              <a:rPr lang="en-US" sz="1400" b="1" dirty="0"/>
              <a:t>Formal computer languages, tiny computer algebra system</a:t>
            </a:r>
            <a:endParaRPr lang="ru-RU" sz="1400" b="1" dirty="0"/>
          </a:p>
          <a:p>
            <a:pPr marL="739775" lvl="1" indent="-282575">
              <a:buFont typeface="+mj-lt"/>
              <a:buAutoNum type="arabicPeriod" startAt="5"/>
            </a:pPr>
            <a:r>
              <a:rPr lang="en-US" sz="1200" dirty="0"/>
              <a:t>Write a PEG-parser for a grammar of simple arithmetic expressions (with integer </a:t>
            </a:r>
            <a:r>
              <a:rPr lang="en-US" sz="1200" dirty="0" err="1"/>
              <a:t>consts</a:t>
            </a:r>
            <a:r>
              <a:rPr lang="en-US" sz="1200" dirty="0"/>
              <a:t>, operation + and *),    which generates AST-tree. Use library lingo.    Convert an AST-tree of arithmetic expressions back into a string.   Implement a calculator, which computes the value of an arithmetic expression.</a:t>
            </a:r>
            <a:endParaRPr lang="ru-RU" sz="1200" dirty="0"/>
          </a:p>
          <a:p>
            <a:pPr marL="739775" lvl="1" indent="-282575">
              <a:buFont typeface="+mj-lt"/>
              <a:buAutoNum type="arabicPeriod" startAt="5"/>
            </a:pPr>
            <a:r>
              <a:rPr lang="en-US" sz="1200" dirty="0"/>
              <a:t>Implement a calculator, which uses a reverse polish notation (RPN) expressions and calculates its values. Write a translation functions from the arithmetic expressions to RPN and back.</a:t>
            </a:r>
          </a:p>
          <a:p>
            <a:pPr marL="739775" lvl="1" indent="-282575">
              <a:buFont typeface="+mj-lt"/>
              <a:buAutoNum type="arabicPeriod" startAt="5"/>
            </a:pPr>
            <a:r>
              <a:rPr lang="en-US" sz="1200" dirty="0"/>
              <a:t>Enrich the language of arithmetic expressions with subtraction, division, negation and variables. The new language is a language of algebraic expressions. Write a function, which computes the value of a given algebraic expression with given set of values of variables (caution: the value is rational).</a:t>
            </a:r>
          </a:p>
          <a:p>
            <a:pPr marL="739775" lvl="1" indent="-282575">
              <a:buFont typeface="+mj-lt"/>
              <a:buAutoNum type="arabicPeriod" startAt="5"/>
            </a:pPr>
            <a:r>
              <a:rPr lang="en-US" sz="1200" dirty="0"/>
              <a:t>Write a function of a symbolic derivation of a given algebraic expression by a given variable. Write a simplification   function, which reduces redundant constants like 1 + 0 and x * 0.</a:t>
            </a:r>
          </a:p>
          <a:p>
            <a:pPr marL="739775" lvl="1" indent="-282575">
              <a:buFont typeface="+mj-lt"/>
              <a:buAutoNum type="arabicPeriod" startAt="5"/>
            </a:pPr>
            <a:r>
              <a:rPr lang="en-US" sz="1200" dirty="0"/>
              <a:t>Write a function, which converts an algebraic expression into a rational function (a fraction of polynomials)</a:t>
            </a:r>
          </a:p>
          <a:p>
            <a:pPr marL="739775" lvl="1" indent="-282575">
              <a:buFont typeface="+mj-lt"/>
              <a:buAutoNum type="arabicPeriod" startAt="5"/>
            </a:pPr>
            <a:r>
              <a:rPr lang="en-US" sz="1200" dirty="0"/>
              <a:t>Write a symbolic simplification function, which finds the smallest form of a given algebraic expression, ruled by a set of identities.</a:t>
            </a:r>
          </a:p>
          <a:p>
            <a:r>
              <a:rPr lang="en-US" sz="1400" b="1" dirty="0"/>
              <a:t>Simple non-deterministic language </a:t>
            </a:r>
            <a:r>
              <a:rPr lang="en-US" sz="1400" b="1" dirty="0" err="1"/>
              <a:t>NeMo</a:t>
            </a:r>
            <a:endParaRPr lang="en-US" sz="1400" b="1" dirty="0"/>
          </a:p>
          <a:p>
            <a:pPr marL="739775" lvl="1" indent="-282575">
              <a:buFont typeface="+mj-lt"/>
              <a:buAutoNum type="arabicPeriod" startAt="11"/>
            </a:pPr>
            <a:r>
              <a:rPr lang="en-US" sz="1200" dirty="0"/>
              <a:t>Implement a </a:t>
            </a:r>
            <a:r>
              <a:rPr lang="en-US" sz="1200" dirty="0" err="1"/>
              <a:t>NeMo</a:t>
            </a:r>
            <a:r>
              <a:rPr lang="en-US" sz="1200" dirty="0"/>
              <a:t> parser.</a:t>
            </a:r>
          </a:p>
          <a:p>
            <a:pPr marL="739775" lvl="1" indent="-282575">
              <a:buFont typeface="+mj-lt"/>
              <a:buAutoNum type="arabicPeriod" startAt="11"/>
            </a:pPr>
            <a:r>
              <a:rPr lang="en-US" sz="1200" dirty="0"/>
              <a:t>Implement a virtual </a:t>
            </a:r>
            <a:r>
              <a:rPr lang="en-US" sz="1200" dirty="0" err="1"/>
              <a:t>NeMo</a:t>
            </a:r>
            <a:r>
              <a:rPr lang="en-US" sz="1200" dirty="0"/>
              <a:t> machine, which executes programs, translated from </a:t>
            </a:r>
            <a:r>
              <a:rPr lang="en-US" sz="1200" dirty="0" err="1"/>
              <a:t>NeMo</a:t>
            </a:r>
            <a:endParaRPr lang="en-US" sz="1200" dirty="0"/>
          </a:p>
          <a:p>
            <a:r>
              <a:rPr lang="en-US" sz="1400" b="1" dirty="0"/>
              <a:t>Formal verification of </a:t>
            </a:r>
            <a:r>
              <a:rPr lang="en-US" sz="1400" b="1" dirty="0" err="1"/>
              <a:t>NeMo</a:t>
            </a:r>
            <a:r>
              <a:rPr lang="en-US" sz="1400" b="1" dirty="0"/>
              <a:t> programs</a:t>
            </a:r>
          </a:p>
          <a:p>
            <a:pPr marL="739775" lvl="1" indent="-282575">
              <a:buFont typeface="+mj-lt"/>
              <a:buAutoNum type="arabicPeriod" startAt="13"/>
            </a:pPr>
            <a:r>
              <a:rPr lang="en-US" sz="1200" dirty="0"/>
              <a:t>Implement the language of annotated </a:t>
            </a:r>
            <a:r>
              <a:rPr lang="en-US" sz="1200" dirty="0" err="1"/>
              <a:t>NeMo</a:t>
            </a:r>
            <a:r>
              <a:rPr lang="en-US" sz="1200" dirty="0"/>
              <a:t> programs</a:t>
            </a:r>
          </a:p>
          <a:p>
            <a:pPr marL="739775" lvl="1" indent="-282575">
              <a:buFont typeface="+mj-lt"/>
              <a:buAutoNum type="arabicPeriod" startAt="13"/>
            </a:pPr>
            <a:r>
              <a:rPr lang="en-US" sz="1200" dirty="0"/>
              <a:t>Implement the generation of verification conditions for </a:t>
            </a:r>
            <a:r>
              <a:rPr lang="en-US" sz="1200" dirty="0" err="1"/>
              <a:t>NeMo</a:t>
            </a:r>
            <a:endParaRPr lang="en-US" sz="1200" dirty="0"/>
          </a:p>
          <a:p>
            <a:pPr marL="739775" lvl="1" indent="-282575">
              <a:buFont typeface="+mj-lt"/>
              <a:buAutoNum type="arabicPeriod" startAt="13"/>
            </a:pPr>
            <a:r>
              <a:rPr lang="en-US" sz="1200" dirty="0"/>
              <a:t>Implement the translator from annotated </a:t>
            </a:r>
            <a:r>
              <a:rPr lang="en-US" sz="1200" dirty="0" err="1"/>
              <a:t>NeMo</a:t>
            </a:r>
            <a:r>
              <a:rPr lang="en-US" sz="1200" dirty="0"/>
              <a:t> programs to the input language of z3</a:t>
            </a:r>
          </a:p>
        </p:txBody>
      </p:sp>
    </p:spTree>
    <p:extLst>
      <p:ext uri="{BB962C8B-B14F-4D97-AF65-F5344CB8AC3E}">
        <p14:creationId xmlns:p14="http://schemas.microsoft.com/office/powerpoint/2010/main" val="3888760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3D9E-2C31-409B-A47B-6664783E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Lab 14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8F2BD-B70D-4B93-9BFA-1B0D115A1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Implement the generation of verification conditions for </a:t>
            </a:r>
            <a:r>
              <a:rPr lang="en-US" sz="4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91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B3A4-5347-4CE9-A392-4468332B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Lab 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5A801-6D13-409C-9EA2-F1FCB4C5C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rtl="0" eaLnBrk="1" latinLnBrk="0" hangingPunct="1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Implement the translator from annotated </a:t>
            </a:r>
            <a:r>
              <a:rPr lang="en-US" sz="4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NeMo</a:t>
            </a: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programs to the input language of z3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058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A21C-96BF-46A4-B655-7F0EA5ED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</a:t>
            </a:r>
            <a:r>
              <a:rPr lang="en-US" dirty="0"/>
              <a:t>flow9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62BA7-DA96-4340-A486-A4BA45841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folder/subfolder/module1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foo 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bar(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s: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-&gt;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FooBar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a : 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[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]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[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];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aa : 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[[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]]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[[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]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[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]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[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]];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ab 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[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];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267F99"/>
                </a:solidFill>
                <a:latin typeface="Consolas" panose="020B0609020204030204" pitchFamily="49" charset="0"/>
              </a:rPr>
              <a:t>fac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(n) 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(n &lt;= 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n * fac(n-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AF00DB"/>
                </a:solidFill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7737-E315-4904-8FDB-1803A8CF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8275-BBC1-4EC4-B1F9-0ABF42FBA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Write down a function, which transforms an array integers into the array of strings, </a:t>
            </a:r>
            <a:r>
              <a:rPr lang="en-US" dirty="0" err="1"/>
              <a:t>e.g</a:t>
            </a:r>
            <a:r>
              <a:rPr lang="en-US" dirty="0"/>
              <a:t>: [1, 2, 3] int ["1", "2", "3"].   Print this array. Use functions: map, i2s, </a:t>
            </a:r>
            <a:r>
              <a:rPr lang="en-US" dirty="0" err="1"/>
              <a:t>strGlue</a:t>
            </a:r>
            <a:r>
              <a:rPr lang="en-US" dirty="0"/>
              <a:t>, </a:t>
            </a:r>
            <a:r>
              <a:rPr lang="en-US" dirty="0" err="1"/>
              <a:t>println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import string;</a:t>
            </a:r>
          </a:p>
          <a:p>
            <a:pPr marL="0" indent="0">
              <a:buNone/>
            </a:pP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 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0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ED99-BD07-4B11-8354-BFC8F78C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36BF-6999-4413-B651-92DE3844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down a function, which computes the sum of all integers in a given array: on [1, 2, 3] it will give 6.    Use function: fold.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5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C55E-61FF-46A8-8991-FC3E0B07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7E1E-9DB7-4B40-A2CD-1949D0B7F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function fib(n : int) -&gt; [int], which computes the array of all first n Fibonacci numbers: 0, 1, 1, 2, 3, 5, ....    Make it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recursive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with tail recursion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with references to the array, of complexity O(n).    Use: fold, </a:t>
            </a:r>
            <a:r>
              <a:rPr lang="en-US" dirty="0" err="1"/>
              <a:t>concat</a:t>
            </a:r>
            <a:r>
              <a:rPr lang="en-US" dirty="0"/>
              <a:t>, </a:t>
            </a:r>
            <a:r>
              <a:rPr lang="en-US" dirty="0" err="1"/>
              <a:t>refArrayPush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180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FCEE-354D-4808-AAAF-E85582FC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C5B8-9392-4C29-A92B-DA3F8890E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integers [n_1,...,</a:t>
            </a:r>
            <a:r>
              <a:rPr lang="en-US" dirty="0" err="1"/>
              <a:t>n_k</a:t>
            </a:r>
            <a:r>
              <a:rPr lang="en-US" dirty="0"/>
              <a:t>] and a number m, find all pairs of indexes (</a:t>
            </a:r>
            <a:r>
              <a:rPr lang="en-US" dirty="0" err="1"/>
              <a:t>i</a:t>
            </a:r>
            <a:r>
              <a:rPr lang="en-US" dirty="0"/>
              <a:t>, j) such that n[</a:t>
            </a:r>
            <a:r>
              <a:rPr lang="en-US" dirty="0" err="1"/>
              <a:t>i</a:t>
            </a:r>
            <a:r>
              <a:rPr lang="en-US" dirty="0"/>
              <a:t>] + n[j] == m.    </a:t>
            </a:r>
          </a:p>
          <a:p>
            <a:pPr marL="0" indent="0">
              <a:buNone/>
            </a:pPr>
            <a:r>
              <a:rPr lang="en-US" dirty="0"/>
              <a:t>Signature of a function: </a:t>
            </a:r>
            <a:br>
              <a:rPr lang="en-US" dirty="0"/>
            </a:br>
            <a:r>
              <a:rPr lang="en-US" dirty="0" err="1"/>
              <a:t>inds</a:t>
            </a:r>
            <a:r>
              <a:rPr lang="en-US" dirty="0"/>
              <a:t>(a : [int], m : int) -&gt; [Pair&lt;int, int&gt;]</a:t>
            </a:r>
          </a:p>
          <a:p>
            <a:pPr marL="0" indent="0">
              <a:buNone/>
            </a:pPr>
            <a:r>
              <a:rPr lang="en-US" dirty="0"/>
              <a:t>Complication: make this function of complexity O(n log(n)), not O(n^2).    Use functions: </a:t>
            </a:r>
            <a:r>
              <a:rPr lang="en-US" dirty="0" err="1"/>
              <a:t>foldi</a:t>
            </a:r>
            <a:r>
              <a:rPr lang="en-US" dirty="0"/>
              <a:t>, </a:t>
            </a:r>
            <a:r>
              <a:rPr lang="en-US" dirty="0" err="1"/>
              <a:t>makeTree</a:t>
            </a:r>
            <a:r>
              <a:rPr lang="en-US" dirty="0"/>
              <a:t>, </a:t>
            </a:r>
            <a:r>
              <a:rPr lang="en-US" dirty="0" err="1"/>
              <a:t>setTree</a:t>
            </a:r>
            <a:r>
              <a:rPr lang="en-US" dirty="0"/>
              <a:t>, </a:t>
            </a:r>
            <a:r>
              <a:rPr lang="en-US" dirty="0" err="1"/>
              <a:t>lookupTree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0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ABF7AC-A788-4652-8982-A83AC78F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Formal computer languages, tiny computer algebra system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59811-087F-4D4B-AAFB-BD4754015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7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375-448E-49C8-B061-1BA7D61E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C6425-CC20-47C7-971D-6E141ED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PEG-parser for a grammar of simple arithmetic expressions (with integer constants, operation </a:t>
            </a:r>
            <a:r>
              <a:rPr lang="en-US" b="1" dirty="0">
                <a:solidFill>
                  <a:schemeClr val="accent2"/>
                </a:solidFill>
              </a:rPr>
              <a:t>+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2"/>
                </a:solidFill>
              </a:rPr>
              <a:t>*</a:t>
            </a:r>
            <a:r>
              <a:rPr lang="en-US" b="1" dirty="0"/>
              <a:t>, </a:t>
            </a:r>
            <a:r>
              <a:rPr lang="en-US" dirty="0"/>
              <a:t>and parentheses </a:t>
            </a:r>
            <a:r>
              <a:rPr lang="en-US" b="1" dirty="0">
                <a:solidFill>
                  <a:schemeClr val="accent2"/>
                </a:solidFill>
              </a:rPr>
              <a:t>()</a:t>
            </a:r>
            <a:r>
              <a:rPr lang="en-US" b="1" dirty="0"/>
              <a:t> </a:t>
            </a:r>
            <a:r>
              <a:rPr lang="en-US" dirty="0"/>
              <a:t>), which generates AST-tree. Use library lingo.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an AST-tree of arithmetic expressions back into a string.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a calculator, which computes the value of an arithmetic expression.</a:t>
            </a:r>
          </a:p>
        </p:txBody>
      </p:sp>
    </p:spTree>
    <p:extLst>
      <p:ext uri="{BB962C8B-B14F-4D97-AF65-F5344CB8AC3E}">
        <p14:creationId xmlns:p14="http://schemas.microsoft.com/office/powerpoint/2010/main" val="225944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12720</TotalTime>
  <Words>1227</Words>
  <Application>Microsoft Office PowerPoint</Application>
  <PresentationFormat>Widescreen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Методы трансляции и компиляции программ</vt:lpstr>
      <vt:lpstr>Обзор курса</vt:lpstr>
      <vt:lpstr>Язык flow9</vt:lpstr>
      <vt:lpstr>Lab 1</vt:lpstr>
      <vt:lpstr>Lab 2</vt:lpstr>
      <vt:lpstr>Lab 3</vt:lpstr>
      <vt:lpstr>Lab 4</vt:lpstr>
      <vt:lpstr>Formal computer languages, tiny computer algebra system</vt:lpstr>
      <vt:lpstr>Lab 5</vt:lpstr>
      <vt:lpstr>Lab 6</vt:lpstr>
      <vt:lpstr>Lab 7</vt:lpstr>
      <vt:lpstr>Lab 8</vt:lpstr>
      <vt:lpstr>Lab 9</vt:lpstr>
      <vt:lpstr>Lab 10</vt:lpstr>
      <vt:lpstr>Simple non-deterministic language NeMo</vt:lpstr>
      <vt:lpstr>Lab 11</vt:lpstr>
      <vt:lpstr>Lab 12</vt:lpstr>
      <vt:lpstr>Formal verification of NeMo programs</vt:lpstr>
      <vt:lpstr>Lab 13</vt:lpstr>
      <vt:lpstr>Lab 14 </vt:lpstr>
      <vt:lpstr>Lab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трансляции и оптимизации программ</dc:title>
  <dc:creator>Zlygostev, Anton</dc:creator>
  <cp:lastModifiedBy>Zlygostev, Anton</cp:lastModifiedBy>
  <cp:revision>21</cp:revision>
  <dcterms:created xsi:type="dcterms:W3CDTF">2020-09-01T05:49:02Z</dcterms:created>
  <dcterms:modified xsi:type="dcterms:W3CDTF">2020-10-12T08:05:34Z</dcterms:modified>
</cp:coreProperties>
</file>