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Lato Light"/>
      <p:regular r:id="rId50"/>
      <p:bold r:id="rId51"/>
      <p:italic r:id="rId52"/>
      <p:boldItalic r:id="rId53"/>
    </p:embeddedFont>
    <p:embeddedFont>
      <p:font typeface="Raleway Thin"/>
      <p:regular r:id="rId54"/>
      <p:bold r:id="rId55"/>
      <p:italic r:id="rId56"/>
      <p:boldItalic r:id="rId57"/>
    </p:embeddedFont>
    <p:embeddedFont>
      <p:font typeface="Open Sans ExtraBold"/>
      <p:bold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7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idpxXM5kwpQ6Q8Rr/XqEyCfPrN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75BF93-8949-47E0-A512-52C72CDCFE81}">
  <a:tblStyle styleId="{D575BF93-8949-47E0-A512-52C72CDCFE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7" orient="horz"/>
        <p:guide pos="51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Light-bold.fntdata"/><Relationship Id="rId50" Type="http://schemas.openxmlformats.org/officeDocument/2006/relationships/font" Target="fonts/LatoLight-regular.fntdata"/><Relationship Id="rId53" Type="http://schemas.openxmlformats.org/officeDocument/2006/relationships/font" Target="fonts/LatoLight-boldItalic.fntdata"/><Relationship Id="rId52" Type="http://schemas.openxmlformats.org/officeDocument/2006/relationships/font" Target="fonts/LatoLight-italic.fntdata"/><Relationship Id="rId11" Type="http://schemas.openxmlformats.org/officeDocument/2006/relationships/slide" Target="slides/slide5.xml"/><Relationship Id="rId55" Type="http://schemas.openxmlformats.org/officeDocument/2006/relationships/font" Target="fonts/RalewayThin-bold.fntdata"/><Relationship Id="rId10" Type="http://schemas.openxmlformats.org/officeDocument/2006/relationships/slide" Target="slides/slide4.xml"/><Relationship Id="rId54" Type="http://schemas.openxmlformats.org/officeDocument/2006/relationships/font" Target="fonts/RalewayThin-regular.fntdata"/><Relationship Id="rId13" Type="http://schemas.openxmlformats.org/officeDocument/2006/relationships/slide" Target="slides/slide7.xml"/><Relationship Id="rId57" Type="http://schemas.openxmlformats.org/officeDocument/2006/relationships/font" Target="fonts/RalewayThin-boldItalic.fntdata"/><Relationship Id="rId12" Type="http://schemas.openxmlformats.org/officeDocument/2006/relationships/slide" Target="slides/slide6.xml"/><Relationship Id="rId56" Type="http://schemas.openxmlformats.org/officeDocument/2006/relationships/font" Target="fonts/RalewayThin-italic.fntdata"/><Relationship Id="rId15" Type="http://schemas.openxmlformats.org/officeDocument/2006/relationships/slide" Target="slides/slide9.xml"/><Relationship Id="rId59" Type="http://schemas.openxmlformats.org/officeDocument/2006/relationships/font" Target="fonts/OpenSansExtraBold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Extra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ster-Placeholder">
  <p:cSld name="3_Master-Placehol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/>
          <p:nvPr>
            <p:ph idx="2" type="pic"/>
          </p:nvPr>
        </p:nvSpPr>
        <p:spPr>
          <a:xfrm>
            <a:off x="5162874" y="0"/>
            <a:ext cx="3981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with Placeholder">
  <p:cSld name="1_Slide with Placehol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4"/>
          <p:cNvSpPr/>
          <p:nvPr>
            <p:ph idx="2" type="pic"/>
          </p:nvPr>
        </p:nvSpPr>
        <p:spPr>
          <a:xfrm>
            <a:off x="6242820" y="0"/>
            <a:ext cx="290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laceholder">
  <p:cSld name="Slide with Placehol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/>
          <p:nvPr>
            <p:ph idx="2" type="pic"/>
          </p:nvPr>
        </p:nvSpPr>
        <p:spPr>
          <a:xfrm>
            <a:off x="0" y="0"/>
            <a:ext cx="290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Master-Placeholder">
  <p:cSld name="2_Master-Placehol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/>
          <p:nvPr>
            <p:ph idx="2" type="pic"/>
          </p:nvPr>
        </p:nvSpPr>
        <p:spPr>
          <a:xfrm>
            <a:off x="3932127" y="0"/>
            <a:ext cx="52119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am_of_3">
  <p:cSld name="1_Team_of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/>
          <p:nvPr>
            <p:ph idx="2" type="pic"/>
          </p:nvPr>
        </p:nvSpPr>
        <p:spPr>
          <a:xfrm>
            <a:off x="6830174" y="1505357"/>
            <a:ext cx="1399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" name="Google Shape;21;p38"/>
          <p:cNvSpPr/>
          <p:nvPr>
            <p:ph idx="3" type="pic"/>
          </p:nvPr>
        </p:nvSpPr>
        <p:spPr>
          <a:xfrm>
            <a:off x="909563" y="1505357"/>
            <a:ext cx="1399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" name="Google Shape;22;p38"/>
          <p:cNvSpPr/>
          <p:nvPr>
            <p:ph idx="4" type="pic"/>
          </p:nvPr>
        </p:nvSpPr>
        <p:spPr>
          <a:xfrm>
            <a:off x="2883100" y="1505357"/>
            <a:ext cx="1399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" name="Google Shape;23;p38"/>
          <p:cNvSpPr/>
          <p:nvPr>
            <p:ph idx="5" type="pic"/>
          </p:nvPr>
        </p:nvSpPr>
        <p:spPr>
          <a:xfrm>
            <a:off x="4856637" y="1505357"/>
            <a:ext cx="1399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ortfolio Three">
  <p:cSld name="2_Portfolio Thre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/>
          <p:nvPr>
            <p:ph idx="2" type="pic"/>
          </p:nvPr>
        </p:nvSpPr>
        <p:spPr>
          <a:xfrm>
            <a:off x="6123778" y="0"/>
            <a:ext cx="3020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9"/>
          <p:cNvSpPr/>
          <p:nvPr>
            <p:ph idx="3" type="pic"/>
          </p:nvPr>
        </p:nvSpPr>
        <p:spPr>
          <a:xfrm>
            <a:off x="0" y="0"/>
            <a:ext cx="3020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9"/>
          <p:cNvSpPr/>
          <p:nvPr>
            <p:ph idx="4" type="pic"/>
          </p:nvPr>
        </p:nvSpPr>
        <p:spPr>
          <a:xfrm>
            <a:off x="3061889" y="0"/>
            <a:ext cx="3020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laceholder">
  <p:cSld name="3_Placehol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/>
          <p:nvPr>
            <p:ph idx="2" type="pic"/>
          </p:nvPr>
        </p:nvSpPr>
        <p:spPr>
          <a:xfrm>
            <a:off x="658247" y="2275655"/>
            <a:ext cx="23652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0"/>
          <p:cNvSpPr/>
          <p:nvPr>
            <p:ph idx="3" type="pic"/>
          </p:nvPr>
        </p:nvSpPr>
        <p:spPr>
          <a:xfrm>
            <a:off x="3404645" y="2275655"/>
            <a:ext cx="23652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0"/>
          <p:cNvSpPr/>
          <p:nvPr>
            <p:ph idx="4" type="pic"/>
          </p:nvPr>
        </p:nvSpPr>
        <p:spPr>
          <a:xfrm>
            <a:off x="6151042" y="2275655"/>
            <a:ext cx="23652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ceholder">
  <p:cSld name="1_Placehol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/>
          <p:nvPr>
            <p:ph idx="2" type="pic"/>
          </p:nvPr>
        </p:nvSpPr>
        <p:spPr>
          <a:xfrm>
            <a:off x="0" y="3095625"/>
            <a:ext cx="91440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0" i="0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js/" TargetMode="External"/><Relationship Id="rId4" Type="http://schemas.openxmlformats.org/officeDocument/2006/relationships/hyperlink" Target="https://www.w3schools.com/js/" TargetMode="External"/><Relationship Id="rId5" Type="http://schemas.openxmlformats.org/officeDocument/2006/relationships/hyperlink" Target="https://www.w3schools.com/j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deguida.com/post/576" TargetMode="External"/><Relationship Id="rId4" Type="http://schemas.openxmlformats.org/officeDocument/2006/relationships/hyperlink" Target="https://github.com/airbnb/javascript" TargetMode="External"/><Relationship Id="rId5" Type="http://schemas.openxmlformats.org/officeDocument/2006/relationships/hyperlink" Target="https://google.github.io/styleguide/jsguide.html" TargetMode="External"/><Relationship Id="rId6" Type="http://schemas.openxmlformats.org/officeDocument/2006/relationships/hyperlink" Target="https://www.w3schools.com/js/js_conventions.asp" TargetMode="External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javascript.info/structure#statement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224275" y="0"/>
            <a:ext cx="7041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0" i="0" sz="49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>
                <a:solidFill>
                  <a:srgbClr val="007672"/>
                </a:solidFill>
                <a:latin typeface="Raleway Thin"/>
                <a:ea typeface="Raleway Thin"/>
                <a:cs typeface="Raleway Thin"/>
                <a:sym typeface="Raleway Thin"/>
              </a:rPr>
              <a:t>INTRO</a:t>
            </a:r>
            <a:endParaRPr sz="4900">
              <a:solidFill>
                <a:srgbClr val="00767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>
                <a:solidFill>
                  <a:srgbClr val="007672"/>
                </a:solidFill>
                <a:latin typeface="Raleway Thin"/>
                <a:ea typeface="Raleway Thin"/>
                <a:cs typeface="Raleway Thin"/>
                <a:sym typeface="Raleway Thin"/>
              </a:rPr>
              <a:t>JS FUNDAMENTALS</a:t>
            </a:r>
            <a:endParaRPr sz="4900">
              <a:solidFill>
                <a:srgbClr val="00767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73350" y="4502971"/>
            <a:ext cx="3442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pavlo.khomchyk@techmagic.co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173350" y="3894700"/>
            <a:ext cx="3141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373A3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Pavlo Khomchyk</a:t>
            </a:r>
            <a:endParaRPr b="0" i="0" sz="300" u="none" cap="none" strike="noStrike">
              <a:solidFill>
                <a:srgbClr val="373A36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661" y="26676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622125" y="1305600"/>
            <a:ext cx="1936500" cy="411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622125" y="3084350"/>
            <a:ext cx="2803800" cy="578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545100" y="271650"/>
            <a:ext cx="7684500" cy="4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“null” value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special null value does not belong to any type of those described above.</a:t>
            </a: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age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 cap="none" strike="noStrike">
                <a:solidFill>
                  <a:srgbClr val="585CF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“undefined” value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meaning of undefined is “value is not assigned”.</a:t>
            </a: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a variable is declared, but not assigned, then its value is exactly undefined:</a:t>
            </a: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x;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1" i="0" lang="en" sz="1400" u="none" cap="none" strike="noStrike">
                <a:solidFill>
                  <a:srgbClr val="3C4C72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b="0" i="1" lang="en" sz="1400" u="none" cap="none" strike="noStrike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//undefined</a:t>
            </a:r>
            <a:endParaRPr b="0" i="1" sz="1400" u="none" cap="none" strike="noStrike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66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Normally, we use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write an “empty” or an “unknown” value into the variable, and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only used for checks, to see if the variable is assigned or similar.</a:t>
            </a:r>
            <a:endParaRPr b="0" i="0" sz="1800" u="none" cap="none" strike="noStrike">
              <a:solidFill>
                <a:srgbClr val="0066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280400" y="3653900"/>
            <a:ext cx="3575100" cy="955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>
            <p:ph idx="2" type="pic"/>
          </p:nvPr>
        </p:nvSpPr>
        <p:spPr>
          <a:xfrm>
            <a:off x="3932127" y="0"/>
            <a:ext cx="5211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 and symbols</a:t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object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type is special.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other types are called “primitive”, because their values can contain only a single thing (be it a string or a number or whatever).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contrast, objects are used to store collections of data and more complex entities.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symbol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type is used to create unique identifiers for objects.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262875" y="429350"/>
            <a:ext cx="3592500" cy="2348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192775" y="350500"/>
            <a:ext cx="3739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user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    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1910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age: </a:t>
            </a:r>
            <a:r>
              <a:rPr b="0" i="0" lang="en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// an object</a:t>
            </a:r>
            <a:endParaRPr b="0" i="1" sz="1400" u="none" cap="none" strike="noStrike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// by key "name" store value "John"</a:t>
            </a:r>
            <a:endParaRPr b="0" i="1" sz="1400" u="none" cap="none" strike="noStrike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// by key "age" store value 30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a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Symbol(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"peter"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b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Symbol(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"peter"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1" i="0" lang="en" sz="1400" u="none" cap="none" strike="noStrike">
                <a:solidFill>
                  <a:srgbClr val="3C4C72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b); </a:t>
            </a:r>
            <a:r>
              <a:rPr b="0" i="1" lang="en" sz="1400" u="none" cap="none" strike="noStrike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b="0" i="1" sz="1400" u="none" cap="none" strike="noStrike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>
            <p:ph idx="2" type="pic"/>
          </p:nvPr>
        </p:nvSpPr>
        <p:spPr>
          <a:xfrm>
            <a:off x="-121444" y="0"/>
            <a:ext cx="926546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31800" lvl="0" marL="25400" marR="25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Conventions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use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camelCase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identifier names (variables and functions).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names start with a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letter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Global variables written in 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camelCase 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405750" y="1500188"/>
            <a:ext cx="3523314" cy="814388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firstName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“Alex"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lastName =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“Lukashuk"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4244323" y="1500188"/>
            <a:ext cx="4071001" cy="814388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showMessage()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alert(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“Hello everybody!"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121514" y="3271838"/>
            <a:ext cx="8500992" cy="1628775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carName = "Volvo";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myFunction();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myFunction()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document.getElementById("demo").innerHTML = "I can display " + carName;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-121444" y="0"/>
            <a:ext cx="926546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31800" lvl="0" marL="25400" marR="25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Conventions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Constants written in 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UPPERCASE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UNDERSCORES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separating words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meaningful names                  Use nouns for class names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Сorrect function description         Use PascalCase for class names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296211" y="1042990"/>
            <a:ext cx="2280518" cy="814388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MAX_ITEM = 15;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4244324" y="1042990"/>
            <a:ext cx="4371038" cy="814388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URL = </a:t>
            </a:r>
            <a:r>
              <a:rPr b="0" i="0" lang="en" sz="1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</a:t>
            </a:r>
            <a:r>
              <a:rPr b="0" i="0" lang="en" sz="1400" u="sng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353361" y="2493174"/>
            <a:ext cx="3282808" cy="814388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firstName = ‘Andriy’;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lastName = ‘Panchyshyn’;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353361" y="4138618"/>
            <a:ext cx="3282808" cy="814388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findUserByNameOrEmail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NOT findUser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4244324" y="2493174"/>
            <a:ext cx="3282808" cy="814388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Car{...}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NOT class MakeCar{…}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4244324" y="4138618"/>
            <a:ext cx="3630470" cy="537291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UserInfo {…}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>
            <p:ph idx="2" type="pic"/>
          </p:nvPr>
        </p:nvSpPr>
        <p:spPr>
          <a:xfrm>
            <a:off x="-121444" y="0"/>
            <a:ext cx="926546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31800" lvl="0" marL="25400" marR="25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Conventions</a:t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Avoid one-letter variable names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Avoid underscores in your names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(lower) camelCase for everything else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420036" y="1077531"/>
            <a:ext cx="3282808" cy="814388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dueDate = new Date();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NOT let d = new Date();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420036" y="2664630"/>
            <a:ext cx="3282808" cy="814388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_redBike;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deleteUser(){…}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420036" y="4121944"/>
            <a:ext cx="3282808" cy="90249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redBike;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deleteUser(){…}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NOT let carwassold = true;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_userGuide = true;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>
            <p:ph idx="2" type="pic"/>
          </p:nvPr>
        </p:nvSpPr>
        <p:spPr>
          <a:xfrm>
            <a:off x="0" y="0"/>
            <a:ext cx="9144025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31800" lvl="0" marL="25400" marR="25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5400" marR="254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includes operators as in other languages. An operator performs some operation on single or multiple operands (data value) and produces a result. For example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+ 2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where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sign is an operator and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is left operand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is right operand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+ operator adds two numeric values and produces a result which is 3 in this case.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5400" marR="254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826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Arithmetic Operators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826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826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826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Assignment Operators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826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Conditional (ternary) Operators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>
            <p:ph idx="3" type="pic"/>
          </p:nvPr>
        </p:nvSpPr>
        <p:spPr>
          <a:xfrm>
            <a:off x="371875" y="871075"/>
            <a:ext cx="2680500" cy="329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121214"/>
                </a:solidFill>
                <a:latin typeface="Montserrat"/>
                <a:ea typeface="Montserrat"/>
                <a:cs typeface="Montserrat"/>
                <a:sym typeface="Montserrat"/>
              </a:rPr>
              <a:t>Arithmetic Operators</a:t>
            </a:r>
            <a:endParaRPr b="1" i="0" sz="1400" u="none" cap="none" strike="noStrike">
              <a:solidFill>
                <a:srgbClr val="1212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(Addition)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(Subtraction)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(Multiplication)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 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(Division)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(Modulus)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++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(Increment)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(Decrement)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6"/>
          <p:cNvSpPr/>
          <p:nvPr>
            <p:ph idx="3" type="pic"/>
          </p:nvPr>
        </p:nvSpPr>
        <p:spPr>
          <a:xfrm>
            <a:off x="3231750" y="871075"/>
            <a:ext cx="2680500" cy="38810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rgbClr val="121214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b="1" i="0" sz="1400" u="none" cap="none" strike="noStrike">
              <a:solidFill>
                <a:srgbClr val="1212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=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(Equal)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= = 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(Strict equal)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(Not equal)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!== 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(Strict inequality)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(Greater than)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(Less than)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&gt;=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(Greater than or Equal to)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&lt;= 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(Less than or Equal to)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6"/>
          <p:cNvSpPr/>
          <p:nvPr>
            <p:ph idx="3" type="pic"/>
          </p:nvPr>
        </p:nvSpPr>
        <p:spPr>
          <a:xfrm>
            <a:off x="6091625" y="871075"/>
            <a:ext cx="2680500" cy="329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rgbClr val="121214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b="1" i="0" sz="1400" u="none" cap="none" strike="noStrike">
              <a:solidFill>
                <a:srgbClr val="1212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&amp;&amp; 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(Logical AND)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|| 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(Logical OR)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(Logical NOT)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Bitwise Operators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(~, &lt;&lt;, &gt;&gt;, &amp;, |, ..etc)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Assignment Operators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just">
              <a:lnSpc>
                <a:spcPct val="163636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(=, +=, -=, *=, ...etc)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0" y="92867"/>
            <a:ext cx="9144150" cy="4586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Increment(++) and Decrement(--)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Increment ++: Increases variable by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Decrement  -- : Decreases variable by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++ or  -- can be applied both before and after the variable. This is where it gets a bit tricky.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Postfix Form: counter++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Prefix Form: ++counter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Prefix				              Postfix </a:t>
            </a: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823931" y="3602270"/>
            <a:ext cx="3503696" cy="124315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counter = 2; </a:t>
            </a:r>
            <a:b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++counter; // </a:t>
            </a:r>
            <a: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The incremented value</a:t>
            </a:r>
            <a:b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alert(counter); // </a:t>
            </a:r>
            <a: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Incremented value has been returned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5487315" y="3428998"/>
            <a:ext cx="3503696" cy="1416429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counter = 2;</a:t>
            </a:r>
            <a:b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counter++; // </a:t>
            </a:r>
            <a: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The original value</a:t>
            </a:r>
            <a:b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alert(counter); // </a:t>
            </a:r>
            <a:r>
              <a:rPr b="0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Value has now been incremented and returns the new value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160831" y="3289851"/>
            <a:ext cx="5778112" cy="1289293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60831" y="1471467"/>
            <a:ext cx="7104362" cy="124315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232268" y="350043"/>
            <a:ext cx="91441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Quality(==) and Strict Quality(===)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==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operator (Equality)</a:t>
            </a: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== 1; //true, because 'true' is converted to 1 and then compared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"2" == 2;  //true, because "2" is converted to 2 and then compared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abc == undefined; //true if abc equal undefined or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 == 0; // ???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 == undefined; //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===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operator (Identity)</a:t>
            </a: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=== 1; //false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"2" === 2;  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abc === undefined; // true if abc equal undefined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 === 0; //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 === undefined; //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117968" y="55418"/>
            <a:ext cx="9144150" cy="482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Logical AND(&amp;&amp;),OR(||),NOT(!)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used with booleans, 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 returns true if all operands are true. If one or both operands are falsy, 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 will return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256513" y="2088174"/>
            <a:ext cx="5479270" cy="151400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if(true &amp;&amp; true) console.log('yes');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yes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if(true &amp;&amp; false) console.log('yes');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if(false &amp;&amp; false) console.log('yes');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...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193964" y="3909684"/>
            <a:ext cx="870065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used with booleans, 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returns true if at least one operand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/>
          <p:nvPr>
            <p:ph idx="2" type="pic"/>
          </p:nvPr>
        </p:nvSpPr>
        <p:spPr>
          <a:xfrm>
            <a:off x="166254" y="55419"/>
            <a:ext cx="8797637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Code structure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Conventions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Conditional operators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117968" y="55418"/>
            <a:ext cx="9144150" cy="482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Logical AND(&amp;&amp;),OR(||),NOT(!)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a Boolean operator. If a condition is true, then the logical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operator makes it false, and vice-versa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67974" y="807367"/>
            <a:ext cx="5479270" cy="151400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if(true || true) console.log('yes');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yes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if(true || false) console.log('yes');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if(false || false) console.log('yes');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...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63224" y="3421857"/>
            <a:ext cx="2372819" cy="1514476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117968" y="55418"/>
            <a:ext cx="9144150" cy="482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Assignment operators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 assignment operator assigns a value to its left operand based on the value of its right operand. The basic assignment operator is equal (=). The other assignment operators are shorthand for another operation plus the assignment.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1690533" y="19327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{D575BF93-8949-47E0-A512-52C72CDCFE81}</a:tableStyleId>
              </a:tblPr>
              <a:tblGrid>
                <a:gridCol w="1999675"/>
                <a:gridCol w="1999675"/>
                <a:gridCol w="1999675"/>
              </a:tblGrid>
              <a:tr h="57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+=b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= a + b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Adds 2 numbers and assigns the result to the first.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-= b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= a - b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Subtracts 2 numbers and assigns the result to the first.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*= b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= a*b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Multiplies 2 numbers and assigns the result to the first.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/=b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= a/b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Divides 2 numbers and assigns the result to the first.</a:t>
                      </a:r>
                      <a:endParaRPr sz="1400" u="none" cap="none" strike="noStrike"/>
                    </a:p>
                  </a:txBody>
                  <a:tcPr marT="60950" marB="60950" marR="60950" marL="609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478630" y="1653454"/>
            <a:ext cx="7822408" cy="428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Loops: while and for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Loops are a way to repeat the same part of code multiple times.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“for”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</a:t>
            </a: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 ordered, grouped set of items.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a = [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“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lalala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”, 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12.78, true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Two-dimensional Arrays -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array  that has more than one dimension, such as myarray[0][0] for element one, myarray[0][1] for element two, etc.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452" y="3522496"/>
            <a:ext cx="60864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1308" y="4193020"/>
            <a:ext cx="4320480" cy="918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6303" y="3110069"/>
            <a:ext cx="2420498" cy="189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471487" y="1107282"/>
            <a:ext cx="7822408" cy="428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Loops: while and for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Loops are a way to repeat the same part of code multiple times.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“for”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</a:t>
            </a: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begin; condition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 step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b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" sz="1800" u="none" cap="none" strike="noStrike">
                <a:solidFill>
                  <a:srgbClr val="D81B60"/>
                </a:solidFill>
                <a:latin typeface="Montserrat"/>
                <a:ea typeface="Montserrat"/>
                <a:cs typeface="Montserrat"/>
                <a:sym typeface="Montserrat"/>
              </a:rPr>
              <a:t>// ... loop body ...</a:t>
            </a:r>
            <a:b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 mas = [5, 34, ’computer’, true, ‘phone’,  77];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0252" y="3528867"/>
            <a:ext cx="2773920" cy="118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534903" y="3528867"/>
            <a:ext cx="3503696" cy="124315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for(let i = 0;  i &lt; mas.length; 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console.log(i, mas[i]);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492268" y="587737"/>
            <a:ext cx="8360786" cy="428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Loops: while and for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Loops are a way to repeat the same part of code multiple times.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“while”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                                            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“do…while”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condition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{                                            </a:t>
            </a:r>
            <a:b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" sz="1800" u="none" cap="none" strike="noStrike">
                <a:solidFill>
                  <a:srgbClr val="D81B60"/>
                </a:solidFill>
                <a:latin typeface="Montserrat"/>
                <a:ea typeface="Montserrat"/>
                <a:cs typeface="Montserrat"/>
                <a:sym typeface="Montserrat"/>
              </a:rPr>
              <a:t>// code</a:t>
            </a:r>
            <a:b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" sz="1800" u="none" cap="none" strike="noStrike">
                <a:solidFill>
                  <a:srgbClr val="D81B60"/>
                </a:solidFill>
                <a:latin typeface="Montserrat"/>
                <a:ea typeface="Montserrat"/>
                <a:cs typeface="Montserrat"/>
                <a:sym typeface="Montserrat"/>
              </a:rPr>
              <a:t>// so-called "loop body"</a:t>
            </a:r>
            <a:b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333999" y="2508647"/>
            <a:ext cx="2819401" cy="414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do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b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D81B60"/>
                </a:solidFill>
                <a:latin typeface="Montserrat"/>
                <a:ea typeface="Montserrat"/>
                <a:cs typeface="Montserrat"/>
                <a:sym typeface="Montserrat"/>
              </a:rPr>
              <a:t>// loop body</a:t>
            </a:r>
            <a:b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en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condition</a:t>
            </a:r>
            <a:r>
              <a:rPr b="0" i="0" lang="en" sz="1800" u="none" cap="none" strike="noStrik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0" i="0" sz="1800" u="none" cap="none" strike="noStrike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76467" y="3352799"/>
            <a:ext cx="3503696" cy="130838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 a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 b = 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 (a &lt; b)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//Smth to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a++;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266230" y="3352799"/>
            <a:ext cx="3503696" cy="130838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 a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 b = 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//Smth to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a++;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 while (a&lt; b);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/>
        </p:nvSpPr>
        <p:spPr>
          <a:xfrm>
            <a:off x="241607" y="150019"/>
            <a:ext cx="8758039" cy="725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Loops: while and for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1251138" y="1006923"/>
            <a:ext cx="6614283" cy="725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Loops are interchangeable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0" y="1919153"/>
            <a:ext cx="43941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 mas = [5, 34, ’computer’, true, ‘phone’,  77];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241607" y="2413874"/>
            <a:ext cx="3503696" cy="124315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for(let i = 0;  i &lt; mas.length; 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console.log(i, mas[i]);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558279" y="1919004"/>
            <a:ext cx="43941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 mas = [5, 34, ’computer’, true, ‘phone’,  77];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558279" y="2362349"/>
            <a:ext cx="9925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 i = 0;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620626" y="2805694"/>
            <a:ext cx="3503696" cy="124315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 (i &lt; mas.length)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console.log(i, mas[i]);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i++;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0" y="-69273"/>
            <a:ext cx="9081805" cy="242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Conditional operators: if, '?'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Sometimes we need to perform different actions based on a condition.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is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statement for that and also the conditional (ternary) operator for conditional evaluation which we will be referring as the “question mark” operator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 simplicity.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351380" y="2918319"/>
            <a:ext cx="2101601" cy="124315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(expression)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//Smth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4129956" y="2918319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Argument named ‘expression’ is basically a condition that we pass into the ‘if’ and if it returns ‘true’ then the code block inside it will be executed otherwise not.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2870125" y="3836300"/>
            <a:ext cx="4082700" cy="265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3201675" y="1847125"/>
            <a:ext cx="3069000" cy="1240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0" y="0"/>
            <a:ext cx="9144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“if” statement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statement gets a condition, evaluates it and, if the result is true, executes the code. </a:t>
            </a: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statement may contain an optional “</a:t>
            </a:r>
            <a:r>
              <a:rPr b="1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” block. It executes when the condition is wrong.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year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2019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console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correct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’);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console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invalid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’);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Ternary operator ‘?’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condition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value1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value2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evaluated, if it’s truthy then value1 is returned, otherwise – value2.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-28425" y="-125"/>
            <a:ext cx="4571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179975" y="2197600"/>
            <a:ext cx="5295000" cy="2548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367010" y="138837"/>
            <a:ext cx="8492971" cy="3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 statement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statement can replace multiple if checks.</a:t>
            </a: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gives a more descriptive way to compare a value with multiple variants.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console.log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'Too small'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'Exactly!'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"I don't know such values"</a:t>
            </a:r>
            <a: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" sz="1400" u="none" cap="none" strike="noStrike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>
            <p:ph idx="2" type="pic"/>
          </p:nvPr>
        </p:nvSpPr>
        <p:spPr>
          <a:xfrm>
            <a:off x="3312175" y="0"/>
            <a:ext cx="58317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Code quality</a:t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Style, guides, and more: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Read: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https://codeguida.com/post/576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https://github.com/airbnb/javascript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https://google.github.io/styleguide/jsguide.html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https://www.w3schools.com/js/js_conventions.asp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7">
            <a:alphaModFix/>
          </a:blip>
          <a:srcRect b="13583" l="0" r="0" t="0"/>
          <a:stretch/>
        </p:blipFill>
        <p:spPr>
          <a:xfrm>
            <a:off x="-9449" y="768125"/>
            <a:ext cx="3625486" cy="313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>
            <p:ph idx="2" type="pic"/>
          </p:nvPr>
        </p:nvSpPr>
        <p:spPr>
          <a:xfrm>
            <a:off x="166254" y="55419"/>
            <a:ext cx="8797637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Code structure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applications consist of statements with an appropriate syntax. A single statement may span multiple lines. Multiple statements may occur on a single line if each statement is separated by a semicolon. 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console.log(‘Hello, world!’);</a:t>
            </a:r>
            <a:endParaRPr b="1" i="1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Typically, each statement is written on a new line so that the code is easier to read: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0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alert(‘Hello’);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alert(‘World’);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uFill>
                <a:noFill/>
              </a:uFill>
              <a:latin typeface="Montserrat"/>
              <a:ea typeface="Montserrat"/>
              <a:cs typeface="Montserrat"/>
              <a:sym typeface="Montserrat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Semicolons	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recommend putting semicolons between statements even if they are separated by newlines. This rule is widely adopted by the community.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/>
          <p:nvPr>
            <p:ph idx="2" type="pic"/>
          </p:nvPr>
        </p:nvSpPr>
        <p:spPr>
          <a:xfrm>
            <a:off x="-48491" y="0"/>
            <a:ext cx="9192366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Homework</a:t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the code which outputs prime numbers in the interval from 2 to n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two-dimensional Array of numbers.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1. Count min, max on main diagonal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2. Sort numbers on main diagonal in descending order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Rewrite code below using switch...case construction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31" y="2373386"/>
            <a:ext cx="1897544" cy="154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3447" y="2373386"/>
            <a:ext cx="3414056" cy="153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>
            <p:ph idx="2" type="pic"/>
          </p:nvPr>
        </p:nvSpPr>
        <p:spPr>
          <a:xfrm>
            <a:off x="-48491" y="0"/>
            <a:ext cx="9192366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attention!</a:t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/>
          <p:nvPr>
            <p:ph idx="2" type="pic"/>
          </p:nvPr>
        </p:nvSpPr>
        <p:spPr>
          <a:xfrm>
            <a:off x="69272" y="124690"/>
            <a:ext cx="9448799" cy="48802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Code structure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time goes on, the program becomes more and more complex. It becomes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necessary to add </a:t>
            </a:r>
            <a:r>
              <a:rPr b="0" i="1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comments </a:t>
            </a: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describe what happens and why.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one-line comment</a:t>
            </a:r>
            <a:endParaRPr b="0" i="0" sz="1800" u="none" cap="none" strike="noStrike">
              <a:solidFill>
                <a:srgbClr val="333333"/>
              </a:solidFill>
              <a:highlight>
                <a:srgbClr val="F5F2F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/* multi-line comment */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It will be error on example below: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/* 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   /* multi-line comment */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*/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145" y="2802422"/>
            <a:ext cx="3093520" cy="207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262875" y="648425"/>
            <a:ext cx="2120400" cy="1016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262875" y="2791692"/>
            <a:ext cx="4045889" cy="1759526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greeter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times = 4;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(times &gt; 3)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var greeter =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"say Hello"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console.log(greeter) // “say Hello”;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457700" y="0"/>
            <a:ext cx="4686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>
            <p:ph idx="2" type="pic"/>
          </p:nvPr>
        </p:nvSpPr>
        <p:spPr>
          <a:xfrm>
            <a:off x="4731675" y="-1"/>
            <a:ext cx="4412325" cy="5143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36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36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Variables are used to store this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information.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uses reserved keyword 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 to declare a variable. A variable must have a unique name. You can assign a value to a variable using 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equal to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 (=) operator when you declare it or before using it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is 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Recommended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 to declare a variable without 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 keyword !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ÐÐ°ÑÑÐ¸Ð½ÐºÐ¸ Ð¿Ð¾ Ð·Ð°Ð¿ÑÐ¾ÑÑ variables js"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75" y="288908"/>
            <a:ext cx="3698579" cy="195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/>
          <p:nvPr>
            <p:ph idx="2" type="pic"/>
          </p:nvPr>
        </p:nvSpPr>
        <p:spPr>
          <a:xfrm>
            <a:off x="0" y="0"/>
            <a:ext cx="914407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36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36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Introduced in ES2015 (ES6),the variable type </a:t>
            </a:r>
            <a:r>
              <a:rPr b="1" i="1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shares a lot of similarities with </a:t>
            </a:r>
            <a:r>
              <a:rPr b="1" i="1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but unlike </a:t>
            </a:r>
            <a:r>
              <a:rPr b="1" i="1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has scope constraint. </a:t>
            </a:r>
            <a:r>
              <a:rPr b="1" i="1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is constrained to whichever scope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it is declared in. It is declaration and assignment are similar to 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was introduced to mitigate issues posed by variables scope which developers face during development.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let cannot be redeclared.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434325" y="3128962"/>
            <a:ext cx="4816331" cy="1843737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greeter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times = 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(times &gt; 3)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let hello =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"say Hello instead"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console.log(hello) // “say Hello instead”;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console.log(hello) // hello is not defined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>
            <p:ph idx="2" type="pic"/>
          </p:nvPr>
        </p:nvSpPr>
        <p:spPr>
          <a:xfrm>
            <a:off x="0" y="0"/>
            <a:ext cx="914407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36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36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Variables declared with the 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maintain constant values, 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declarations share some similarities with let declartions.Like </a:t>
            </a:r>
            <a:r>
              <a:rPr b="1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declarations, const declarations can only be accessed within the block it was declared.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 cannot be updated or redeclared.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234300" y="2571750"/>
            <a:ext cx="7652400" cy="2200925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greeter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greeter =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"say Hello instead"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//error: Assignment to constant variable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greeting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greeting =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"say Hello instead"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//error: Identifier ‘greeting’ has already been declare	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/>
          <p:nvPr>
            <p:ph idx="2" type="pic"/>
          </p:nvPr>
        </p:nvSpPr>
        <p:spPr>
          <a:xfrm>
            <a:off x="0" y="0"/>
            <a:ext cx="914407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36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36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just in case,you missed the differences,here they are :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1.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Declarations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 globally scoped or function scoped while 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are block scoped.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b="1" i="1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can be updated and re-declared within its scope; 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variables can be updated but not re-declared;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variables can neither be updated nor re-declared.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are all hoisted to the top of their scope but while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variables are initialized with undefined,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variables are not initialized.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can be declared without being initialized, </a:t>
            </a:r>
            <a:r>
              <a:rPr b="1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must be initialized during declaration.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4433750" y="2468325"/>
            <a:ext cx="2926500" cy="588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4433750" y="3607450"/>
            <a:ext cx="3890400" cy="7887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4433750" y="376775"/>
            <a:ext cx="1305600" cy="534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3969300" y="14068"/>
            <a:ext cx="517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number</a:t>
            </a: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12.345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Doing maths is safe in JavaScript. 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can do anything: divide by zero, treat non-numeric strings as numbers, etc.</a:t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boolean (logical type)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1910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nameFieldChecked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 cap="none" strike="noStrike">
                <a:solidFill>
                  <a:srgbClr val="585CF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ageFieldChecked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 cap="none" strike="noStrike">
                <a:solidFill>
                  <a:srgbClr val="585CF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1" sz="1400" u="none" cap="none" strike="noStrike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string</a:t>
            </a:r>
            <a:b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str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str2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'Single quotes are ok too'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phrase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`can embed </a:t>
            </a: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{str}`;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>
            <p:ph idx="2" type="pic"/>
          </p:nvPr>
        </p:nvSpPr>
        <p:spPr>
          <a:xfrm>
            <a:off x="-1" y="0"/>
            <a:ext cx="3969301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Data types</a:t>
            </a:r>
            <a:endParaRPr b="1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variable in JavaScript can contain any data, and being dynamically typed language,  in JS there are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seven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but variables are not bound to any of them.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typeof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operator returns the type of the argument.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30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400" u="none" cap="none" strike="noStrike">
                <a:solidFill>
                  <a:srgbClr val="687687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36A07"/>
                </a:solidFill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1400" u="none" cap="none" strike="noStrike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// "string"</a:t>
            </a:r>
            <a:b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139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77AA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