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7772400" cy="10058400"/>
  <p:embeddedFontLst>
    <p:embeddedFont>
      <p:font typeface="Montserrat SemiBold"/>
      <p:regular r:id="rId19"/>
      <p:bold r:id="rId20"/>
      <p:italic r:id="rId21"/>
      <p:boldItalic r:id="rId22"/>
    </p:embeddedFont>
    <p:embeddedFont>
      <p:font typeface="Montserrat"/>
      <p:regular r:id="rId23"/>
      <p:bold r:id="rId24"/>
      <p:italic r:id="rId25"/>
      <p:boldItalic r:id="rId26"/>
    </p:embeddedFont>
    <p:embeddedFont>
      <p:font typeface="Montserrat Medium"/>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iJxN2WYCzjE4NgRp1i+/qpfDqZ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SemiBold-bold.fntdata"/><Relationship Id="rId22" Type="http://schemas.openxmlformats.org/officeDocument/2006/relationships/font" Target="fonts/MontserratSemiBold-boldItalic.fntdata"/><Relationship Id="rId21" Type="http://schemas.openxmlformats.org/officeDocument/2006/relationships/font" Target="fonts/MontserratSemiBold-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MontserratMedium-bold.fntdata"/><Relationship Id="rId27" Type="http://schemas.openxmlformats.org/officeDocument/2006/relationships/font" Target="fonts/MontserratMedium-regular.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MontserratMedium-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MontserratMedium-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SemiBold-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0: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ad1bb0dc2_0_15: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bad1bb0dc2_0_1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2: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1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6: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7: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8: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9: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3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5"/>
          <p:cNvSpPr txBox="1"/>
          <p:nvPr>
            <p:ph idx="1" type="body"/>
          </p:nvPr>
        </p:nvSpPr>
        <p:spPr>
          <a:xfrm>
            <a:off x="457200" y="1203480"/>
            <a:ext cx="822924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35"/>
          <p:cNvSpPr txBox="1"/>
          <p:nvPr>
            <p:ph idx="2"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3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6"/>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36"/>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36"/>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7" name="Google Shape;47;p36"/>
          <p:cNvSpPr txBox="1"/>
          <p:nvPr>
            <p:ph idx="4"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3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7"/>
          <p:cNvSpPr txBox="1"/>
          <p:nvPr>
            <p:ph idx="1" type="body"/>
          </p:nvPr>
        </p:nvSpPr>
        <p:spPr>
          <a:xfrm>
            <a:off x="457200" y="120348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1" name="Google Shape;51;p37"/>
          <p:cNvSpPr txBox="1"/>
          <p:nvPr>
            <p:ph idx="2" type="body"/>
          </p:nvPr>
        </p:nvSpPr>
        <p:spPr>
          <a:xfrm>
            <a:off x="3239640" y="120348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2" name="Google Shape;52;p37"/>
          <p:cNvSpPr txBox="1"/>
          <p:nvPr>
            <p:ph idx="3" type="body"/>
          </p:nvPr>
        </p:nvSpPr>
        <p:spPr>
          <a:xfrm>
            <a:off x="6022080" y="120348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3" name="Google Shape;53;p37"/>
          <p:cNvSpPr txBox="1"/>
          <p:nvPr>
            <p:ph idx="4" type="body"/>
          </p:nvPr>
        </p:nvSpPr>
        <p:spPr>
          <a:xfrm>
            <a:off x="457200" y="276192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4" name="Google Shape;54;p37"/>
          <p:cNvSpPr txBox="1"/>
          <p:nvPr>
            <p:ph idx="5" type="body"/>
          </p:nvPr>
        </p:nvSpPr>
        <p:spPr>
          <a:xfrm>
            <a:off x="3239640" y="276192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5" name="Google Shape;55;p37"/>
          <p:cNvSpPr txBox="1"/>
          <p:nvPr>
            <p:ph idx="6" type="body"/>
          </p:nvPr>
        </p:nvSpPr>
        <p:spPr>
          <a:xfrm>
            <a:off x="6022080" y="276192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2" name="Shape 62"/>
        <p:cNvGrpSpPr/>
        <p:nvPr/>
      </p:nvGrpSpPr>
      <p:grpSpPr>
        <a:xfrm>
          <a:off x="0" y="0"/>
          <a:ext cx="0" cy="0"/>
          <a:chOff x="0" y="0"/>
          <a:chExt cx="0" cy="0"/>
        </a:xfrm>
      </p:grpSpPr>
      <p:sp>
        <p:nvSpPr>
          <p:cNvPr id="63" name="Google Shape;63;p7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1"/>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5" name="Shape 65"/>
        <p:cNvGrpSpPr/>
        <p:nvPr/>
      </p:nvGrpSpPr>
      <p:grpSpPr>
        <a:xfrm>
          <a:off x="0" y="0"/>
          <a:ext cx="0" cy="0"/>
          <a:chOff x="0" y="0"/>
          <a:chExt cx="0" cy="0"/>
        </a:xfrm>
      </p:grpSpPr>
      <p:sp>
        <p:nvSpPr>
          <p:cNvPr id="66" name="Google Shape;66;p7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72"/>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8" name="Shape 68"/>
        <p:cNvGrpSpPr/>
        <p:nvPr/>
      </p:nvGrpSpPr>
      <p:grpSpPr>
        <a:xfrm>
          <a:off x="0" y="0"/>
          <a:ext cx="0" cy="0"/>
          <a:chOff x="0" y="0"/>
          <a:chExt cx="0" cy="0"/>
        </a:xfrm>
      </p:grpSpPr>
      <p:sp>
        <p:nvSpPr>
          <p:cNvPr id="69" name="Google Shape;69;p7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3"/>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1" name="Google Shape;71;p73"/>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7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4" name="Shape 74"/>
        <p:cNvGrpSpPr/>
        <p:nvPr/>
      </p:nvGrpSpPr>
      <p:grpSpPr>
        <a:xfrm>
          <a:off x="0" y="0"/>
          <a:ext cx="0" cy="0"/>
          <a:chOff x="0" y="0"/>
          <a:chExt cx="0" cy="0"/>
        </a:xfrm>
      </p:grpSpPr>
      <p:sp>
        <p:nvSpPr>
          <p:cNvPr id="75" name="Google Shape;75;p75"/>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6" name="Shape 76"/>
        <p:cNvGrpSpPr/>
        <p:nvPr/>
      </p:nvGrpSpPr>
      <p:grpSpPr>
        <a:xfrm>
          <a:off x="0" y="0"/>
          <a:ext cx="0" cy="0"/>
          <a:chOff x="0" y="0"/>
          <a:chExt cx="0" cy="0"/>
        </a:xfrm>
      </p:grpSpPr>
      <p:sp>
        <p:nvSpPr>
          <p:cNvPr id="77" name="Google Shape;77;p7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76"/>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9" name="Google Shape;79;p76"/>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0" name="Google Shape;80;p76"/>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2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 name="Google Shape;11;p27"/>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1" name="Shape 81"/>
        <p:cNvGrpSpPr/>
        <p:nvPr/>
      </p:nvGrpSpPr>
      <p:grpSpPr>
        <a:xfrm>
          <a:off x="0" y="0"/>
          <a:ext cx="0" cy="0"/>
          <a:chOff x="0" y="0"/>
          <a:chExt cx="0" cy="0"/>
        </a:xfrm>
      </p:grpSpPr>
      <p:sp>
        <p:nvSpPr>
          <p:cNvPr id="82" name="Google Shape;82;p7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77"/>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4" name="Google Shape;84;p77"/>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5" name="Google Shape;85;p77"/>
          <p:cNvSpPr txBox="1"/>
          <p:nvPr>
            <p:ph idx="3"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6" name="Shape 86"/>
        <p:cNvGrpSpPr/>
        <p:nvPr/>
      </p:nvGrpSpPr>
      <p:grpSpPr>
        <a:xfrm>
          <a:off x="0" y="0"/>
          <a:ext cx="0" cy="0"/>
          <a:chOff x="0" y="0"/>
          <a:chExt cx="0" cy="0"/>
        </a:xfrm>
      </p:grpSpPr>
      <p:sp>
        <p:nvSpPr>
          <p:cNvPr id="87" name="Google Shape;87;p7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78"/>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9" name="Google Shape;89;p78"/>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0" name="Google Shape;90;p78"/>
          <p:cNvSpPr txBox="1"/>
          <p:nvPr>
            <p:ph idx="3"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1" name="Shape 91"/>
        <p:cNvGrpSpPr/>
        <p:nvPr/>
      </p:nvGrpSpPr>
      <p:grpSpPr>
        <a:xfrm>
          <a:off x="0" y="0"/>
          <a:ext cx="0" cy="0"/>
          <a:chOff x="0" y="0"/>
          <a:chExt cx="0" cy="0"/>
        </a:xfrm>
      </p:grpSpPr>
      <p:sp>
        <p:nvSpPr>
          <p:cNvPr id="92" name="Google Shape;92;p7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79"/>
          <p:cNvSpPr txBox="1"/>
          <p:nvPr>
            <p:ph idx="1" type="body"/>
          </p:nvPr>
        </p:nvSpPr>
        <p:spPr>
          <a:xfrm>
            <a:off x="457200" y="1203480"/>
            <a:ext cx="822924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4" name="Google Shape;94;p79"/>
          <p:cNvSpPr txBox="1"/>
          <p:nvPr>
            <p:ph idx="2"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5" name="Shape 95"/>
        <p:cNvGrpSpPr/>
        <p:nvPr/>
      </p:nvGrpSpPr>
      <p:grpSpPr>
        <a:xfrm>
          <a:off x="0" y="0"/>
          <a:ext cx="0" cy="0"/>
          <a:chOff x="0" y="0"/>
          <a:chExt cx="0" cy="0"/>
        </a:xfrm>
      </p:grpSpPr>
      <p:sp>
        <p:nvSpPr>
          <p:cNvPr id="96" name="Google Shape;96;p8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80"/>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8" name="Google Shape;98;p80"/>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9" name="Google Shape;99;p80"/>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0" name="Google Shape;100;p80"/>
          <p:cNvSpPr txBox="1"/>
          <p:nvPr>
            <p:ph idx="4"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1" name="Shape 101"/>
        <p:cNvGrpSpPr/>
        <p:nvPr/>
      </p:nvGrpSpPr>
      <p:grpSpPr>
        <a:xfrm>
          <a:off x="0" y="0"/>
          <a:ext cx="0" cy="0"/>
          <a:chOff x="0" y="0"/>
          <a:chExt cx="0" cy="0"/>
        </a:xfrm>
      </p:grpSpPr>
      <p:sp>
        <p:nvSpPr>
          <p:cNvPr id="102" name="Google Shape;102;p8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81"/>
          <p:cNvSpPr txBox="1"/>
          <p:nvPr>
            <p:ph idx="1" type="body"/>
          </p:nvPr>
        </p:nvSpPr>
        <p:spPr>
          <a:xfrm>
            <a:off x="457200" y="120348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4" name="Google Shape;104;p81"/>
          <p:cNvSpPr txBox="1"/>
          <p:nvPr>
            <p:ph idx="2" type="body"/>
          </p:nvPr>
        </p:nvSpPr>
        <p:spPr>
          <a:xfrm>
            <a:off x="3239640" y="120348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5" name="Google Shape;105;p81"/>
          <p:cNvSpPr txBox="1"/>
          <p:nvPr>
            <p:ph idx="3" type="body"/>
          </p:nvPr>
        </p:nvSpPr>
        <p:spPr>
          <a:xfrm>
            <a:off x="6022080" y="120348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6" name="Google Shape;106;p81"/>
          <p:cNvSpPr txBox="1"/>
          <p:nvPr>
            <p:ph idx="4" type="body"/>
          </p:nvPr>
        </p:nvSpPr>
        <p:spPr>
          <a:xfrm>
            <a:off x="457200" y="276192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7" name="Google Shape;107;p81"/>
          <p:cNvSpPr txBox="1"/>
          <p:nvPr>
            <p:ph idx="5" type="body"/>
          </p:nvPr>
        </p:nvSpPr>
        <p:spPr>
          <a:xfrm>
            <a:off x="3239640" y="276192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8" name="Google Shape;108;p81"/>
          <p:cNvSpPr txBox="1"/>
          <p:nvPr>
            <p:ph idx="6" type="body"/>
          </p:nvPr>
        </p:nvSpPr>
        <p:spPr>
          <a:xfrm>
            <a:off x="6022080" y="276192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3" name="Shape 113"/>
        <p:cNvGrpSpPr/>
        <p:nvPr/>
      </p:nvGrpSpPr>
      <p:grpSpPr>
        <a:xfrm>
          <a:off x="0" y="0"/>
          <a:ext cx="0" cy="0"/>
          <a:chOff x="0" y="0"/>
          <a:chExt cx="0" cy="0"/>
        </a:xfrm>
      </p:grpSpPr>
      <p:sp>
        <p:nvSpPr>
          <p:cNvPr id="114" name="Google Shape;114;p2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4"/>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6" name="Google Shape;116;p24"/>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7" name="Shape 117"/>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8" name="Shape 118"/>
        <p:cNvGrpSpPr/>
        <p:nvPr/>
      </p:nvGrpSpPr>
      <p:grpSpPr>
        <a:xfrm>
          <a:off x="0" y="0"/>
          <a:ext cx="0" cy="0"/>
          <a:chOff x="0" y="0"/>
          <a:chExt cx="0" cy="0"/>
        </a:xfrm>
      </p:grpSpPr>
      <p:sp>
        <p:nvSpPr>
          <p:cNvPr id="119" name="Google Shape;119;p8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8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1" name="Shape 121"/>
        <p:cNvGrpSpPr/>
        <p:nvPr/>
      </p:nvGrpSpPr>
      <p:grpSpPr>
        <a:xfrm>
          <a:off x="0" y="0"/>
          <a:ext cx="0" cy="0"/>
          <a:chOff x="0" y="0"/>
          <a:chExt cx="0" cy="0"/>
        </a:xfrm>
      </p:grpSpPr>
      <p:sp>
        <p:nvSpPr>
          <p:cNvPr id="122" name="Google Shape;122;p8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84"/>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8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2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8"/>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6" name="Shape 126"/>
        <p:cNvGrpSpPr/>
        <p:nvPr/>
      </p:nvGrpSpPr>
      <p:grpSpPr>
        <a:xfrm>
          <a:off x="0" y="0"/>
          <a:ext cx="0" cy="0"/>
          <a:chOff x="0" y="0"/>
          <a:chExt cx="0" cy="0"/>
        </a:xfrm>
      </p:grpSpPr>
      <p:sp>
        <p:nvSpPr>
          <p:cNvPr id="127" name="Google Shape;127;p86"/>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8" name="Shape 128"/>
        <p:cNvGrpSpPr/>
        <p:nvPr/>
      </p:nvGrpSpPr>
      <p:grpSpPr>
        <a:xfrm>
          <a:off x="0" y="0"/>
          <a:ext cx="0" cy="0"/>
          <a:chOff x="0" y="0"/>
          <a:chExt cx="0" cy="0"/>
        </a:xfrm>
      </p:grpSpPr>
      <p:sp>
        <p:nvSpPr>
          <p:cNvPr id="129" name="Google Shape;129;p8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87"/>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1" name="Google Shape;131;p87"/>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2" name="Google Shape;132;p87"/>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3" name="Shape 133"/>
        <p:cNvGrpSpPr/>
        <p:nvPr/>
      </p:nvGrpSpPr>
      <p:grpSpPr>
        <a:xfrm>
          <a:off x="0" y="0"/>
          <a:ext cx="0" cy="0"/>
          <a:chOff x="0" y="0"/>
          <a:chExt cx="0" cy="0"/>
        </a:xfrm>
      </p:grpSpPr>
      <p:sp>
        <p:nvSpPr>
          <p:cNvPr id="134" name="Google Shape;134;p8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88"/>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6" name="Google Shape;136;p88"/>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7" name="Google Shape;137;p88"/>
          <p:cNvSpPr txBox="1"/>
          <p:nvPr>
            <p:ph idx="3"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8" name="Shape 138"/>
        <p:cNvGrpSpPr/>
        <p:nvPr/>
      </p:nvGrpSpPr>
      <p:grpSpPr>
        <a:xfrm>
          <a:off x="0" y="0"/>
          <a:ext cx="0" cy="0"/>
          <a:chOff x="0" y="0"/>
          <a:chExt cx="0" cy="0"/>
        </a:xfrm>
      </p:grpSpPr>
      <p:sp>
        <p:nvSpPr>
          <p:cNvPr id="139" name="Google Shape;139;p8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89"/>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1" name="Google Shape;141;p89"/>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2" name="Google Shape;142;p89"/>
          <p:cNvSpPr txBox="1"/>
          <p:nvPr>
            <p:ph idx="3"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3" name="Shape 143"/>
        <p:cNvGrpSpPr/>
        <p:nvPr/>
      </p:nvGrpSpPr>
      <p:grpSpPr>
        <a:xfrm>
          <a:off x="0" y="0"/>
          <a:ext cx="0" cy="0"/>
          <a:chOff x="0" y="0"/>
          <a:chExt cx="0" cy="0"/>
        </a:xfrm>
      </p:grpSpPr>
      <p:sp>
        <p:nvSpPr>
          <p:cNvPr id="144" name="Google Shape;144;p9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90"/>
          <p:cNvSpPr txBox="1"/>
          <p:nvPr>
            <p:ph idx="1" type="body"/>
          </p:nvPr>
        </p:nvSpPr>
        <p:spPr>
          <a:xfrm>
            <a:off x="457200" y="1203480"/>
            <a:ext cx="822924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6" name="Google Shape;146;p90"/>
          <p:cNvSpPr txBox="1"/>
          <p:nvPr>
            <p:ph idx="2"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7" name="Shape 147"/>
        <p:cNvGrpSpPr/>
        <p:nvPr/>
      </p:nvGrpSpPr>
      <p:grpSpPr>
        <a:xfrm>
          <a:off x="0" y="0"/>
          <a:ext cx="0" cy="0"/>
          <a:chOff x="0" y="0"/>
          <a:chExt cx="0" cy="0"/>
        </a:xfrm>
      </p:grpSpPr>
      <p:sp>
        <p:nvSpPr>
          <p:cNvPr id="148" name="Google Shape;148;p9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91"/>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0" name="Google Shape;150;p91"/>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1" name="Google Shape;151;p91"/>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2" name="Google Shape;152;p91"/>
          <p:cNvSpPr txBox="1"/>
          <p:nvPr>
            <p:ph idx="4"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3" name="Shape 153"/>
        <p:cNvGrpSpPr/>
        <p:nvPr/>
      </p:nvGrpSpPr>
      <p:grpSpPr>
        <a:xfrm>
          <a:off x="0" y="0"/>
          <a:ext cx="0" cy="0"/>
          <a:chOff x="0" y="0"/>
          <a:chExt cx="0" cy="0"/>
        </a:xfrm>
      </p:grpSpPr>
      <p:sp>
        <p:nvSpPr>
          <p:cNvPr id="154" name="Google Shape;154;p9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92"/>
          <p:cNvSpPr txBox="1"/>
          <p:nvPr>
            <p:ph idx="1" type="body"/>
          </p:nvPr>
        </p:nvSpPr>
        <p:spPr>
          <a:xfrm>
            <a:off x="457200" y="120348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6" name="Google Shape;156;p92"/>
          <p:cNvSpPr txBox="1"/>
          <p:nvPr>
            <p:ph idx="2" type="body"/>
          </p:nvPr>
        </p:nvSpPr>
        <p:spPr>
          <a:xfrm>
            <a:off x="3239640" y="120348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7" name="Google Shape;157;p92"/>
          <p:cNvSpPr txBox="1"/>
          <p:nvPr>
            <p:ph idx="3" type="body"/>
          </p:nvPr>
        </p:nvSpPr>
        <p:spPr>
          <a:xfrm>
            <a:off x="6022080" y="120348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8" name="Google Shape;158;p92"/>
          <p:cNvSpPr txBox="1"/>
          <p:nvPr>
            <p:ph idx="4" type="body"/>
          </p:nvPr>
        </p:nvSpPr>
        <p:spPr>
          <a:xfrm>
            <a:off x="457200" y="276192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9" name="Google Shape;159;p92"/>
          <p:cNvSpPr txBox="1"/>
          <p:nvPr>
            <p:ph idx="5" type="body"/>
          </p:nvPr>
        </p:nvSpPr>
        <p:spPr>
          <a:xfrm>
            <a:off x="3239640" y="276192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0" name="Google Shape;160;p92"/>
          <p:cNvSpPr txBox="1"/>
          <p:nvPr>
            <p:ph idx="6" type="body"/>
          </p:nvPr>
        </p:nvSpPr>
        <p:spPr>
          <a:xfrm>
            <a:off x="6022080" y="276192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2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9"/>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 name="Google Shape;18;p29"/>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3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31"/>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3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2"/>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6" name="Google Shape;26;p32"/>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 name="Google Shape;27;p32"/>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3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3"/>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33"/>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33"/>
          <p:cNvSpPr txBox="1"/>
          <p:nvPr>
            <p:ph idx="3"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3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4"/>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34"/>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p34"/>
          <p:cNvSpPr txBox="1"/>
          <p:nvPr>
            <p:ph idx="3"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2.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05200"/>
            <a:ext cx="8228880" cy="85824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457200" y="1203480"/>
            <a:ext cx="8228880" cy="29826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sp>
        <p:nvSpPr>
          <p:cNvPr id="57" name="Google Shape;57;p21"/>
          <p:cNvSpPr txBox="1"/>
          <p:nvPr>
            <p:ph type="title"/>
          </p:nvPr>
        </p:nvSpPr>
        <p:spPr>
          <a:xfrm>
            <a:off x="457200" y="205200"/>
            <a:ext cx="8228880" cy="85824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8" name="Google Shape;58;p21"/>
          <p:cNvSpPr txBox="1"/>
          <p:nvPr>
            <p:ph idx="1" type="body"/>
          </p:nvPr>
        </p:nvSpPr>
        <p:spPr>
          <a:xfrm>
            <a:off x="457200" y="1203480"/>
            <a:ext cx="4015440" cy="29826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9pPr>
          </a:lstStyle>
          <a:p/>
        </p:txBody>
      </p:sp>
      <p:sp>
        <p:nvSpPr>
          <p:cNvPr id="59" name="Google Shape;59;p21"/>
          <p:cNvSpPr txBox="1"/>
          <p:nvPr>
            <p:ph idx="2" type="body"/>
          </p:nvPr>
        </p:nvSpPr>
        <p:spPr>
          <a:xfrm>
            <a:off x="4674240" y="1203480"/>
            <a:ext cx="4015440" cy="142236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558"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558"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558"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558"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558"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558"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558"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558"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558" u="none" cap="none" strike="noStrike">
                <a:solidFill>
                  <a:srgbClr val="000000"/>
                </a:solidFill>
                <a:latin typeface="Arial"/>
                <a:ea typeface="Arial"/>
                <a:cs typeface="Arial"/>
                <a:sym typeface="Arial"/>
              </a:defRPr>
            </a:lvl9pPr>
          </a:lstStyle>
          <a:p/>
        </p:txBody>
      </p:sp>
      <p:sp>
        <p:nvSpPr>
          <p:cNvPr id="60" name="Google Shape;60;p21"/>
          <p:cNvSpPr txBox="1"/>
          <p:nvPr>
            <p:ph idx="3" type="body"/>
          </p:nvPr>
        </p:nvSpPr>
        <p:spPr>
          <a:xfrm>
            <a:off x="4674240" y="2761920"/>
            <a:ext cx="4015440" cy="142236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558"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558"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558"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558"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558"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558"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558"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558"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558"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sp>
        <p:nvSpPr>
          <p:cNvPr id="110" name="Google Shape;110;p23"/>
          <p:cNvSpPr txBox="1"/>
          <p:nvPr>
            <p:ph type="title"/>
          </p:nvPr>
        </p:nvSpPr>
        <p:spPr>
          <a:xfrm>
            <a:off x="457200" y="205200"/>
            <a:ext cx="8228880" cy="85824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1" name="Google Shape;111;p23"/>
          <p:cNvSpPr txBox="1"/>
          <p:nvPr>
            <p:ph idx="1" type="body"/>
          </p:nvPr>
        </p:nvSpPr>
        <p:spPr>
          <a:xfrm>
            <a:off x="457200" y="1203480"/>
            <a:ext cx="4015440" cy="29826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9pPr>
          </a:lstStyle>
          <a:p/>
        </p:txBody>
      </p:sp>
      <p:sp>
        <p:nvSpPr>
          <p:cNvPr id="112" name="Google Shape;112;p23"/>
          <p:cNvSpPr txBox="1"/>
          <p:nvPr>
            <p:ph idx="2" type="body"/>
          </p:nvPr>
        </p:nvSpPr>
        <p:spPr>
          <a:xfrm>
            <a:off x="4674240" y="1203480"/>
            <a:ext cx="4015440" cy="29826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745"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medium.com/better-programming/understanding-the-this-keyword-in-javascript-cb76d4c7c5e8#:~:text=%E2%80%9Cthis%E2%80%9D%20Refers%20to%20an%20Invoker,method%20or%20a%20simple%20value.&amp;text=In%20this%20example%2C%20we're,instead%20of%20the%20global%20object" TargetMode="External"/><Relationship Id="rId4" Type="http://schemas.openxmlformats.org/officeDocument/2006/relationships/hyperlink" Target="https://developer.mozilla.org/ru/docs/Web/JavaScript/Reference/Operators/this" TargetMode="External"/><Relationship Id="rId5" Type="http://schemas.openxmlformats.org/officeDocument/2006/relationships/hyperlink" Target="https://habr.com/ru/company/ruvds/blog/419371/" TargetMode="External"/><Relationship Id="rId6" Type="http://schemas.openxmlformats.org/officeDocument/2006/relationships/hyperlink" Target="https://developer.mozilla.org/ru/docs/Web/JavaScript/Closur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
          <p:cNvPicPr preferRelativeResize="0"/>
          <p:nvPr/>
        </p:nvPicPr>
        <p:blipFill rotWithShape="1">
          <a:blip r:embed="rId3">
            <a:alphaModFix/>
          </a:blip>
          <a:srcRect b="0" l="0" r="0" t="0"/>
          <a:stretch/>
        </p:blipFill>
        <p:spPr>
          <a:xfrm>
            <a:off x="4062240" y="0"/>
            <a:ext cx="5080680" cy="5142240"/>
          </a:xfrm>
          <a:prstGeom prst="rect">
            <a:avLst/>
          </a:prstGeom>
          <a:noFill/>
          <a:ln>
            <a:noFill/>
          </a:ln>
        </p:spPr>
      </p:pic>
      <p:sp>
        <p:nvSpPr>
          <p:cNvPr id="166" name="Google Shape;166;p1"/>
          <p:cNvSpPr/>
          <p:nvPr/>
        </p:nvSpPr>
        <p:spPr>
          <a:xfrm>
            <a:off x="173520" y="134280"/>
            <a:ext cx="3826080" cy="2413080"/>
          </a:xfrm>
          <a:prstGeom prst="rect">
            <a:avLst/>
          </a:prstGeom>
          <a:noFill/>
          <a:ln>
            <a:noFill/>
          </a:ln>
        </p:spPr>
        <p:txBody>
          <a:bodyPr anchorCtr="0" anchor="t" bIns="91425" lIns="90000" spcFirstLastPara="1" rIns="90000" wrap="square" tIns="91425">
            <a:noAutofit/>
          </a:bodyPr>
          <a:lstStyle/>
          <a:p>
            <a:pPr indent="0" lvl="0" marL="0" marR="0" rtl="0" algn="l">
              <a:lnSpc>
                <a:spcPct val="90000"/>
              </a:lnSpc>
              <a:spcBef>
                <a:spcPts val="0"/>
              </a:spcBef>
              <a:spcAft>
                <a:spcPts val="0"/>
              </a:spcAft>
              <a:buClr>
                <a:srgbClr val="000000"/>
              </a:buClr>
              <a:buSzPts val="3600"/>
              <a:buFont typeface="Arial"/>
              <a:buNone/>
            </a:pPr>
            <a:r>
              <a:rPr b="1" i="0" lang="en" sz="3600" u="none" cap="none" strike="noStrike">
                <a:solidFill>
                  <a:srgbClr val="000000"/>
                </a:solidFill>
                <a:latin typeface="Montserrat"/>
                <a:ea typeface="Montserrat"/>
                <a:cs typeface="Montserrat"/>
                <a:sym typeface="Montserrat"/>
              </a:rPr>
              <a:t>JS</a:t>
            </a:r>
            <a:endParaRPr b="0" i="0" sz="36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3600"/>
              <a:buFont typeface="Arial"/>
              <a:buNone/>
            </a:pPr>
            <a:r>
              <a:rPr b="1" i="0" lang="en" sz="3600" u="none" cap="none" strike="noStrike">
                <a:solidFill>
                  <a:srgbClr val="000000"/>
                </a:solidFill>
                <a:latin typeface="Montserrat"/>
                <a:ea typeface="Montserrat"/>
                <a:cs typeface="Montserrat"/>
                <a:sym typeface="Montserrat"/>
              </a:rPr>
              <a:t>EXECUTION CONTEXT &amp; THIS OBJECT</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0"/>
          <p:cNvSpPr/>
          <p:nvPr/>
        </p:nvSpPr>
        <p:spPr>
          <a:xfrm>
            <a:off x="3023280" y="1762560"/>
            <a:ext cx="5076000" cy="80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0"/>
          <p:cNvSpPr/>
          <p:nvPr/>
        </p:nvSpPr>
        <p:spPr>
          <a:xfrm>
            <a:off x="7389720" y="4590720"/>
            <a:ext cx="1643400" cy="4694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0"/>
          <p:cNvSpPr/>
          <p:nvPr/>
        </p:nvSpPr>
        <p:spPr>
          <a:xfrm>
            <a:off x="457200" y="205200"/>
            <a:ext cx="3885840" cy="8582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Binding context with </a:t>
            </a:r>
            <a:r>
              <a:rPr b="0" i="0" lang="en" sz="1600" u="none" cap="none" strike="noStrike">
                <a:solidFill>
                  <a:srgbClr val="2A6099"/>
                </a:solidFill>
                <a:latin typeface="Arial"/>
                <a:ea typeface="Arial"/>
                <a:cs typeface="Arial"/>
                <a:sym typeface="Arial"/>
              </a:rPr>
              <a:t>call/apply</a:t>
            </a:r>
            <a:endParaRPr b="0" i="0" sz="1600" u="none" cap="none" strike="noStrike">
              <a:solidFill>
                <a:srgbClr val="000000"/>
              </a:solidFill>
              <a:latin typeface="Arial"/>
              <a:ea typeface="Arial"/>
              <a:cs typeface="Arial"/>
              <a:sym typeface="Arial"/>
            </a:endParaRPr>
          </a:p>
        </p:txBody>
      </p:sp>
      <p:sp>
        <p:nvSpPr>
          <p:cNvPr id="274" name="Google Shape;274;p10"/>
          <p:cNvSpPr/>
          <p:nvPr/>
        </p:nvSpPr>
        <p:spPr>
          <a:xfrm>
            <a:off x="457200" y="1203480"/>
            <a:ext cx="4015440" cy="2982600"/>
          </a:xfrm>
          <a:prstGeom prst="rect">
            <a:avLst/>
          </a:prstGeom>
          <a:noFill/>
          <a:ln>
            <a:noFill/>
          </a:ln>
        </p:spPr>
        <p:txBody>
          <a:bodyPr anchorCtr="0" anchor="t" bIns="0" lIns="0" spcFirstLastPara="1" rIns="0" wrap="square" tIns="0">
            <a:noAutofit/>
          </a:bodyPr>
          <a:lstStyle/>
          <a:p>
            <a:pPr indent="-323639" lvl="0" marL="432000" marR="0" rtl="0" algn="l">
              <a:lnSpc>
                <a:spcPct val="100000"/>
              </a:lnSpc>
              <a:spcBef>
                <a:spcPts val="0"/>
              </a:spcBef>
              <a:spcAft>
                <a:spcPts val="0"/>
              </a:spcAft>
              <a:buClr>
                <a:srgbClr val="000000"/>
              </a:buClr>
              <a:buSzPts val="540"/>
              <a:buFont typeface="Arial"/>
              <a:buChar char="●"/>
            </a:pPr>
            <a:r>
              <a:rPr b="0" i="0" lang="en" sz="1200" u="none" cap="none" strike="noStrike">
                <a:solidFill>
                  <a:srgbClr val="2A6099"/>
                </a:solidFill>
                <a:latin typeface="Arial"/>
                <a:ea typeface="Arial"/>
                <a:cs typeface="Arial"/>
                <a:sym typeface="Arial"/>
              </a:rPr>
              <a:t>Func.call also can be used for binding context. Difference between </a:t>
            </a:r>
            <a:r>
              <a:rPr b="0" i="0" lang="en" sz="1200" u="none" cap="none" strike="noStrike">
                <a:solidFill>
                  <a:srgbClr val="FF0000"/>
                </a:solidFill>
                <a:latin typeface="Arial"/>
                <a:ea typeface="Arial"/>
                <a:cs typeface="Arial"/>
                <a:sym typeface="Arial"/>
              </a:rPr>
              <a:t>bind and call is that bind returns function and call executes function. </a:t>
            </a:r>
            <a:endParaRPr b="0" i="0" sz="1200" u="none" cap="none" strike="noStrike">
              <a:solidFill>
                <a:srgbClr val="000000"/>
              </a:solidFill>
              <a:latin typeface="Arial"/>
              <a:ea typeface="Arial"/>
              <a:cs typeface="Arial"/>
              <a:sym typeface="Arial"/>
            </a:endParaRPr>
          </a:p>
          <a:p>
            <a:pPr indent="-323639" lvl="0" marL="432000" marR="0" rtl="0" algn="l">
              <a:lnSpc>
                <a:spcPct val="100000"/>
              </a:lnSpc>
              <a:spcBef>
                <a:spcPts val="1417"/>
              </a:spcBef>
              <a:spcAft>
                <a:spcPts val="0"/>
              </a:spcAft>
              <a:buClr>
                <a:srgbClr val="000000"/>
              </a:buClr>
              <a:buSzPts val="540"/>
              <a:buFont typeface="Arial"/>
              <a:buChar char="●"/>
            </a:pPr>
            <a:r>
              <a:rPr b="0" i="0" lang="en" sz="1200" u="none" cap="none" strike="noStrike">
                <a:solidFill>
                  <a:srgbClr val="2A6099"/>
                </a:solidFill>
                <a:latin typeface="Arial"/>
                <a:ea typeface="Arial"/>
                <a:cs typeface="Arial"/>
                <a:sym typeface="Arial"/>
              </a:rPr>
              <a:t>Func.apply </a:t>
            </a:r>
            <a:r>
              <a:rPr b="0" i="0" lang="en" sz="1200" u="none" cap="none" strike="noStrike">
                <a:solidFill>
                  <a:srgbClr val="1C1C1C"/>
                </a:solidFill>
                <a:latin typeface="Arial"/>
                <a:ea typeface="Arial"/>
                <a:cs typeface="Arial"/>
                <a:sym typeface="Arial"/>
              </a:rPr>
              <a:t>is good for binding function with many argument.  Receives function argument as array.</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1417"/>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1417"/>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1417"/>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1417"/>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75" name="Google Shape;275;p10"/>
          <p:cNvSpPr/>
          <p:nvPr/>
        </p:nvSpPr>
        <p:spPr>
          <a:xfrm>
            <a:off x="5029200" y="0"/>
            <a:ext cx="4311720" cy="5141520"/>
          </a:xfrm>
          <a:prstGeom prst="rect">
            <a:avLst/>
          </a:prstGeom>
          <a:solidFill>
            <a:srgbClr val="EEEEEE"/>
          </a:solidFill>
          <a:ln>
            <a:noFill/>
          </a:ln>
        </p:spPr>
        <p:txBody>
          <a:bodyPr anchorCtr="0" anchor="ctr" bIns="91425" lIns="90000" spcFirstLastPara="1" rIns="90000" wrap="square" tIns="91425">
            <a:noAutofit/>
          </a:bodyPr>
          <a:lstStyle/>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	</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const order = {</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	name:’Laptop’,</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function getPrice(price){</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000"/>
              <a:buFont typeface="Arial"/>
              <a:buNone/>
            </a:pPr>
            <a:r>
              <a:rPr b="0" i="0" lang="en" sz="1000" u="none" cap="none" strike="noStrike">
                <a:solidFill>
                  <a:srgbClr val="1C1C1C"/>
                </a:solidFill>
                <a:latin typeface="Courier New"/>
                <a:ea typeface="Courier New"/>
                <a:cs typeface="Courier New"/>
                <a:sym typeface="Courier New"/>
              </a:rPr>
              <a:t>  console.log(`${this.name} price: ${price}$`)</a:t>
            </a:r>
            <a:endParaRPr b="0" i="0" sz="10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getPrice.call(order, 1000)</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808080"/>
                </a:solidFill>
                <a:latin typeface="Courier New"/>
                <a:ea typeface="Courier New"/>
                <a:cs typeface="Courier New"/>
                <a:sym typeface="Courier New"/>
              </a:rPr>
              <a:t>//Laptop price: 1000$</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333333"/>
                </a:solidFill>
                <a:latin typeface="Courier New"/>
                <a:ea typeface="Courier New"/>
                <a:cs typeface="Courier New"/>
                <a:sym typeface="Courier New"/>
              </a:rPr>
              <a:t>const order = {price:10}</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333333"/>
                </a:solidFill>
                <a:latin typeface="Courier New"/>
                <a:ea typeface="Courier New"/>
                <a:cs typeface="Courier New"/>
                <a:sym typeface="Courier New"/>
              </a:rPr>
              <a:t>function getSum( arg1,arg2,arg3){</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333333"/>
                </a:solidFill>
                <a:latin typeface="Courier New"/>
                <a:ea typeface="Courier New"/>
                <a:cs typeface="Courier New"/>
                <a:sym typeface="Courier New"/>
              </a:rPr>
              <a:t>	return this.price + arg1 +arg2+arg3</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333333"/>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333333"/>
                </a:solidFill>
                <a:latin typeface="Courier New"/>
                <a:ea typeface="Courier New"/>
                <a:cs typeface="Courier New"/>
                <a:sym typeface="Courier New"/>
              </a:rPr>
              <a:t>getSum.apply(order, [12,4,3]) </a:t>
            </a:r>
            <a:r>
              <a:rPr b="0" i="0" lang="en" sz="1100" u="none" cap="none" strike="noStrike">
                <a:solidFill>
                  <a:srgbClr val="666666"/>
                </a:solidFill>
                <a:latin typeface="Courier New"/>
                <a:ea typeface="Courier New"/>
                <a:cs typeface="Courier New"/>
                <a:sym typeface="Courier New"/>
              </a:rPr>
              <a:t>//29</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6" name="Google Shape;276;p10"/>
          <p:cNvSpPr/>
          <p:nvPr/>
        </p:nvSpPr>
        <p:spPr>
          <a:xfrm>
            <a:off x="457200" y="2503440"/>
            <a:ext cx="1828440" cy="1839600"/>
          </a:xfrm>
          <a:prstGeom prst="rect">
            <a:avLst/>
          </a:prstGeom>
          <a:noFill/>
          <a:ln>
            <a:noFill/>
          </a:ln>
        </p:spPr>
        <p:txBody>
          <a:bodyPr anchorCtr="0" anchor="t" bIns="0" lIns="0" spcFirstLastPara="1" rIns="0" wrap="square" tIns="0">
            <a:noAutofit/>
          </a:bodyPr>
          <a:lstStyle/>
          <a:p>
            <a:pPr indent="-323639" lvl="0" marL="432000" marR="0" rtl="0" algn="l">
              <a:lnSpc>
                <a:spcPct val="100000"/>
              </a:lnSpc>
              <a:spcBef>
                <a:spcPts val="0"/>
              </a:spcBef>
              <a:spcAft>
                <a:spcPts val="0"/>
              </a:spcAft>
              <a:buClr>
                <a:srgbClr val="000000"/>
              </a:buClr>
              <a:buSzPts val="450"/>
              <a:buFont typeface="Montserrat"/>
              <a:buChar char="●"/>
            </a:pPr>
            <a:r>
              <a:rPr b="0" i="0" lang="en" sz="1000" u="none" cap="none" strike="noStrike">
                <a:solidFill>
                  <a:srgbClr val="000000"/>
                </a:solidFill>
                <a:latin typeface="Montserrat"/>
                <a:ea typeface="Montserrat"/>
                <a:cs typeface="Montserrat"/>
                <a:sym typeface="Montserrat"/>
              </a:rPr>
              <a:t>        CALL</a:t>
            </a:r>
            <a:endParaRPr b="0" i="0" sz="1000" u="none" cap="none" strike="noStrike">
              <a:solidFill>
                <a:srgbClr val="000000"/>
              </a:solidFill>
              <a:latin typeface="Montserrat"/>
              <a:ea typeface="Montserrat"/>
              <a:cs typeface="Montserrat"/>
              <a:sym typeface="Montserrat"/>
            </a:endParaRPr>
          </a:p>
          <a:p>
            <a:pPr indent="-323639" lvl="0" marL="431999" marR="0" rtl="0" algn="l">
              <a:lnSpc>
                <a:spcPct val="100000"/>
              </a:lnSpc>
              <a:spcBef>
                <a:spcPts val="1417"/>
              </a:spcBef>
              <a:spcAft>
                <a:spcPts val="0"/>
              </a:spcAft>
              <a:buClr>
                <a:srgbClr val="000000"/>
              </a:buClr>
              <a:buSzPts val="450"/>
              <a:buFont typeface="Montserrat"/>
              <a:buChar char="●"/>
            </a:pPr>
            <a:r>
              <a:rPr b="0" i="0" lang="en" sz="1000" u="none" cap="none" strike="noStrike">
                <a:solidFill>
                  <a:srgbClr val="000000"/>
                </a:solidFill>
                <a:latin typeface="Montserrat"/>
                <a:ea typeface="Montserrat"/>
                <a:cs typeface="Montserrat"/>
                <a:sym typeface="Montserrat"/>
              </a:rPr>
              <a:t>Executes function with context as first argument and function arguments as separate values</a:t>
            </a:r>
            <a:endParaRPr b="0" i="0" sz="1000" u="none" cap="none" strike="noStrike">
              <a:solidFill>
                <a:srgbClr val="000000"/>
              </a:solidFill>
              <a:latin typeface="Montserrat"/>
              <a:ea typeface="Montserrat"/>
              <a:cs typeface="Montserrat"/>
              <a:sym typeface="Montserrat"/>
            </a:endParaRPr>
          </a:p>
          <a:p>
            <a:pPr indent="-323639" lvl="0" marL="432000" marR="0" rtl="0" algn="l">
              <a:lnSpc>
                <a:spcPct val="100000"/>
              </a:lnSpc>
              <a:spcBef>
                <a:spcPts val="1417"/>
              </a:spcBef>
              <a:spcAft>
                <a:spcPts val="0"/>
              </a:spcAft>
              <a:buClr>
                <a:srgbClr val="000000"/>
              </a:buClr>
              <a:buSzPts val="450"/>
              <a:buFont typeface="Montserrat"/>
              <a:buChar char="●"/>
            </a:pPr>
            <a:r>
              <a:rPr b="0" i="0" lang="en" sz="1000" u="none" cap="none" strike="noStrike">
                <a:solidFill>
                  <a:srgbClr val="000000"/>
                </a:solidFill>
                <a:latin typeface="Montserrat"/>
                <a:ea typeface="Montserrat"/>
                <a:cs typeface="Montserrat"/>
                <a:sym typeface="Montserrat"/>
              </a:rPr>
              <a:t>func.call( obj, arg1,arg2)</a:t>
            </a:r>
            <a:endParaRPr b="0" i="0" sz="1000" u="none" cap="none" strike="noStrike">
              <a:solidFill>
                <a:srgbClr val="000000"/>
              </a:solidFill>
              <a:latin typeface="Montserrat"/>
              <a:ea typeface="Montserrat"/>
              <a:cs typeface="Montserrat"/>
              <a:sym typeface="Montserrat"/>
            </a:endParaRPr>
          </a:p>
        </p:txBody>
      </p:sp>
      <p:sp>
        <p:nvSpPr>
          <p:cNvPr id="277" name="Google Shape;277;p10"/>
          <p:cNvSpPr/>
          <p:nvPr/>
        </p:nvSpPr>
        <p:spPr>
          <a:xfrm>
            <a:off x="2514600" y="2514600"/>
            <a:ext cx="2057100" cy="1628700"/>
          </a:xfrm>
          <a:prstGeom prst="rect">
            <a:avLst/>
          </a:prstGeom>
          <a:noFill/>
          <a:ln>
            <a:noFill/>
          </a:ln>
        </p:spPr>
        <p:txBody>
          <a:bodyPr anchorCtr="0" anchor="t" bIns="0" lIns="0" spcFirstLastPara="1" rIns="0" wrap="square" tIns="0">
            <a:noAutofit/>
          </a:bodyPr>
          <a:lstStyle/>
          <a:p>
            <a:pPr indent="-323639" lvl="0" marL="432000" marR="0" rtl="0" algn="l">
              <a:lnSpc>
                <a:spcPct val="100000"/>
              </a:lnSpc>
              <a:spcBef>
                <a:spcPts val="0"/>
              </a:spcBef>
              <a:spcAft>
                <a:spcPts val="0"/>
              </a:spcAft>
              <a:buClr>
                <a:srgbClr val="000000"/>
              </a:buClr>
              <a:buSzPts val="540"/>
              <a:buFont typeface="Montserrat"/>
              <a:buChar char="●"/>
            </a:pPr>
            <a:r>
              <a:rPr b="0" i="0" lang="en" sz="1200" u="none" cap="none" strike="noStrike">
                <a:solidFill>
                  <a:srgbClr val="000000"/>
                </a:solidFill>
                <a:latin typeface="Montserrat"/>
                <a:ea typeface="Montserrat"/>
                <a:cs typeface="Montserrat"/>
                <a:sym typeface="Montserrat"/>
              </a:rPr>
              <a:t>      APPLY</a:t>
            </a:r>
            <a:endParaRPr b="0" i="0" sz="1200" u="none" cap="none" strike="noStrike">
              <a:solidFill>
                <a:srgbClr val="000000"/>
              </a:solidFill>
              <a:latin typeface="Montserrat"/>
              <a:ea typeface="Montserrat"/>
              <a:cs typeface="Montserrat"/>
              <a:sym typeface="Montserrat"/>
            </a:endParaRPr>
          </a:p>
          <a:p>
            <a:pPr indent="-323639" lvl="0" marL="431999" marR="0" rtl="0" algn="l">
              <a:lnSpc>
                <a:spcPct val="100000"/>
              </a:lnSpc>
              <a:spcBef>
                <a:spcPts val="1417"/>
              </a:spcBef>
              <a:spcAft>
                <a:spcPts val="0"/>
              </a:spcAft>
              <a:buClr>
                <a:srgbClr val="000000"/>
              </a:buClr>
              <a:buSzPts val="450"/>
              <a:buFont typeface="Montserrat"/>
              <a:buChar char="●"/>
            </a:pPr>
            <a:r>
              <a:rPr b="0" i="0" lang="en" sz="1000" u="none" cap="none" strike="noStrike">
                <a:solidFill>
                  <a:srgbClr val="000000"/>
                </a:solidFill>
                <a:latin typeface="Montserrat"/>
                <a:ea typeface="Montserrat"/>
                <a:cs typeface="Montserrat"/>
                <a:sym typeface="Montserrat"/>
              </a:rPr>
              <a:t>Executes function with context as first argument and function arguments as array.</a:t>
            </a:r>
            <a:endParaRPr b="0" i="0" sz="1000" u="none" cap="none" strike="noStrike">
              <a:solidFill>
                <a:srgbClr val="000000"/>
              </a:solidFill>
              <a:latin typeface="Montserrat"/>
              <a:ea typeface="Montserrat"/>
              <a:cs typeface="Montserrat"/>
              <a:sym typeface="Montserrat"/>
            </a:endParaRPr>
          </a:p>
          <a:p>
            <a:pPr indent="-323639" lvl="0" marL="431999" marR="0" rtl="0" algn="l">
              <a:lnSpc>
                <a:spcPct val="100000"/>
              </a:lnSpc>
              <a:spcBef>
                <a:spcPts val="1417"/>
              </a:spcBef>
              <a:spcAft>
                <a:spcPts val="0"/>
              </a:spcAft>
              <a:buClr>
                <a:srgbClr val="000000"/>
              </a:buClr>
              <a:buSzPts val="450"/>
              <a:buFont typeface="Montserrat"/>
              <a:buChar char="●"/>
            </a:pPr>
            <a:r>
              <a:rPr b="0" i="0" lang="en" sz="1000" u="none" cap="none" strike="noStrike">
                <a:solidFill>
                  <a:srgbClr val="000000"/>
                </a:solidFill>
                <a:latin typeface="Montserrat"/>
                <a:ea typeface="Montserrat"/>
                <a:cs typeface="Montserrat"/>
                <a:sym typeface="Montserrat"/>
              </a:rPr>
              <a:t>func.</a:t>
            </a:r>
            <a:r>
              <a:rPr lang="en" sz="1000">
                <a:latin typeface="Montserrat"/>
                <a:ea typeface="Montserrat"/>
                <a:cs typeface="Montserrat"/>
                <a:sym typeface="Montserrat"/>
              </a:rPr>
              <a:t>apply</a:t>
            </a:r>
            <a:r>
              <a:rPr b="0" i="0" lang="en" sz="1000" u="none" cap="none" strike="noStrike">
                <a:solidFill>
                  <a:srgbClr val="000000"/>
                </a:solidFill>
                <a:latin typeface="Montserrat"/>
                <a:ea typeface="Montserrat"/>
                <a:cs typeface="Montserrat"/>
                <a:sym typeface="Montserrat"/>
              </a:rPr>
              <a:t>( obj, [arg1,arg2])</a:t>
            </a:r>
            <a:endParaRPr b="0" i="0" sz="1000" u="none" cap="none" strike="noStrike">
              <a:solidFill>
                <a:srgbClr val="000000"/>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500"/>
                                        <p:tgtEl>
                                          <p:spTgt spid="27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bad1bb0dc2_0_15"/>
          <p:cNvSpPr/>
          <p:nvPr/>
        </p:nvSpPr>
        <p:spPr>
          <a:xfrm>
            <a:off x="4489560" y="1788480"/>
            <a:ext cx="180300" cy="23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bad1bb0dc2_0_15"/>
          <p:cNvSpPr txBox="1"/>
          <p:nvPr/>
        </p:nvSpPr>
        <p:spPr>
          <a:xfrm>
            <a:off x="2259900" y="110050"/>
            <a:ext cx="422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Tasks</a:t>
            </a:r>
            <a:endParaRPr/>
          </a:p>
        </p:txBody>
      </p:sp>
      <p:sp>
        <p:nvSpPr>
          <p:cNvPr id="284" name="Google Shape;284;gbad1bb0dc2_0_15"/>
          <p:cNvSpPr txBox="1"/>
          <p:nvPr/>
        </p:nvSpPr>
        <p:spPr>
          <a:xfrm>
            <a:off x="278825" y="631025"/>
            <a:ext cx="8650800" cy="349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Homework test https://www.rithmschool.com/courses/advanced-javascript/javascript-keyword-this-exercises</a:t>
            </a:r>
            <a:endParaRPr sz="1000"/>
          </a:p>
          <a:p>
            <a:pPr indent="0" lvl="0" marL="0" rtl="0" algn="l">
              <a:spcBef>
                <a:spcPts val="0"/>
              </a:spcBef>
              <a:spcAft>
                <a:spcPts val="0"/>
              </a:spcAft>
              <a:buNone/>
            </a:pPr>
            <a:r>
              <a:rPr lang="en" sz="1000"/>
              <a:t>1)</a:t>
            </a:r>
            <a:r>
              <a:rPr lang="en" sz="800">
                <a:solidFill>
                  <a:srgbClr val="333333"/>
                </a:solidFill>
                <a:highlight>
                  <a:schemeClr val="lt1"/>
                </a:highlight>
                <a:latin typeface="Montserrat"/>
                <a:ea typeface="Montserrat"/>
                <a:cs typeface="Montserrat"/>
                <a:sym typeface="Montserrat"/>
              </a:rPr>
              <a:t>What will be outputed ?</a:t>
            </a:r>
            <a:endParaRPr sz="800">
              <a:solidFill>
                <a:schemeClr val="dk1"/>
              </a:solidFill>
            </a:endParaRPr>
          </a:p>
          <a:p>
            <a:pPr indent="0" lvl="0" marL="457200" rtl="0" algn="l">
              <a:lnSpc>
                <a:spcPct val="115000"/>
              </a:lnSpc>
              <a:spcBef>
                <a:spcPts val="0"/>
              </a:spcBef>
              <a:spcAft>
                <a:spcPts val="0"/>
              </a:spcAft>
              <a:buClr>
                <a:schemeClr val="dk1"/>
              </a:buClr>
              <a:buSzPts val="800"/>
              <a:buFont typeface="Arial"/>
              <a:buNone/>
            </a:pPr>
            <a:r>
              <a:rPr lang="en" sz="800">
                <a:solidFill>
                  <a:srgbClr val="0077AA"/>
                </a:solidFill>
                <a:highlight>
                  <a:schemeClr val="lt1"/>
                </a:highlight>
                <a:latin typeface="Consolas"/>
                <a:ea typeface="Consolas"/>
                <a:cs typeface="Consolas"/>
                <a:sym typeface="Consolas"/>
              </a:rPr>
              <a:t>function</a:t>
            </a:r>
            <a:r>
              <a:rPr lang="en" sz="800">
                <a:solidFill>
                  <a:schemeClr val="dk1"/>
                </a:solidFill>
                <a:highlight>
                  <a:schemeClr val="lt1"/>
                </a:highlight>
                <a:latin typeface="Consolas"/>
                <a:ea typeface="Consolas"/>
                <a:cs typeface="Consolas"/>
                <a:sym typeface="Consolas"/>
              </a:rPr>
              <a:t> f</a:t>
            </a:r>
            <a:r>
              <a:rPr lang="en" sz="800">
                <a:solidFill>
                  <a:srgbClr val="999999"/>
                </a:solidFill>
                <a:highlight>
                  <a:schemeClr val="lt1"/>
                </a:highlight>
                <a:latin typeface="Consolas"/>
                <a:ea typeface="Consolas"/>
                <a:cs typeface="Consolas"/>
                <a:sym typeface="Consolas"/>
              </a:rPr>
              <a:t>()</a:t>
            </a:r>
            <a:r>
              <a:rPr lang="en" sz="800">
                <a:solidFill>
                  <a:schemeClr val="dk1"/>
                </a:solidFill>
                <a:highlight>
                  <a:schemeClr val="lt1"/>
                </a:highlight>
                <a:latin typeface="Consolas"/>
                <a:ea typeface="Consolas"/>
                <a:cs typeface="Consolas"/>
                <a:sym typeface="Consolas"/>
              </a:rPr>
              <a:t> </a:t>
            </a:r>
            <a:r>
              <a:rPr lang="en" sz="800">
                <a:solidFill>
                  <a:srgbClr val="999999"/>
                </a:solidFill>
                <a:highlight>
                  <a:schemeClr val="lt1"/>
                </a:highlight>
                <a:latin typeface="Consolas"/>
                <a:ea typeface="Consolas"/>
                <a:cs typeface="Consolas"/>
                <a:sym typeface="Consolas"/>
              </a:rPr>
              <a:t>{</a:t>
            </a:r>
            <a:br>
              <a:rPr lang="en" sz="1800">
                <a:solidFill>
                  <a:schemeClr val="dk1"/>
                </a:solidFill>
              </a:rPr>
            </a:br>
            <a:r>
              <a:rPr lang="en" sz="800">
                <a:solidFill>
                  <a:schemeClr val="dk1"/>
                </a:solidFill>
                <a:highlight>
                  <a:schemeClr val="lt1"/>
                </a:highlight>
                <a:latin typeface="Consolas"/>
                <a:ea typeface="Consolas"/>
                <a:cs typeface="Consolas"/>
                <a:sym typeface="Consolas"/>
              </a:rPr>
              <a:t>  console.log</a:t>
            </a:r>
            <a:r>
              <a:rPr lang="en" sz="800">
                <a:solidFill>
                  <a:srgbClr val="999999"/>
                </a:solidFill>
                <a:highlight>
                  <a:schemeClr val="lt1"/>
                </a:highlight>
                <a:latin typeface="Consolas"/>
                <a:ea typeface="Consolas"/>
                <a:cs typeface="Consolas"/>
                <a:sym typeface="Consolas"/>
              </a:rPr>
              <a:t>(</a:t>
            </a:r>
            <a:r>
              <a:rPr lang="en" sz="800">
                <a:solidFill>
                  <a:schemeClr val="dk1"/>
                </a:solidFill>
                <a:highlight>
                  <a:schemeClr val="lt1"/>
                </a:highlight>
                <a:latin typeface="Consolas"/>
                <a:ea typeface="Consolas"/>
                <a:cs typeface="Consolas"/>
                <a:sym typeface="Consolas"/>
              </a:rPr>
              <a:t> </a:t>
            </a:r>
            <a:r>
              <a:rPr lang="en" sz="800">
                <a:solidFill>
                  <a:srgbClr val="0077AA"/>
                </a:solidFill>
                <a:highlight>
                  <a:schemeClr val="lt1"/>
                </a:highlight>
                <a:latin typeface="Consolas"/>
                <a:ea typeface="Consolas"/>
                <a:cs typeface="Consolas"/>
                <a:sym typeface="Consolas"/>
              </a:rPr>
              <a:t>this</a:t>
            </a:r>
            <a:r>
              <a:rPr lang="en" sz="800">
                <a:solidFill>
                  <a:schemeClr val="dk1"/>
                </a:solidFill>
                <a:highlight>
                  <a:schemeClr val="lt1"/>
                </a:highlight>
                <a:latin typeface="Consolas"/>
                <a:ea typeface="Consolas"/>
                <a:cs typeface="Consolas"/>
                <a:sym typeface="Consolas"/>
              </a:rPr>
              <a:t> </a:t>
            </a:r>
            <a:r>
              <a:rPr lang="en" sz="800">
                <a:solidFill>
                  <a:srgbClr val="999999"/>
                </a:solidFill>
                <a:highlight>
                  <a:schemeClr val="lt1"/>
                </a:highlight>
                <a:latin typeface="Consolas"/>
                <a:ea typeface="Consolas"/>
                <a:cs typeface="Consolas"/>
                <a:sym typeface="Consolas"/>
              </a:rPr>
              <a:t>);</a:t>
            </a:r>
            <a:br>
              <a:rPr lang="en" sz="1800">
                <a:solidFill>
                  <a:schemeClr val="dk1"/>
                </a:solidFill>
              </a:rPr>
            </a:br>
            <a:r>
              <a:rPr lang="en" sz="800">
                <a:solidFill>
                  <a:srgbClr val="999999"/>
                </a:solidFill>
                <a:highlight>
                  <a:schemeClr val="lt1"/>
                </a:highlight>
                <a:latin typeface="Consolas"/>
                <a:ea typeface="Consolas"/>
                <a:cs typeface="Consolas"/>
                <a:sym typeface="Consolas"/>
              </a:rPr>
              <a:t>}</a:t>
            </a:r>
            <a:br>
              <a:rPr lang="en" sz="1800">
                <a:solidFill>
                  <a:schemeClr val="dk1"/>
                </a:solidFill>
              </a:rPr>
            </a:br>
            <a:r>
              <a:rPr lang="en" sz="800">
                <a:solidFill>
                  <a:srgbClr val="0077AA"/>
                </a:solidFill>
                <a:highlight>
                  <a:schemeClr val="lt1"/>
                </a:highlight>
                <a:latin typeface="Consolas"/>
                <a:ea typeface="Consolas"/>
                <a:cs typeface="Consolas"/>
                <a:sym typeface="Consolas"/>
              </a:rPr>
              <a:t>let</a:t>
            </a:r>
            <a:r>
              <a:rPr lang="en" sz="800">
                <a:solidFill>
                  <a:schemeClr val="dk1"/>
                </a:solidFill>
                <a:highlight>
                  <a:schemeClr val="lt1"/>
                </a:highlight>
                <a:latin typeface="Consolas"/>
                <a:ea typeface="Consolas"/>
                <a:cs typeface="Consolas"/>
                <a:sym typeface="Consolas"/>
              </a:rPr>
              <a:t> user </a:t>
            </a:r>
            <a:r>
              <a:rPr lang="en" sz="800">
                <a:solidFill>
                  <a:srgbClr val="A67F59"/>
                </a:solidFill>
                <a:highlight>
                  <a:schemeClr val="lt1"/>
                </a:highlight>
                <a:latin typeface="Consolas"/>
                <a:ea typeface="Consolas"/>
                <a:cs typeface="Consolas"/>
                <a:sym typeface="Consolas"/>
              </a:rPr>
              <a:t>=</a:t>
            </a:r>
            <a:r>
              <a:rPr lang="en" sz="800">
                <a:solidFill>
                  <a:schemeClr val="dk1"/>
                </a:solidFill>
                <a:highlight>
                  <a:schemeClr val="lt1"/>
                </a:highlight>
                <a:latin typeface="Consolas"/>
                <a:ea typeface="Consolas"/>
                <a:cs typeface="Consolas"/>
                <a:sym typeface="Consolas"/>
              </a:rPr>
              <a:t> </a:t>
            </a:r>
            <a:r>
              <a:rPr lang="en" sz="800">
                <a:solidFill>
                  <a:srgbClr val="999999"/>
                </a:solidFill>
                <a:highlight>
                  <a:schemeClr val="lt1"/>
                </a:highlight>
                <a:latin typeface="Consolas"/>
                <a:ea typeface="Consolas"/>
                <a:cs typeface="Consolas"/>
                <a:sym typeface="Consolas"/>
              </a:rPr>
              <a:t>{</a:t>
            </a:r>
            <a:br>
              <a:rPr lang="en" sz="1800">
                <a:solidFill>
                  <a:schemeClr val="dk1"/>
                </a:solidFill>
              </a:rPr>
            </a:br>
            <a:r>
              <a:rPr lang="en" sz="800">
                <a:solidFill>
                  <a:schemeClr val="dk1"/>
                </a:solidFill>
                <a:highlight>
                  <a:schemeClr val="lt1"/>
                </a:highlight>
                <a:latin typeface="Consolas"/>
                <a:ea typeface="Consolas"/>
                <a:cs typeface="Consolas"/>
                <a:sym typeface="Consolas"/>
              </a:rPr>
              <a:t>  g</a:t>
            </a:r>
            <a:r>
              <a:rPr lang="en" sz="800">
                <a:solidFill>
                  <a:srgbClr val="999999"/>
                </a:solidFill>
                <a:highlight>
                  <a:schemeClr val="lt1"/>
                </a:highlight>
                <a:latin typeface="Consolas"/>
                <a:ea typeface="Consolas"/>
                <a:cs typeface="Consolas"/>
                <a:sym typeface="Consolas"/>
              </a:rPr>
              <a:t>:</a:t>
            </a:r>
            <a:r>
              <a:rPr lang="en" sz="800">
                <a:solidFill>
                  <a:schemeClr val="dk1"/>
                </a:solidFill>
                <a:highlight>
                  <a:schemeClr val="lt1"/>
                </a:highlight>
                <a:latin typeface="Consolas"/>
                <a:ea typeface="Consolas"/>
                <a:cs typeface="Consolas"/>
                <a:sym typeface="Consolas"/>
              </a:rPr>
              <a:t> f</a:t>
            </a:r>
            <a:r>
              <a:rPr lang="en" sz="800">
                <a:solidFill>
                  <a:srgbClr val="999999"/>
                </a:solidFill>
                <a:highlight>
                  <a:schemeClr val="lt1"/>
                </a:highlight>
                <a:latin typeface="Consolas"/>
                <a:ea typeface="Consolas"/>
                <a:cs typeface="Consolas"/>
                <a:sym typeface="Consolas"/>
              </a:rPr>
              <a:t>.</a:t>
            </a:r>
            <a:r>
              <a:rPr lang="en" sz="800">
                <a:solidFill>
                  <a:schemeClr val="dk1"/>
                </a:solidFill>
                <a:highlight>
                  <a:schemeClr val="lt1"/>
                </a:highlight>
                <a:latin typeface="Consolas"/>
                <a:ea typeface="Consolas"/>
                <a:cs typeface="Consolas"/>
                <a:sym typeface="Consolas"/>
              </a:rPr>
              <a:t>bind</a:t>
            </a:r>
            <a:r>
              <a:rPr lang="en" sz="800">
                <a:solidFill>
                  <a:srgbClr val="999999"/>
                </a:solidFill>
                <a:highlight>
                  <a:schemeClr val="lt1"/>
                </a:highlight>
                <a:latin typeface="Consolas"/>
                <a:ea typeface="Consolas"/>
                <a:cs typeface="Consolas"/>
                <a:sym typeface="Consolas"/>
              </a:rPr>
              <a:t>(</a:t>
            </a:r>
            <a:r>
              <a:rPr lang="en" sz="800">
                <a:solidFill>
                  <a:srgbClr val="0077AA"/>
                </a:solidFill>
                <a:highlight>
                  <a:schemeClr val="lt1"/>
                </a:highlight>
                <a:latin typeface="Consolas"/>
                <a:ea typeface="Consolas"/>
                <a:cs typeface="Consolas"/>
                <a:sym typeface="Consolas"/>
              </a:rPr>
              <a:t>null</a:t>
            </a:r>
            <a:r>
              <a:rPr lang="en" sz="800">
                <a:solidFill>
                  <a:srgbClr val="999999"/>
                </a:solidFill>
                <a:highlight>
                  <a:schemeClr val="lt1"/>
                </a:highlight>
                <a:latin typeface="Consolas"/>
                <a:ea typeface="Consolas"/>
                <a:cs typeface="Consolas"/>
                <a:sym typeface="Consolas"/>
              </a:rPr>
              <a:t>),</a:t>
            </a:r>
            <a:endParaRPr sz="800">
              <a:solidFill>
                <a:schemeClr val="dk1"/>
              </a:solidFill>
            </a:endParaRPr>
          </a:p>
          <a:p>
            <a:pPr indent="0" lvl="0" marL="457200" rtl="0" algn="l">
              <a:lnSpc>
                <a:spcPct val="115000"/>
              </a:lnSpc>
              <a:spcBef>
                <a:spcPts val="0"/>
              </a:spcBef>
              <a:spcAft>
                <a:spcPts val="0"/>
              </a:spcAft>
              <a:buClr>
                <a:schemeClr val="dk1"/>
              </a:buClr>
              <a:buSzPts val="800"/>
              <a:buFont typeface="Arial"/>
              <a:buNone/>
            </a:pPr>
            <a:r>
              <a:rPr lang="en" sz="800">
                <a:solidFill>
                  <a:schemeClr val="dk1"/>
                </a:solidFill>
                <a:highlight>
                  <a:schemeClr val="lt1"/>
                </a:highlight>
                <a:latin typeface="Consolas"/>
                <a:ea typeface="Consolas"/>
                <a:cs typeface="Consolas"/>
                <a:sym typeface="Consolas"/>
              </a:rPr>
              <a:t>  arrowFunc: () =&gt; console.log(this)</a:t>
            </a:r>
            <a:br>
              <a:rPr lang="en" sz="1800">
                <a:solidFill>
                  <a:schemeClr val="dk1"/>
                </a:solidFill>
              </a:rPr>
            </a:br>
            <a:r>
              <a:rPr lang="en" sz="800">
                <a:solidFill>
                  <a:srgbClr val="999999"/>
                </a:solidFill>
                <a:highlight>
                  <a:schemeClr val="lt1"/>
                </a:highlight>
                <a:latin typeface="Consolas"/>
                <a:ea typeface="Consolas"/>
                <a:cs typeface="Consolas"/>
                <a:sym typeface="Consolas"/>
              </a:rPr>
              <a:t>};</a:t>
            </a:r>
            <a:br>
              <a:rPr lang="en" sz="1800">
                <a:solidFill>
                  <a:schemeClr val="dk1"/>
                </a:solidFill>
              </a:rPr>
            </a:br>
            <a:r>
              <a:rPr lang="en" sz="800">
                <a:solidFill>
                  <a:schemeClr val="dk1"/>
                </a:solidFill>
                <a:highlight>
                  <a:schemeClr val="lt1"/>
                </a:highlight>
                <a:latin typeface="Consolas"/>
                <a:ea typeface="Consolas"/>
                <a:cs typeface="Consolas"/>
                <a:sym typeface="Consolas"/>
              </a:rPr>
              <a:t>user</a:t>
            </a:r>
            <a:r>
              <a:rPr lang="en" sz="800">
                <a:solidFill>
                  <a:srgbClr val="999999"/>
                </a:solidFill>
                <a:highlight>
                  <a:schemeClr val="lt1"/>
                </a:highlight>
                <a:latin typeface="Consolas"/>
                <a:ea typeface="Consolas"/>
                <a:cs typeface="Consolas"/>
                <a:sym typeface="Consolas"/>
              </a:rPr>
              <a:t>.</a:t>
            </a:r>
            <a:r>
              <a:rPr lang="en" sz="800">
                <a:solidFill>
                  <a:schemeClr val="dk1"/>
                </a:solidFill>
                <a:highlight>
                  <a:schemeClr val="lt1"/>
                </a:highlight>
                <a:latin typeface="Consolas"/>
                <a:ea typeface="Consolas"/>
                <a:cs typeface="Consolas"/>
                <a:sym typeface="Consolas"/>
              </a:rPr>
              <a:t>g</a:t>
            </a:r>
            <a:r>
              <a:rPr lang="en" sz="800">
                <a:solidFill>
                  <a:srgbClr val="999999"/>
                </a:solidFill>
                <a:highlight>
                  <a:schemeClr val="lt1"/>
                </a:highlight>
                <a:latin typeface="Consolas"/>
                <a:ea typeface="Consolas"/>
                <a:cs typeface="Consolas"/>
                <a:sym typeface="Consolas"/>
              </a:rPr>
              <a:t>(); </a:t>
            </a:r>
            <a:r>
              <a:rPr lang="en" sz="800">
                <a:solidFill>
                  <a:srgbClr val="708090"/>
                </a:solidFill>
                <a:highlight>
                  <a:schemeClr val="lt1"/>
                </a:highlight>
                <a:latin typeface="Consolas"/>
                <a:ea typeface="Consolas"/>
                <a:cs typeface="Consolas"/>
                <a:sym typeface="Consolas"/>
              </a:rPr>
              <a:t>// ?</a:t>
            </a:r>
            <a:endParaRPr sz="800">
              <a:solidFill>
                <a:schemeClr val="dk1"/>
              </a:solidFill>
            </a:endParaRPr>
          </a:p>
          <a:p>
            <a:pPr indent="0" lvl="0" marL="457200" rtl="0" algn="l">
              <a:lnSpc>
                <a:spcPct val="115000"/>
              </a:lnSpc>
              <a:spcBef>
                <a:spcPts val="0"/>
              </a:spcBef>
              <a:spcAft>
                <a:spcPts val="0"/>
              </a:spcAft>
              <a:buClr>
                <a:schemeClr val="dk1"/>
              </a:buClr>
              <a:buSzPts val="800"/>
              <a:buFont typeface="Arial"/>
              <a:buNone/>
            </a:pPr>
            <a:r>
              <a:rPr lang="en" sz="800">
                <a:solidFill>
                  <a:schemeClr val="dk1"/>
                </a:solidFill>
                <a:highlight>
                  <a:schemeClr val="lt1"/>
                </a:highlight>
                <a:latin typeface="Consolas"/>
                <a:ea typeface="Consolas"/>
                <a:cs typeface="Consolas"/>
                <a:sym typeface="Consolas"/>
              </a:rPr>
              <a:t>user</a:t>
            </a:r>
            <a:r>
              <a:rPr lang="en" sz="800">
                <a:solidFill>
                  <a:srgbClr val="999999"/>
                </a:solidFill>
                <a:highlight>
                  <a:schemeClr val="lt1"/>
                </a:highlight>
                <a:latin typeface="Consolas"/>
                <a:ea typeface="Consolas"/>
                <a:cs typeface="Consolas"/>
                <a:sym typeface="Consolas"/>
              </a:rPr>
              <a:t>.</a:t>
            </a:r>
            <a:r>
              <a:rPr lang="en" sz="800">
                <a:solidFill>
                  <a:schemeClr val="dk1"/>
                </a:solidFill>
                <a:highlight>
                  <a:schemeClr val="lt1"/>
                </a:highlight>
                <a:latin typeface="Consolas"/>
                <a:ea typeface="Consolas"/>
                <a:cs typeface="Consolas"/>
                <a:sym typeface="Consolas"/>
              </a:rPr>
              <a:t>arrowFunc</a:t>
            </a:r>
            <a:r>
              <a:rPr lang="en" sz="800">
                <a:solidFill>
                  <a:srgbClr val="999999"/>
                </a:solidFill>
                <a:highlight>
                  <a:schemeClr val="lt1"/>
                </a:highlight>
                <a:latin typeface="Consolas"/>
                <a:ea typeface="Consolas"/>
                <a:cs typeface="Consolas"/>
                <a:sym typeface="Consolas"/>
              </a:rPr>
              <a: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1) </a:t>
            </a:r>
            <a:r>
              <a:rPr lang="en"/>
              <a:t> </a:t>
            </a:r>
            <a:r>
              <a:rPr lang="en" sz="1100">
                <a:solidFill>
                  <a:schemeClr val="dk1"/>
                </a:solidFill>
              </a:rPr>
              <a:t>﻿</a:t>
            </a:r>
            <a:r>
              <a:rPr lang="en" sz="700">
                <a:solidFill>
                  <a:srgbClr val="222222"/>
                </a:solidFill>
                <a:highlight>
                  <a:srgbClr val="FFFFFF"/>
                </a:highlight>
                <a:latin typeface="Courier New"/>
                <a:ea typeface="Courier New"/>
                <a:cs typeface="Courier New"/>
                <a:sym typeface="Courier New"/>
              </a:rPr>
              <a:t>Write code in functions increase decrease  to use counter in this format: counter.increase().increase().increase().decrease().getCount();</a:t>
            </a:r>
            <a:endParaRPr sz="1100">
              <a:solidFill>
                <a:schemeClr val="dk1"/>
              </a:solidFill>
            </a:endParaRPr>
          </a:p>
          <a:p>
            <a:pPr indent="0" lvl="0" marL="0" rtl="0" algn="l">
              <a:spcBef>
                <a:spcPts val="0"/>
              </a:spcBef>
              <a:spcAft>
                <a:spcPts val="0"/>
              </a:spcAft>
              <a:buNone/>
            </a:pPr>
            <a:r>
              <a:rPr lang="en" sz="700">
                <a:solidFill>
                  <a:srgbClr val="AB0D90"/>
                </a:solidFill>
                <a:highlight>
                  <a:srgbClr val="FFFFFF"/>
                </a:highlight>
                <a:latin typeface="Courier New"/>
                <a:ea typeface="Courier New"/>
                <a:cs typeface="Courier New"/>
                <a:sym typeface="Courier New"/>
              </a:rPr>
              <a:t>const</a:t>
            </a:r>
            <a:r>
              <a:rPr lang="en" sz="700">
                <a:solidFill>
                  <a:srgbClr val="222222"/>
                </a:solidFill>
                <a:highlight>
                  <a:srgbClr val="FFFFFF"/>
                </a:highlight>
                <a:latin typeface="Courier New"/>
                <a:ea typeface="Courier New"/>
                <a:cs typeface="Courier New"/>
                <a:sym typeface="Courier New"/>
              </a:rPr>
              <a:t> </a:t>
            </a:r>
            <a:r>
              <a:rPr lang="en" sz="700">
                <a:solidFill>
                  <a:srgbClr val="1A1AA8"/>
                </a:solidFill>
                <a:highlight>
                  <a:srgbClr val="FFFFFF"/>
                </a:highlight>
                <a:latin typeface="Courier New"/>
                <a:ea typeface="Courier New"/>
                <a:cs typeface="Courier New"/>
                <a:sym typeface="Courier New"/>
              </a:rPr>
              <a:t>counter</a:t>
            </a:r>
            <a:r>
              <a:rPr lang="en" sz="700">
                <a:solidFill>
                  <a:srgbClr val="222222"/>
                </a:solidFill>
                <a:highlight>
                  <a:srgbClr val="FFFFFF"/>
                </a:highlight>
                <a:latin typeface="Courier New"/>
                <a:ea typeface="Courier New"/>
                <a:cs typeface="Courier New"/>
                <a:sym typeface="Courier New"/>
              </a:rPr>
              <a:t> </a:t>
            </a:r>
            <a:r>
              <a:rPr lang="en" sz="700">
                <a:solidFill>
                  <a:srgbClr val="994500"/>
                </a:solidFill>
                <a:highlight>
                  <a:srgbClr val="FFFFFF"/>
                </a:highlight>
                <a:latin typeface="Courier New"/>
                <a:ea typeface="Courier New"/>
                <a:cs typeface="Courier New"/>
                <a:sym typeface="Courier New"/>
              </a:rPr>
              <a:t>=</a:t>
            </a:r>
            <a:r>
              <a:rPr lang="en" sz="700">
                <a:solidFill>
                  <a:srgbClr val="222222"/>
                </a:solidFill>
                <a:highlight>
                  <a:srgbClr val="FFFFFF"/>
                </a:highlight>
                <a:latin typeface="Courier New"/>
                <a:ea typeface="Courier New"/>
                <a:cs typeface="Courier New"/>
                <a:sym typeface="Courier New"/>
              </a:rPr>
              <a:t> {</a:t>
            </a:r>
            <a:endParaRPr sz="700">
              <a:solidFill>
                <a:srgbClr val="222222"/>
              </a:solidFill>
              <a:highlight>
                <a:srgbClr val="FFFFFF"/>
              </a:highlight>
              <a:latin typeface="Courier New"/>
              <a:ea typeface="Courier New"/>
              <a:cs typeface="Courier New"/>
              <a:sym typeface="Courier New"/>
            </a:endParaRPr>
          </a:p>
          <a:p>
            <a:pPr indent="0" lvl="0" marL="228600" marR="0" rtl="0" algn="l">
              <a:lnSpc>
                <a:spcPct val="115000"/>
              </a:lnSpc>
              <a:spcBef>
                <a:spcPts val="0"/>
              </a:spcBef>
              <a:spcAft>
                <a:spcPts val="0"/>
              </a:spcAft>
              <a:buClr>
                <a:schemeClr val="dk1"/>
              </a:buClr>
              <a:buSzPts val="1100"/>
              <a:buFont typeface="Arial"/>
              <a:buNone/>
            </a:pPr>
            <a:r>
              <a:rPr lang="en" sz="700">
                <a:solidFill>
                  <a:srgbClr val="222222"/>
                </a:solidFill>
                <a:highlight>
                  <a:srgbClr val="FFFFFF"/>
                </a:highlight>
                <a:latin typeface="Courier New"/>
                <a:ea typeface="Courier New"/>
                <a:cs typeface="Courier New"/>
                <a:sym typeface="Courier New"/>
              </a:rPr>
              <a:t> count: </a:t>
            </a:r>
            <a:r>
              <a:rPr lang="en" sz="700">
                <a:solidFill>
                  <a:srgbClr val="1C00D1"/>
                </a:solidFill>
                <a:highlight>
                  <a:srgbClr val="FFFFFF"/>
                </a:highlight>
                <a:latin typeface="Courier New"/>
                <a:ea typeface="Courier New"/>
                <a:cs typeface="Courier New"/>
                <a:sym typeface="Courier New"/>
              </a:rPr>
              <a:t>0</a:t>
            </a:r>
            <a:r>
              <a:rPr lang="en" sz="700">
                <a:solidFill>
                  <a:srgbClr val="222222"/>
                </a:solidFill>
                <a:highlight>
                  <a:srgbClr val="FFFFFF"/>
                </a:highlight>
                <a:latin typeface="Courier New"/>
                <a:ea typeface="Courier New"/>
                <a:cs typeface="Courier New"/>
                <a:sym typeface="Courier New"/>
              </a:rPr>
              <a:t>,</a:t>
            </a:r>
            <a:endParaRPr sz="700">
              <a:solidFill>
                <a:srgbClr val="222222"/>
              </a:solidFill>
              <a:highlight>
                <a:srgbClr val="FFFFFF"/>
              </a:highlight>
              <a:latin typeface="Courier New"/>
              <a:ea typeface="Courier New"/>
              <a:cs typeface="Courier New"/>
              <a:sym typeface="Courier New"/>
            </a:endParaRPr>
          </a:p>
          <a:p>
            <a:pPr indent="0" lvl="0" marL="228600" marR="0" rtl="0" algn="l">
              <a:lnSpc>
                <a:spcPct val="115000"/>
              </a:lnSpc>
              <a:spcBef>
                <a:spcPts val="0"/>
              </a:spcBef>
              <a:spcAft>
                <a:spcPts val="0"/>
              </a:spcAft>
              <a:buClr>
                <a:schemeClr val="dk1"/>
              </a:buClr>
              <a:buSzPts val="1100"/>
              <a:buFont typeface="Arial"/>
              <a:buNone/>
            </a:pPr>
            <a:r>
              <a:rPr lang="en" sz="700">
                <a:solidFill>
                  <a:srgbClr val="222222"/>
                </a:solidFill>
                <a:highlight>
                  <a:srgbClr val="FFFFFF"/>
                </a:highlight>
                <a:latin typeface="Courier New"/>
                <a:ea typeface="Courier New"/>
                <a:cs typeface="Courier New"/>
                <a:sym typeface="Courier New"/>
              </a:rPr>
              <a:t> increase() {},</a:t>
            </a:r>
            <a:endParaRPr sz="700">
              <a:solidFill>
                <a:srgbClr val="222222"/>
              </a:solidFill>
              <a:highlight>
                <a:srgbClr val="FFFFFF"/>
              </a:highlight>
              <a:latin typeface="Courier New"/>
              <a:ea typeface="Courier New"/>
              <a:cs typeface="Courier New"/>
              <a:sym typeface="Courier New"/>
            </a:endParaRPr>
          </a:p>
          <a:p>
            <a:pPr indent="0" lvl="0" marL="228600" marR="0" rtl="0" algn="l">
              <a:lnSpc>
                <a:spcPct val="115000"/>
              </a:lnSpc>
              <a:spcBef>
                <a:spcPts val="0"/>
              </a:spcBef>
              <a:spcAft>
                <a:spcPts val="0"/>
              </a:spcAft>
              <a:buClr>
                <a:schemeClr val="dk1"/>
              </a:buClr>
              <a:buSzPts val="1100"/>
              <a:buFont typeface="Arial"/>
              <a:buNone/>
            </a:pPr>
            <a:r>
              <a:rPr lang="en" sz="700">
                <a:solidFill>
                  <a:srgbClr val="222222"/>
                </a:solidFill>
                <a:highlight>
                  <a:srgbClr val="FFFFFF"/>
                </a:highlight>
                <a:latin typeface="Courier New"/>
                <a:ea typeface="Courier New"/>
                <a:cs typeface="Courier New"/>
                <a:sym typeface="Courier New"/>
              </a:rPr>
              <a:t> decrease() {},</a:t>
            </a:r>
            <a:endParaRPr sz="700">
              <a:solidFill>
                <a:srgbClr val="222222"/>
              </a:solidFill>
              <a:highlight>
                <a:srgbClr val="FFFFFF"/>
              </a:highlight>
              <a:latin typeface="Courier New"/>
              <a:ea typeface="Courier New"/>
              <a:cs typeface="Courier New"/>
              <a:sym typeface="Courier New"/>
            </a:endParaRPr>
          </a:p>
          <a:p>
            <a:pPr indent="0" lvl="0" marL="228600" marR="0" rtl="0" algn="l">
              <a:lnSpc>
                <a:spcPct val="115000"/>
              </a:lnSpc>
              <a:spcBef>
                <a:spcPts val="0"/>
              </a:spcBef>
              <a:spcAft>
                <a:spcPts val="0"/>
              </a:spcAft>
              <a:buClr>
                <a:schemeClr val="dk1"/>
              </a:buClr>
              <a:buSzPts val="1100"/>
              <a:buFont typeface="Arial"/>
              <a:buNone/>
            </a:pPr>
            <a:r>
              <a:rPr lang="en" sz="700">
                <a:solidFill>
                  <a:srgbClr val="222222"/>
                </a:solidFill>
                <a:highlight>
                  <a:srgbClr val="FFFFFF"/>
                </a:highlight>
                <a:latin typeface="Courier New"/>
                <a:ea typeface="Courier New"/>
                <a:cs typeface="Courier New"/>
                <a:sym typeface="Courier New"/>
              </a:rPr>
              <a:t> getCount() {</a:t>
            </a:r>
            <a:endParaRPr sz="700">
              <a:solidFill>
                <a:srgbClr val="222222"/>
              </a:solidFill>
              <a:highlight>
                <a:srgbClr val="FFFFFF"/>
              </a:highlight>
              <a:latin typeface="Courier New"/>
              <a:ea typeface="Courier New"/>
              <a:cs typeface="Courier New"/>
              <a:sym typeface="Courier New"/>
            </a:endParaRPr>
          </a:p>
          <a:p>
            <a:pPr indent="0" lvl="0" marL="228600" marR="0" rtl="0" algn="l">
              <a:lnSpc>
                <a:spcPct val="115000"/>
              </a:lnSpc>
              <a:spcBef>
                <a:spcPts val="0"/>
              </a:spcBef>
              <a:spcAft>
                <a:spcPts val="0"/>
              </a:spcAft>
              <a:buClr>
                <a:schemeClr val="dk1"/>
              </a:buClr>
              <a:buSzPts val="1100"/>
              <a:buFont typeface="Arial"/>
              <a:buNone/>
            </a:pPr>
            <a:r>
              <a:rPr lang="en" sz="700">
                <a:solidFill>
                  <a:srgbClr val="222222"/>
                </a:solidFill>
                <a:highlight>
                  <a:srgbClr val="FFFFFF"/>
                </a:highlight>
                <a:latin typeface="Courier New"/>
                <a:ea typeface="Courier New"/>
                <a:cs typeface="Courier New"/>
                <a:sym typeface="Courier New"/>
              </a:rPr>
              <a:t>   </a:t>
            </a:r>
            <a:r>
              <a:rPr lang="en" sz="700">
                <a:solidFill>
                  <a:srgbClr val="AB0D90"/>
                </a:solidFill>
                <a:highlight>
                  <a:srgbClr val="FFFFFF"/>
                </a:highlight>
                <a:latin typeface="Courier New"/>
                <a:ea typeface="Courier New"/>
                <a:cs typeface="Courier New"/>
                <a:sym typeface="Courier New"/>
              </a:rPr>
              <a:t>return</a:t>
            </a:r>
            <a:r>
              <a:rPr lang="en" sz="700">
                <a:solidFill>
                  <a:srgbClr val="222222"/>
                </a:solidFill>
                <a:highlight>
                  <a:srgbClr val="FFFFFF"/>
                </a:highlight>
                <a:latin typeface="Courier New"/>
                <a:ea typeface="Courier New"/>
                <a:cs typeface="Courier New"/>
                <a:sym typeface="Courier New"/>
              </a:rPr>
              <a:t>;</a:t>
            </a:r>
            <a:endParaRPr sz="700">
              <a:solidFill>
                <a:srgbClr val="222222"/>
              </a:solidFill>
              <a:highlight>
                <a:srgbClr val="FFFFFF"/>
              </a:highlight>
              <a:latin typeface="Courier New"/>
              <a:ea typeface="Courier New"/>
              <a:cs typeface="Courier New"/>
              <a:sym typeface="Courier New"/>
            </a:endParaRPr>
          </a:p>
          <a:p>
            <a:pPr indent="0" lvl="0" marL="228600" marR="0" rtl="0" algn="l">
              <a:lnSpc>
                <a:spcPct val="115000"/>
              </a:lnSpc>
              <a:spcBef>
                <a:spcPts val="0"/>
              </a:spcBef>
              <a:spcAft>
                <a:spcPts val="0"/>
              </a:spcAft>
              <a:buClr>
                <a:schemeClr val="dk1"/>
              </a:buClr>
              <a:buSzPts val="1100"/>
              <a:buFont typeface="Arial"/>
              <a:buNone/>
            </a:pPr>
            <a:r>
              <a:rPr lang="en" sz="700">
                <a:solidFill>
                  <a:srgbClr val="222222"/>
                </a:solidFill>
                <a:highlight>
                  <a:srgbClr val="FFFFFF"/>
                </a:highlight>
                <a:latin typeface="Courier New"/>
                <a:ea typeface="Courier New"/>
                <a:cs typeface="Courier New"/>
                <a:sym typeface="Courier New"/>
              </a:rPr>
              <a:t> },</a:t>
            </a:r>
            <a:endParaRPr sz="700">
              <a:solidFill>
                <a:srgbClr val="222222"/>
              </a:solidFill>
              <a:highlight>
                <a:srgbClr val="FFFFFF"/>
              </a:highlight>
              <a:latin typeface="Courier New"/>
              <a:ea typeface="Courier New"/>
              <a:cs typeface="Courier New"/>
              <a:sym typeface="Courier New"/>
            </a:endParaRPr>
          </a:p>
          <a:p>
            <a:pPr indent="0" lvl="0" marL="228600" marR="0" rtl="0" algn="l">
              <a:lnSpc>
                <a:spcPct val="115000"/>
              </a:lnSpc>
              <a:spcBef>
                <a:spcPts val="0"/>
              </a:spcBef>
              <a:spcAft>
                <a:spcPts val="0"/>
              </a:spcAft>
              <a:buNone/>
            </a:pPr>
            <a:r>
              <a:rPr lang="en" sz="700">
                <a:solidFill>
                  <a:srgbClr val="222222"/>
                </a:solidFill>
                <a:highlight>
                  <a:srgbClr val="FFFFFF"/>
                </a:highlight>
                <a:latin typeface="Courier New"/>
                <a:ea typeface="Courier New"/>
                <a:cs typeface="Courier New"/>
                <a:sym typeface="Courier New"/>
              </a:rPr>
              <a:t>};</a:t>
            </a:r>
            <a:endParaRPr sz="700">
              <a:solidFill>
                <a:srgbClr val="222222"/>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700">
              <a:solidFill>
                <a:srgbClr val="222222"/>
              </a:solidFill>
              <a:highlight>
                <a:srgbClr val="FFFFFF"/>
              </a:highlight>
              <a:latin typeface="Courier New"/>
              <a:ea typeface="Courier New"/>
              <a:cs typeface="Courier New"/>
              <a:sym typeface="Courier New"/>
            </a:endParaRPr>
          </a:p>
          <a:p>
            <a:pPr indent="0" lvl="0" marL="228600" marR="0" rtl="0" algn="l">
              <a:lnSpc>
                <a:spcPct val="115000"/>
              </a:lnSpc>
              <a:spcBef>
                <a:spcPts val="0"/>
              </a:spcBef>
              <a:spcAft>
                <a:spcPts val="0"/>
              </a:spcAft>
              <a:buClr>
                <a:schemeClr val="dk1"/>
              </a:buClr>
              <a:buSzPts val="1100"/>
              <a:buFont typeface="Arial"/>
              <a:buNone/>
            </a:pPr>
            <a:r>
              <a:t/>
            </a:r>
            <a:endParaRPr sz="700">
              <a:solidFill>
                <a:srgbClr val="22222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t>3)</a:t>
            </a:r>
            <a:r>
              <a:rPr lang="en" sz="800">
                <a:solidFill>
                  <a:schemeClr val="dk1"/>
                </a:solidFill>
              </a:rPr>
              <a:t>Write function sum  that can be invoked like this  sum(2)(3)</a:t>
            </a:r>
            <a:endParaRPr sz="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2"/>
          <p:cNvSpPr txBox="1"/>
          <p:nvPr/>
        </p:nvSpPr>
        <p:spPr>
          <a:xfrm>
            <a:off x="0" y="0"/>
            <a:ext cx="9069000" cy="3170700"/>
          </a:xfrm>
          <a:prstGeom prst="rect">
            <a:avLst/>
          </a:prstGeom>
          <a:noFill/>
          <a:ln>
            <a:noFill/>
          </a:ln>
        </p:spPr>
        <p:txBody>
          <a:bodyPr anchorCtr="0" anchor="t" bIns="91425" lIns="91425" spcFirstLastPara="1" rIns="91425" wrap="square" tIns="91425">
            <a:spAutoFit/>
          </a:bodyPr>
          <a:lstStyle/>
          <a:p>
            <a:pPr indent="0" lvl="0" marL="4114800" rtl="0" algn="l">
              <a:spcBef>
                <a:spcPts val="0"/>
              </a:spcBef>
              <a:spcAft>
                <a:spcPts val="0"/>
              </a:spcAft>
              <a:buNone/>
            </a:pPr>
            <a:r>
              <a:rPr lang="en" sz="2000"/>
              <a:t>Links</a:t>
            </a:r>
            <a:endParaRPr sz="2000"/>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lang="en" sz="1200">
                <a:solidFill>
                  <a:srgbClr val="434343"/>
                </a:solidFill>
              </a:rPr>
              <a:t>1)</a:t>
            </a:r>
            <a:r>
              <a:rPr lang="en" sz="1200">
                <a:solidFill>
                  <a:srgbClr val="434343"/>
                </a:solidFill>
                <a:uFill>
                  <a:noFill/>
                </a:uFill>
                <a:hlinkClick r:id="rId3">
                  <a:extLst>
                    <a:ext uri="{A12FA001-AC4F-418D-AE19-62706E023703}">
                      <ahyp:hlinkClr val="tx"/>
                    </a:ext>
                  </a:extLst>
                </a:hlinkClick>
              </a:rPr>
              <a:t>https://medium.com/better-programming/understanding-the-this-keyword-in-javascript-cb76d4c7c5e8#:~:text=%E2%80%9Cthis%E2%80%9D%20Refers%20to%20an%20Invoker,method%20or%20a%20simple%20value.&amp;text=In%20this%20example%2C%20we're,instead%20of%20the%20global%20object</a:t>
            </a:r>
            <a:r>
              <a:rPr lang="en" sz="1200">
                <a:solidFill>
                  <a:srgbClr val="434343"/>
                </a:solidFill>
              </a:rPr>
              <a:t>.</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en" sz="1200">
                <a:solidFill>
                  <a:srgbClr val="434343"/>
                </a:solidFill>
              </a:rPr>
              <a:t>2)</a:t>
            </a:r>
            <a:r>
              <a:rPr lang="en" sz="1200">
                <a:solidFill>
                  <a:srgbClr val="434343"/>
                </a:solidFill>
                <a:uFill>
                  <a:noFill/>
                </a:uFill>
                <a:hlinkClick r:id="rId4">
                  <a:extLst>
                    <a:ext uri="{A12FA001-AC4F-418D-AE19-62706E023703}">
                      <ahyp:hlinkClr val="tx"/>
                    </a:ext>
                  </a:extLst>
                </a:hlinkClick>
              </a:rPr>
              <a:t>https://developer.mozilla.org/ru/docs/Web/JavaScript/Reference/Operators/this</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en" sz="1200">
                <a:solidFill>
                  <a:srgbClr val="434343"/>
                </a:solidFill>
              </a:rPr>
              <a:t>3)</a:t>
            </a:r>
            <a:r>
              <a:rPr lang="en" sz="1200">
                <a:solidFill>
                  <a:srgbClr val="434343"/>
                </a:solidFill>
                <a:uFill>
                  <a:noFill/>
                </a:uFill>
                <a:hlinkClick r:id="rId5">
                  <a:extLst>
                    <a:ext uri="{A12FA001-AC4F-418D-AE19-62706E023703}">
                      <ahyp:hlinkClr val="tx"/>
                    </a:ext>
                  </a:extLst>
                </a:hlinkClick>
              </a:rPr>
              <a:t>https://habr.com/ru/company/ruvds/blog/419371/</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lang="en" sz="1200">
                <a:solidFill>
                  <a:srgbClr val="434343"/>
                </a:solidFill>
              </a:rPr>
              <a:t>4)</a:t>
            </a:r>
            <a:r>
              <a:rPr lang="en" sz="1200">
                <a:solidFill>
                  <a:srgbClr val="434343"/>
                </a:solidFill>
                <a:uFill>
                  <a:noFill/>
                </a:uFill>
                <a:hlinkClick r:id="rId6">
                  <a:extLst>
                    <a:ext uri="{A12FA001-AC4F-418D-AE19-62706E023703}">
                      <ahyp:hlinkClr val="tx"/>
                    </a:ext>
                  </a:extLst>
                </a:hlinkClick>
              </a:rPr>
              <a:t>https://developer.mozilla.org/ru/docs/Web/JavaScript/Closures</a:t>
            </a:r>
            <a:endParaRPr sz="1200">
              <a:solidFill>
                <a:srgbClr val="434343"/>
              </a:solidFill>
            </a:endParaRPr>
          </a:p>
          <a:p>
            <a:pPr indent="0" lvl="0" marL="0" rtl="0" algn="l">
              <a:spcBef>
                <a:spcPts val="0"/>
              </a:spcBef>
              <a:spcAft>
                <a:spcPts val="0"/>
              </a:spcAft>
              <a:buNone/>
            </a:pPr>
            <a:r>
              <a:rPr lang="en" sz="1200">
                <a:solidFill>
                  <a:srgbClr val="434343"/>
                </a:solidFill>
              </a:rPr>
              <a:t>5)https://ru.stackoverflow.com/questions/435546/%D0%A7%D1%82%D0%BE-%D0%B7%D0%BD%D0%B0%D1%87%D0%B8%D1%82-use-strict</a:t>
            </a:r>
            <a:endParaRPr sz="1200">
              <a:solidFill>
                <a:srgbClr val="434343"/>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
          <p:cNvSpPr/>
          <p:nvPr/>
        </p:nvSpPr>
        <p:spPr>
          <a:xfrm>
            <a:off x="228600" y="457200"/>
            <a:ext cx="3855240" cy="1578240"/>
          </a:xfrm>
          <a:prstGeom prst="rect">
            <a:avLst/>
          </a:prstGeom>
          <a:noFill/>
          <a:ln>
            <a:noFill/>
          </a:ln>
        </p:spPr>
        <p:txBody>
          <a:bodyPr anchorCtr="0" anchor="t" bIns="91425" lIns="90000" spcFirstLastPara="1" rIns="90000" wrap="square" tIns="91425">
            <a:noAutofit/>
          </a:bodyPr>
          <a:lstStyle/>
          <a:p>
            <a:pPr indent="-316440" lvl="0" marL="457200" marR="0" rtl="0" algn="l">
              <a:lnSpc>
                <a:spcPct val="115000"/>
              </a:lnSpc>
              <a:spcBef>
                <a:spcPts val="0"/>
              </a:spcBef>
              <a:spcAft>
                <a:spcPts val="0"/>
              </a:spcAft>
              <a:buClr>
                <a:srgbClr val="000000"/>
              </a:buClr>
              <a:buSzPts val="1800"/>
              <a:buFont typeface="Montserrat"/>
              <a:buChar char="●"/>
            </a:pPr>
            <a:r>
              <a:rPr b="1" i="0" lang="en" sz="1800" u="none" cap="none" strike="noStrike">
                <a:solidFill>
                  <a:srgbClr val="000000"/>
                </a:solidFill>
                <a:latin typeface="Montserrat"/>
                <a:ea typeface="Montserrat"/>
                <a:cs typeface="Montserrat"/>
                <a:sym typeface="Montserrat"/>
              </a:rPr>
              <a:t>Execution context</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15278" lvl="1" marL="432000" marR="0" rtl="0" algn="l">
              <a:lnSpc>
                <a:spcPct val="100000"/>
              </a:lnSpc>
              <a:spcBef>
                <a:spcPts val="0"/>
              </a:spcBef>
              <a:spcAft>
                <a:spcPts val="0"/>
              </a:spcAft>
              <a:buClr>
                <a:srgbClr val="000000"/>
              </a:buClr>
              <a:buSzPts val="540"/>
              <a:buFont typeface="Arial"/>
              <a:buChar char="●"/>
            </a:pPr>
            <a:r>
              <a:rPr b="0" i="0" lang="en" sz="1200" u="none" cap="none" strike="noStrike">
                <a:solidFill>
                  <a:srgbClr val="1C1C1C"/>
                </a:solidFill>
                <a:latin typeface="Arial"/>
                <a:ea typeface="Arial"/>
                <a:cs typeface="Arial"/>
                <a:sym typeface="Arial"/>
              </a:rPr>
              <a:t>In javascript we use objects to describe real entities in program (user, order, car).</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15278" lvl="1" marL="432000" marR="0" rtl="0" algn="l">
              <a:lnSpc>
                <a:spcPct val="100000"/>
              </a:lnSpc>
              <a:spcBef>
                <a:spcPts val="0"/>
              </a:spcBef>
              <a:spcAft>
                <a:spcPts val="0"/>
              </a:spcAft>
              <a:buClr>
                <a:srgbClr val="000000"/>
              </a:buClr>
              <a:buSzPts val="540"/>
              <a:buFont typeface="Arial"/>
              <a:buChar char="●"/>
            </a:pPr>
            <a:r>
              <a:rPr b="0" i="0" lang="en" sz="1200" u="none" cap="none" strike="noStrike">
                <a:solidFill>
                  <a:srgbClr val="1C1C1C"/>
                </a:solidFill>
                <a:latin typeface="Arial"/>
                <a:ea typeface="Arial"/>
                <a:cs typeface="Arial"/>
                <a:sym typeface="Arial"/>
              </a:rPr>
              <a:t>If we need to add any logic to object we uses functions. Function related to object is called method. For example car can drive so we implement </a:t>
            </a:r>
            <a:r>
              <a:rPr b="0" i="0" lang="en" sz="1200" u="none" cap="none" strike="noStrike">
                <a:solidFill>
                  <a:srgbClr val="808080"/>
                </a:solidFill>
                <a:latin typeface="Arial"/>
                <a:ea typeface="Arial"/>
                <a:cs typeface="Arial"/>
                <a:sym typeface="Arial"/>
              </a:rPr>
              <a:t>getTopSpeed()</a:t>
            </a:r>
            <a:r>
              <a:rPr b="0" i="0" lang="en" sz="1200" u="none" cap="none" strike="noStrike">
                <a:solidFill>
                  <a:srgbClr val="1C1C1C"/>
                </a:solidFill>
                <a:latin typeface="Arial"/>
                <a:ea typeface="Arial"/>
                <a:cs typeface="Arial"/>
                <a:sym typeface="Arial"/>
              </a:rPr>
              <a:t> method;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15278" lvl="1" marL="432000" marR="0" rtl="0" algn="l">
              <a:lnSpc>
                <a:spcPct val="100000"/>
              </a:lnSpc>
              <a:spcBef>
                <a:spcPts val="0"/>
              </a:spcBef>
              <a:spcAft>
                <a:spcPts val="0"/>
              </a:spcAft>
              <a:buClr>
                <a:srgbClr val="000000"/>
              </a:buClr>
              <a:buSzPts val="540"/>
              <a:buFont typeface="Arial"/>
              <a:buChar char="●"/>
            </a:pPr>
            <a:r>
              <a:rPr b="0" i="0" lang="en" sz="1200" u="none" cap="none" strike="noStrike">
                <a:solidFill>
                  <a:srgbClr val="1C1C1C"/>
                </a:solidFill>
                <a:latin typeface="Arial"/>
                <a:ea typeface="Arial"/>
                <a:cs typeface="Arial"/>
                <a:sym typeface="Arial"/>
              </a:rPr>
              <a:t>Method needs access to object information, so we use keyword this. </a:t>
            </a:r>
            <a:endParaRPr b="0" i="0" sz="1200" u="none" cap="none" strike="noStrike">
              <a:solidFill>
                <a:srgbClr val="000000"/>
              </a:solidFill>
              <a:latin typeface="Arial"/>
              <a:ea typeface="Arial"/>
              <a:cs typeface="Arial"/>
              <a:sym typeface="Arial"/>
            </a:endParaRPr>
          </a:p>
          <a:p>
            <a:pPr indent="-215278" lvl="1" marL="432000" marR="0" rtl="0" algn="l">
              <a:lnSpc>
                <a:spcPct val="100000"/>
              </a:lnSpc>
              <a:spcBef>
                <a:spcPts val="0"/>
              </a:spcBef>
              <a:spcAft>
                <a:spcPts val="0"/>
              </a:spcAft>
              <a:buClr>
                <a:srgbClr val="000000"/>
              </a:buClr>
              <a:buSzPts val="540"/>
              <a:buFont typeface="Arial"/>
              <a:buChar char="●"/>
            </a:pPr>
            <a:r>
              <a:rPr b="0" i="0" lang="en" sz="1200" u="none" cap="none" strike="noStrike">
                <a:solidFill>
                  <a:srgbClr val="1C1C1C"/>
                </a:solidFill>
                <a:latin typeface="Arial"/>
                <a:ea typeface="Arial"/>
                <a:cs typeface="Arial"/>
                <a:sym typeface="Arial"/>
              </a:rPr>
              <a:t>car.move()  </a:t>
            </a:r>
            <a:r>
              <a:rPr b="0" i="0" lang="en" sz="1200" u="none" cap="none" strike="noStrike">
                <a:solidFill>
                  <a:srgbClr val="808080"/>
                </a:solidFill>
                <a:latin typeface="Arial"/>
                <a:ea typeface="Arial"/>
                <a:cs typeface="Arial"/>
                <a:sym typeface="Arial"/>
              </a:rPr>
              <a:t>// 200</a:t>
            </a:r>
            <a:endParaRPr b="0" i="0" sz="1200" u="none" cap="none" strike="noStrike">
              <a:solidFill>
                <a:srgbClr val="000000"/>
              </a:solidFill>
              <a:latin typeface="Arial"/>
              <a:ea typeface="Arial"/>
              <a:cs typeface="Arial"/>
              <a:sym typeface="Arial"/>
            </a:endParaRPr>
          </a:p>
          <a:p>
            <a:pPr indent="-215278" lvl="1" marL="432000" marR="0" rtl="0" algn="l">
              <a:lnSpc>
                <a:spcPct val="100000"/>
              </a:lnSpc>
              <a:spcBef>
                <a:spcPts val="0"/>
              </a:spcBef>
              <a:spcAft>
                <a:spcPts val="0"/>
              </a:spcAft>
              <a:buClr>
                <a:srgbClr val="000000"/>
              </a:buClr>
              <a:buSzPts val="540"/>
              <a:buFont typeface="Arial"/>
              <a:buChar char="●"/>
            </a:pPr>
            <a:r>
              <a:rPr b="0" i="0" lang="en" sz="1200" u="none" cap="none" strike="noStrike">
                <a:solidFill>
                  <a:srgbClr val="1C1C1C"/>
                </a:solidFill>
                <a:latin typeface="Arial"/>
                <a:ea typeface="Arial"/>
                <a:cs typeface="Arial"/>
                <a:sym typeface="Arial"/>
              </a:rPr>
              <a:t>this in method move has reference to car object so output will be </a:t>
            </a:r>
            <a:r>
              <a:rPr b="0" i="0" lang="en" sz="1200" u="none" cap="none" strike="noStrike">
                <a:solidFill>
                  <a:srgbClr val="808080"/>
                </a:solidFill>
                <a:latin typeface="Arial"/>
                <a:ea typeface="Arial"/>
                <a:cs typeface="Arial"/>
                <a:sym typeface="Arial"/>
              </a:rPr>
              <a:t>//200;</a:t>
            </a:r>
            <a:r>
              <a:rPr b="0" i="0" lang="en" sz="1200" u="none" cap="none" strike="noStrike">
                <a:solidFill>
                  <a:srgbClr val="1C1C1C"/>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215278" lvl="1" marL="432000" marR="0" rtl="0" algn="l">
              <a:lnSpc>
                <a:spcPct val="100000"/>
              </a:lnSpc>
              <a:spcBef>
                <a:spcPts val="0"/>
              </a:spcBef>
              <a:spcAft>
                <a:spcPts val="0"/>
              </a:spcAft>
              <a:buClr>
                <a:srgbClr val="000000"/>
              </a:buClr>
              <a:buSzPts val="540"/>
              <a:buFont typeface="Arial"/>
              <a:buChar char="●"/>
            </a:pPr>
            <a:r>
              <a:rPr b="0" i="0" lang="en" sz="1200" u="none" cap="none" strike="noStrike">
                <a:solidFill>
                  <a:srgbClr val="1C1C1C"/>
                </a:solidFill>
                <a:latin typeface="Arial"/>
                <a:ea typeface="Arial"/>
                <a:cs typeface="Arial"/>
                <a:sym typeface="Arial"/>
              </a:rPr>
              <a:t>We can say that THIS  is object before  dot ( object .move()) which was used for method call</a:t>
            </a:r>
            <a:r>
              <a:rPr b="0" i="0" lang="en" sz="1200" u="none" cap="none" strike="noStrike">
                <a:solidFill>
                  <a:srgbClr val="333333"/>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2" name="Google Shape;172;p2"/>
          <p:cNvSpPr/>
          <p:nvPr/>
        </p:nvSpPr>
        <p:spPr>
          <a:xfrm>
            <a:off x="3904920" y="3547440"/>
            <a:ext cx="5149800" cy="128016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3" name="Google Shape;173;p2"/>
          <p:cNvSpPr/>
          <p:nvPr/>
        </p:nvSpPr>
        <p:spPr>
          <a:xfrm>
            <a:off x="4800600" y="0"/>
            <a:ext cx="4342680" cy="51429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
          <p:cNvSpPr/>
          <p:nvPr/>
        </p:nvSpPr>
        <p:spPr>
          <a:xfrm>
            <a:off x="5029200" y="0"/>
            <a:ext cx="4311720" cy="5141520"/>
          </a:xfrm>
          <a:prstGeom prst="rect">
            <a:avLst/>
          </a:prstGeom>
          <a:solidFill>
            <a:srgbClr val="EEEEEE"/>
          </a:solidFill>
          <a:ln>
            <a:noFill/>
          </a:ln>
        </p:spPr>
        <p:txBody>
          <a:bodyPr anchorCtr="0" anchor="ctr" bIns="91425" lIns="90000" spcFirstLastPara="1" rIns="90000" wrap="square" tIns="91425">
            <a:noAutofit/>
          </a:bodyPr>
          <a:lstStyle/>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	</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const car = {</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	topSpeedKm:200,</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	getTopSpeed(){</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			...	</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	}</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getTopSpeed(){</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 	return this.topSpeedKm	</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999999"/>
                </a:solidFill>
                <a:latin typeface="Courier New"/>
                <a:ea typeface="Courier New"/>
                <a:cs typeface="Courier New"/>
                <a:sym typeface="Courier New"/>
              </a:rPr>
              <a:t>//200</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
          <p:cNvSpPr/>
          <p:nvPr/>
        </p:nvSpPr>
        <p:spPr>
          <a:xfrm>
            <a:off x="228600" y="457200"/>
            <a:ext cx="3855240" cy="1578240"/>
          </a:xfrm>
          <a:prstGeom prst="rect">
            <a:avLst/>
          </a:prstGeom>
          <a:noFill/>
          <a:ln>
            <a:noFill/>
          </a:ln>
        </p:spPr>
        <p:txBody>
          <a:bodyPr anchorCtr="0" anchor="t" bIns="91425" lIns="90000" spcFirstLastPara="1" rIns="90000" wrap="square" tIns="91425">
            <a:noAutofit/>
          </a:bodyPr>
          <a:lstStyle/>
          <a:p>
            <a:pPr indent="-316440" lvl="0" marL="457200" marR="0" rtl="0" algn="l">
              <a:lnSpc>
                <a:spcPct val="115000"/>
              </a:lnSpc>
              <a:spcBef>
                <a:spcPts val="0"/>
              </a:spcBef>
              <a:spcAft>
                <a:spcPts val="0"/>
              </a:spcAft>
              <a:buClr>
                <a:srgbClr val="000000"/>
              </a:buClr>
              <a:buSzPts val="1800"/>
              <a:buFont typeface="Montserrat"/>
              <a:buChar char="●"/>
            </a:pPr>
            <a:r>
              <a:rPr b="1" i="0" lang="en" sz="1800" u="none" cap="none" strike="noStrike">
                <a:solidFill>
                  <a:srgbClr val="000000"/>
                </a:solidFill>
                <a:latin typeface="Montserrat"/>
                <a:ea typeface="Montserrat"/>
                <a:cs typeface="Montserrat"/>
                <a:sym typeface="Montserrat"/>
              </a:rPr>
              <a:t>BUT</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200" u="none" cap="none" strike="noStrike">
              <a:solidFill>
                <a:srgbClr val="000000"/>
              </a:solidFill>
              <a:latin typeface="Arial"/>
              <a:ea typeface="Arial"/>
              <a:cs typeface="Arial"/>
              <a:sym typeface="Arial"/>
            </a:endParaRPr>
          </a:p>
          <a:p>
            <a:pPr indent="-257186" lvl="1" marL="4320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1C1C1C"/>
                </a:solidFill>
                <a:latin typeface="Arial"/>
                <a:ea typeface="Arial"/>
                <a:cs typeface="Arial"/>
                <a:sym typeface="Arial"/>
              </a:rPr>
              <a:t>Keyword </a:t>
            </a:r>
            <a:r>
              <a:rPr b="0" i="0" lang="en" sz="1200" u="none" cap="none" strike="noStrike">
                <a:solidFill>
                  <a:srgbClr val="FF0000"/>
                </a:solidFill>
                <a:latin typeface="Arial"/>
                <a:ea typeface="Arial"/>
                <a:cs typeface="Arial"/>
                <a:sym typeface="Arial"/>
              </a:rPr>
              <a:t>this</a:t>
            </a:r>
            <a:r>
              <a:rPr b="0" i="0" lang="en" sz="1200" u="none" cap="none" strike="noStrike">
                <a:solidFill>
                  <a:srgbClr val="1C1C1C"/>
                </a:solidFill>
                <a:latin typeface="Arial"/>
                <a:ea typeface="Arial"/>
                <a:cs typeface="Arial"/>
                <a:sym typeface="Arial"/>
              </a:rPr>
              <a:t> in javascript is not fixed </a:t>
            </a:r>
            <a:endParaRPr b="0" i="0" sz="1200" u="none" cap="none" strike="noStrike">
              <a:solidFill>
                <a:srgbClr val="000000"/>
              </a:solidFill>
              <a:latin typeface="Arial"/>
              <a:ea typeface="Arial"/>
              <a:cs typeface="Arial"/>
              <a:sym typeface="Arial"/>
            </a:endParaRPr>
          </a:p>
          <a:p>
            <a:pPr indent="-257186" lvl="1" marL="4320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1C1C1C"/>
                </a:solidFill>
                <a:latin typeface="Arial"/>
                <a:ea typeface="Arial"/>
                <a:cs typeface="Arial"/>
                <a:sym typeface="Arial"/>
              </a:rPr>
              <a:t>and is defined while function executes.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57186" lvl="1" marL="4320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1C1C1C"/>
                </a:solidFill>
                <a:latin typeface="Arial"/>
                <a:ea typeface="Arial"/>
                <a:cs typeface="Arial"/>
                <a:sym typeface="Arial"/>
              </a:rPr>
              <a:t>Defining function with keyword this outside the object is normal case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57186" lvl="1" marL="4320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808080"/>
                </a:solidFill>
                <a:latin typeface="Arial"/>
                <a:ea typeface="Arial"/>
                <a:cs typeface="Arial"/>
                <a:sym typeface="Arial"/>
              </a:rPr>
              <a:t>function  move(){ console.log( this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57186" lvl="1" marL="4320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1C1C1C"/>
                </a:solidFill>
                <a:latin typeface="Arial"/>
                <a:ea typeface="Arial"/>
                <a:cs typeface="Arial"/>
                <a:sym typeface="Arial"/>
              </a:rPr>
              <a:t>This function we can call without object </a:t>
            </a:r>
            <a:endParaRPr b="0" i="0" sz="1200" u="none" cap="none" strike="noStrike">
              <a:solidFill>
                <a:srgbClr val="000000"/>
              </a:solidFill>
              <a:latin typeface="Arial"/>
              <a:ea typeface="Arial"/>
              <a:cs typeface="Arial"/>
              <a:sym typeface="Arial"/>
            </a:endParaRPr>
          </a:p>
          <a:p>
            <a:pPr indent="-257186" lvl="1" marL="4320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1C1C1C"/>
                </a:solidFill>
                <a:latin typeface="Arial"/>
                <a:ea typeface="Arial"/>
                <a:cs typeface="Arial"/>
                <a:sym typeface="Arial"/>
              </a:rPr>
              <a:t>In ‘use strict’ mode this will be equal to undefined and without ‘use strict’ will be equal to Window.</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57186" lvl="1" marL="4320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1C1C1C"/>
                </a:solidFill>
                <a:latin typeface="Arial"/>
                <a:ea typeface="Arial"/>
                <a:cs typeface="Arial"/>
                <a:sym typeface="Arial"/>
              </a:rPr>
              <a:t>If object method is called outside object – context will be lost.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0" name="Google Shape;180;p3"/>
          <p:cNvSpPr/>
          <p:nvPr/>
        </p:nvSpPr>
        <p:spPr>
          <a:xfrm>
            <a:off x="3904920" y="3547440"/>
            <a:ext cx="5149800" cy="128016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1" name="Google Shape;181;p3"/>
          <p:cNvSpPr/>
          <p:nvPr/>
        </p:nvSpPr>
        <p:spPr>
          <a:xfrm>
            <a:off x="4800600" y="0"/>
            <a:ext cx="4342680" cy="51429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
          <p:cNvSpPr/>
          <p:nvPr/>
        </p:nvSpPr>
        <p:spPr>
          <a:xfrm>
            <a:off x="5029200" y="0"/>
            <a:ext cx="4311720" cy="5141520"/>
          </a:xfrm>
          <a:prstGeom prst="rect">
            <a:avLst/>
          </a:prstGeom>
          <a:solidFill>
            <a:srgbClr val="EEEEEE"/>
          </a:solidFill>
          <a:ln>
            <a:noFill/>
          </a:ln>
        </p:spPr>
        <p:txBody>
          <a:bodyPr anchorCtr="0" anchor="ctr" bIns="91425" lIns="90000" spcFirstLastPara="1" rIns="90000" wrap="square" tIns="91425">
            <a:noAutofit/>
          </a:bodyPr>
          <a:lstStyle/>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	</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const car = {</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	topSpeedKm:200,	</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function getTopSpeed(){</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	return this	</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car</a:t>
            </a:r>
            <a:r>
              <a:rPr b="0" i="0" lang="en" sz="1100" u="none" cap="none" strike="noStrike">
                <a:solidFill>
                  <a:srgbClr val="999999"/>
                </a:solidFill>
                <a:latin typeface="Courier New"/>
                <a:ea typeface="Courier New"/>
                <a:cs typeface="Courier New"/>
                <a:sym typeface="Courier New"/>
              </a:rPr>
              <a:t>.</a:t>
            </a:r>
            <a:r>
              <a:rPr b="0" i="0" lang="en" sz="1100" u="none" cap="none" strike="noStrike">
                <a:solidFill>
                  <a:srgbClr val="1C1C1C"/>
                </a:solidFill>
                <a:latin typeface="Courier New"/>
                <a:ea typeface="Courier New"/>
                <a:cs typeface="Courier New"/>
                <a:sym typeface="Courier New"/>
              </a:rPr>
              <a:t>getTopSpeed = getTopSpeed;</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car.getTopSpeed()  </a:t>
            </a:r>
            <a:r>
              <a:rPr b="0" i="0" lang="en" sz="1100" u="none" cap="none" strike="noStrike">
                <a:solidFill>
                  <a:srgbClr val="666666"/>
                </a:solidFill>
                <a:latin typeface="Courier New"/>
                <a:ea typeface="Courier New"/>
                <a:cs typeface="Courier New"/>
                <a:sym typeface="Courier New"/>
              </a:rPr>
              <a:t>//200</a:t>
            </a:r>
            <a:r>
              <a:rPr b="0" i="0" lang="en" sz="1100" u="none" cap="none" strike="noStrike">
                <a:solidFill>
                  <a:srgbClr val="999999"/>
                </a:solidFill>
                <a:latin typeface="Courier New"/>
                <a:ea typeface="Courier New"/>
                <a:cs typeface="Courier New"/>
                <a:sym typeface="Courier New"/>
              </a:rPr>
              <a:t> </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333333"/>
                </a:solidFill>
                <a:latin typeface="Courier New"/>
                <a:ea typeface="Courier New"/>
                <a:cs typeface="Courier New"/>
                <a:sym typeface="Courier New"/>
              </a:rPr>
              <a:t>c</a:t>
            </a:r>
            <a:r>
              <a:rPr b="0" i="0" lang="en" sz="1200" u="none" cap="none" strike="noStrike">
                <a:solidFill>
                  <a:srgbClr val="333333"/>
                </a:solidFill>
                <a:latin typeface="Arial"/>
                <a:ea typeface="Arial"/>
                <a:cs typeface="Arial"/>
                <a:sym typeface="Arial"/>
              </a:rPr>
              <a:t>onst getSpeed = car.</a:t>
            </a:r>
            <a:r>
              <a:rPr b="0" i="0" lang="en" sz="1200" u="none" cap="none" strike="noStrike">
                <a:solidFill>
                  <a:srgbClr val="333333"/>
                </a:solidFill>
                <a:latin typeface="Courier New"/>
                <a:ea typeface="Courier New"/>
                <a:cs typeface="Courier New"/>
                <a:sym typeface="Courier New"/>
              </a:rPr>
              <a:t>getTopSpeed;</a:t>
            </a:r>
            <a:endParaRPr b="0" i="0" sz="12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200"/>
              <a:buFont typeface="Arial"/>
              <a:buNone/>
            </a:pPr>
            <a:r>
              <a:rPr lang="en" sz="1200">
                <a:solidFill>
                  <a:srgbClr val="333333"/>
                </a:solidFill>
                <a:latin typeface="Courier New"/>
                <a:ea typeface="Courier New"/>
                <a:cs typeface="Courier New"/>
                <a:sym typeface="Courier New"/>
              </a:rPr>
              <a:t>g</a:t>
            </a:r>
            <a:r>
              <a:rPr b="0" i="0" lang="en" sz="1200" u="none" cap="none" strike="noStrike">
                <a:solidFill>
                  <a:srgbClr val="333333"/>
                </a:solidFill>
                <a:latin typeface="Courier New"/>
                <a:ea typeface="Courier New"/>
                <a:cs typeface="Courier New"/>
                <a:sym typeface="Courier New"/>
              </a:rPr>
              <a:t>etSpeed() </a:t>
            </a:r>
            <a:r>
              <a:rPr b="0" i="0" lang="en" sz="1200" u="none" cap="none" strike="noStrike">
                <a:solidFill>
                  <a:srgbClr val="808080"/>
                </a:solidFill>
                <a:latin typeface="Courier New"/>
                <a:ea typeface="Courier New"/>
                <a:cs typeface="Courier New"/>
                <a:sym typeface="Courier New"/>
              </a:rPr>
              <a:t>// undefined</a:t>
            </a:r>
            <a:endParaRPr b="0" i="0" sz="12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
          <p:cNvSpPr/>
          <p:nvPr/>
        </p:nvSpPr>
        <p:spPr>
          <a:xfrm>
            <a:off x="4259160" y="208800"/>
            <a:ext cx="4291200" cy="33444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Medium"/>
                <a:ea typeface="Montserrat Medium"/>
                <a:cs typeface="Montserrat Medium"/>
                <a:sym typeface="Montserrat Medium"/>
              </a:rPr>
              <a:t>THE DEFAULT</a:t>
            </a:r>
            <a:endParaRPr b="0" i="0" sz="1400" u="none" cap="none" strike="noStrike">
              <a:solidFill>
                <a:srgbClr val="000000"/>
              </a:solidFill>
              <a:latin typeface="Arial"/>
              <a:ea typeface="Arial"/>
              <a:cs typeface="Arial"/>
              <a:sym typeface="Arial"/>
            </a:endParaRPr>
          </a:p>
        </p:txBody>
      </p:sp>
      <p:sp>
        <p:nvSpPr>
          <p:cNvPr id="188" name="Google Shape;188;p4"/>
          <p:cNvSpPr/>
          <p:nvPr/>
        </p:nvSpPr>
        <p:spPr>
          <a:xfrm>
            <a:off x="5320800" y="543960"/>
            <a:ext cx="2167560" cy="1035000"/>
          </a:xfrm>
          <a:prstGeom prst="rect">
            <a:avLst/>
          </a:prstGeom>
          <a:solidFill>
            <a:srgbClr val="6FA8DC"/>
          </a:solidFill>
          <a:ln cap="flat" cmpd="sng" w="9525">
            <a:solidFill>
              <a:srgbClr val="3C78D8"/>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Montserrat SemiBold"/>
                <a:ea typeface="Montserrat SemiBold"/>
                <a:cs typeface="Montserrat SemiBold"/>
                <a:sym typeface="Montserrat SemiBold"/>
              </a:rPr>
              <a:t>Global Execution Context</a:t>
            </a:r>
            <a:endParaRPr b="0" i="0" sz="1400" u="none" cap="none" strike="noStrike">
              <a:solidFill>
                <a:srgbClr val="000000"/>
              </a:solidFill>
              <a:latin typeface="Arial"/>
              <a:ea typeface="Arial"/>
              <a:cs typeface="Arial"/>
              <a:sym typeface="Arial"/>
            </a:endParaRPr>
          </a:p>
        </p:txBody>
      </p:sp>
      <p:sp>
        <p:nvSpPr>
          <p:cNvPr id="189" name="Google Shape;189;p4"/>
          <p:cNvSpPr/>
          <p:nvPr/>
        </p:nvSpPr>
        <p:spPr>
          <a:xfrm>
            <a:off x="4381920" y="1758600"/>
            <a:ext cx="4045320" cy="1877040"/>
          </a:xfrm>
          <a:prstGeom prst="rect">
            <a:avLst/>
          </a:prstGeom>
          <a:noFill/>
          <a:ln>
            <a:noFill/>
          </a:ln>
        </p:spPr>
        <p:txBody>
          <a:bodyPr anchorCtr="0" anchor="t" bIns="91425" lIns="90000" spcFirstLastPara="1" rIns="90000" wrap="square" tIns="91425">
            <a:noAutofit/>
          </a:bodyPr>
          <a:lstStyle/>
          <a:p>
            <a:pPr indent="-316440" lvl="0" marL="457200" marR="0" rtl="0" algn="l">
              <a:lnSpc>
                <a:spcPct val="115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Code that is </a:t>
            </a:r>
            <a:r>
              <a:rPr b="1" i="0" lang="en" sz="1400" u="none" cap="none" strike="noStrike">
                <a:solidFill>
                  <a:srgbClr val="000000"/>
                </a:solidFill>
                <a:latin typeface="Montserrat"/>
                <a:ea typeface="Montserrat"/>
                <a:cs typeface="Montserrat"/>
                <a:sym typeface="Montserrat"/>
              </a:rPr>
              <a:t>not inside any function</a:t>
            </a:r>
            <a:endParaRPr b="0" i="0" sz="1400" u="none" cap="none" strike="noStrike">
              <a:solidFill>
                <a:srgbClr val="000000"/>
              </a:solidFill>
              <a:latin typeface="Arial"/>
              <a:ea typeface="Arial"/>
              <a:cs typeface="Arial"/>
              <a:sym typeface="Arial"/>
            </a:endParaRPr>
          </a:p>
          <a:p>
            <a:pPr indent="-316440" lvl="0" marL="457200" marR="0" rtl="0" algn="l">
              <a:lnSpc>
                <a:spcPct val="115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Associated with the </a:t>
            </a:r>
            <a:r>
              <a:rPr b="1" i="0" lang="en" sz="1400" u="none" cap="none" strike="noStrike">
                <a:solidFill>
                  <a:srgbClr val="000000"/>
                </a:solidFill>
                <a:latin typeface="Montserrat"/>
                <a:ea typeface="Montserrat"/>
                <a:cs typeface="Montserrat"/>
                <a:sym typeface="Montserrat"/>
              </a:rPr>
              <a:t>global object</a:t>
            </a:r>
            <a:endParaRPr b="0" i="0" sz="1400" u="none" cap="none" strike="noStrike">
              <a:solidFill>
                <a:srgbClr val="000000"/>
              </a:solidFill>
              <a:latin typeface="Arial"/>
              <a:ea typeface="Arial"/>
              <a:cs typeface="Arial"/>
              <a:sym typeface="Arial"/>
            </a:endParaRPr>
          </a:p>
          <a:p>
            <a:pPr indent="-316440" lvl="0" marL="457200" marR="0" rtl="0" algn="l">
              <a:lnSpc>
                <a:spcPct val="115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In the browser, that’s the </a:t>
            </a:r>
            <a:r>
              <a:rPr b="1" i="0" lang="en" sz="1400" u="none" cap="none" strike="noStrike">
                <a:solidFill>
                  <a:srgbClr val="000000"/>
                </a:solidFill>
                <a:latin typeface="Montserrat"/>
                <a:ea typeface="Montserrat"/>
                <a:cs typeface="Montserrat"/>
                <a:sym typeface="Montserrat"/>
              </a:rPr>
              <a:t>window object</a:t>
            </a:r>
            <a:endParaRPr b="0" i="0" sz="1400" u="none" cap="none" strike="noStrike">
              <a:solidFill>
                <a:srgbClr val="000000"/>
              </a:solidFill>
              <a:latin typeface="Arial"/>
              <a:ea typeface="Arial"/>
              <a:cs typeface="Arial"/>
              <a:sym typeface="Arial"/>
            </a:endParaRPr>
          </a:p>
          <a:p>
            <a:pPr indent="-316440" lvl="0" marL="457200" marR="0" rtl="0" algn="l">
              <a:lnSpc>
                <a:spcPct val="115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In the NodeJS, that’s the </a:t>
            </a:r>
            <a:r>
              <a:rPr b="1" i="0" lang="en" sz="1400" u="none" cap="none" strike="noStrike">
                <a:solidFill>
                  <a:srgbClr val="000000"/>
                </a:solidFill>
                <a:latin typeface="Montserrat"/>
                <a:ea typeface="Montserrat"/>
                <a:cs typeface="Montserrat"/>
                <a:sym typeface="Montserrat"/>
              </a:rPr>
              <a:t>global object</a:t>
            </a:r>
            <a:endParaRPr b="0" i="0" sz="1400" u="none" cap="none" strike="noStrike">
              <a:solidFill>
                <a:srgbClr val="000000"/>
              </a:solidFill>
              <a:latin typeface="Arial"/>
              <a:ea typeface="Arial"/>
              <a:cs typeface="Arial"/>
              <a:sym typeface="Arial"/>
            </a:endParaRPr>
          </a:p>
        </p:txBody>
      </p:sp>
      <p:sp>
        <p:nvSpPr>
          <p:cNvPr id="190" name="Google Shape;190;p4"/>
          <p:cNvSpPr/>
          <p:nvPr/>
        </p:nvSpPr>
        <p:spPr>
          <a:xfrm>
            <a:off x="3904920" y="3547440"/>
            <a:ext cx="5149800" cy="128016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
          <p:cNvSpPr/>
          <p:nvPr/>
        </p:nvSpPr>
        <p:spPr>
          <a:xfrm>
            <a:off x="228600" y="457200"/>
            <a:ext cx="3656880" cy="4342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333333"/>
                </a:solidFill>
                <a:latin typeface="Montserrat"/>
                <a:ea typeface="Montserrat"/>
                <a:cs typeface="Montserrat"/>
                <a:sym typeface="Montserrat"/>
              </a:rPr>
              <a:t>Global context</a:t>
            </a:r>
            <a:endParaRPr b="0" i="0" sz="15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333333"/>
                </a:solidFill>
                <a:latin typeface="Arial"/>
                <a:ea typeface="Arial"/>
                <a:cs typeface="Arial"/>
                <a:sym typeface="Arial"/>
              </a:rPr>
              <a:t>When JavaScript was created, there was an idea of a “global object” that provides all global variables and functions. It was planned that multiple in-browser scripts would use that single global object and share variables through it.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333333"/>
                </a:solidFill>
                <a:latin typeface="Arial"/>
                <a:ea typeface="Arial"/>
                <a:cs typeface="Arial"/>
                <a:sym typeface="Arial"/>
              </a:rPr>
              <a:t>In a browser it is named “window”, for Node.JS it is “global”, for other environments it may have another name.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const firstName = ‘Ben’;</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firstName === window.firstName </a:t>
            </a:r>
            <a:r>
              <a:rPr b="0" i="0" lang="en" sz="1200" u="none" cap="none" strike="noStrike">
                <a:solidFill>
                  <a:srgbClr val="B7B7B7"/>
                </a:solidFill>
                <a:latin typeface="Arial"/>
                <a:ea typeface="Arial"/>
                <a:cs typeface="Arial"/>
                <a:sym typeface="Arial"/>
              </a:rPr>
              <a:t>// true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5"/>
          <p:cNvSpPr/>
          <p:nvPr/>
        </p:nvSpPr>
        <p:spPr>
          <a:xfrm>
            <a:off x="4259160" y="208800"/>
            <a:ext cx="4291200" cy="3344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
          <p:cNvSpPr/>
          <p:nvPr/>
        </p:nvSpPr>
        <p:spPr>
          <a:xfrm>
            <a:off x="4640760" y="1779840"/>
            <a:ext cx="4045320" cy="18770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
          <p:cNvSpPr/>
          <p:nvPr/>
        </p:nvSpPr>
        <p:spPr>
          <a:xfrm>
            <a:off x="3904920" y="3547440"/>
            <a:ext cx="5149800" cy="128016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
          <p:cNvSpPr/>
          <p:nvPr/>
        </p:nvSpPr>
        <p:spPr>
          <a:xfrm>
            <a:off x="183825" y="51945"/>
            <a:ext cx="3657000" cy="4342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Montserrat"/>
                <a:ea typeface="Montserrat"/>
                <a:cs typeface="Montserrat"/>
                <a:sym typeface="Montserrat"/>
              </a:rPr>
              <a:t>const firstName = ‘Ben’;</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Montserrat"/>
                <a:ea typeface="Montserrat"/>
                <a:cs typeface="Montserrat"/>
                <a:sym typeface="Montserrat"/>
              </a:rPr>
              <a:t>firstName === window.firstName </a:t>
            </a:r>
            <a:r>
              <a:rPr b="0" i="0" lang="en" sz="1200" u="none" cap="none" strike="noStrike">
                <a:solidFill>
                  <a:srgbClr val="B7B7B7"/>
                </a:solidFill>
                <a:latin typeface="Montserrat"/>
                <a:ea typeface="Montserrat"/>
                <a:cs typeface="Montserrat"/>
                <a:sym typeface="Montserrat"/>
              </a:rPr>
              <a:t>// true</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C1C1C"/>
                </a:solidFill>
                <a:latin typeface="Arial"/>
                <a:ea typeface="Arial"/>
                <a:cs typeface="Arial"/>
                <a:sym typeface="Arial"/>
              </a:rPr>
              <a:t>Each function has its own “scope of execution”  called ‘Lexical environment’. This Environment is an ‘invisible’ object with references to all values inside function and reference to outer LE . So that’s why function could have access to outer values.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C1C1C"/>
                </a:solidFill>
                <a:latin typeface="Montserrat"/>
                <a:ea typeface="Montserrat"/>
                <a:cs typeface="Montserrat"/>
                <a:sym typeface="Montserrat"/>
              </a:rPr>
              <a:t>const city = ‘London’;       LE null</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C1C1C"/>
                </a:solidFill>
                <a:latin typeface="Montserrat"/>
                <a:ea typeface="Montserrat"/>
                <a:cs typeface="Montserrat"/>
                <a:sym typeface="Montserrat"/>
              </a:rPr>
              <a:t>function log(){</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C1C1C"/>
                </a:solidFill>
                <a:latin typeface="Montserrat"/>
                <a:ea typeface="Montserrat"/>
                <a:cs typeface="Montserrat"/>
                <a:sym typeface="Montserrat"/>
              </a:rPr>
              <a:t>	console.log(city);     LE window</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C1C1C"/>
                </a:solidFill>
                <a:latin typeface="Montserrat"/>
                <a:ea typeface="Montserrat"/>
                <a:cs typeface="Montserrat"/>
                <a:sym typeface="Montserrat"/>
              </a:rPr>
              <a:t>}  </a:t>
            </a:r>
            <a:r>
              <a:rPr b="0" i="0" lang="en" sz="1200" u="none" cap="none" strike="noStrike">
                <a:solidFill>
                  <a:srgbClr val="808080"/>
                </a:solidFill>
                <a:latin typeface="Montserrat"/>
                <a:ea typeface="Montserrat"/>
                <a:cs typeface="Montserrat"/>
                <a:sym typeface="Montserrat"/>
              </a:rPr>
              <a:t>// ‘London’</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00" name="Google Shape;200;p5"/>
          <p:cNvSpPr/>
          <p:nvPr/>
        </p:nvSpPr>
        <p:spPr>
          <a:xfrm>
            <a:off x="4114800" y="2570400"/>
            <a:ext cx="4799880" cy="857880"/>
          </a:xfrm>
          <a:prstGeom prst="rect">
            <a:avLst/>
          </a:prstGeom>
          <a:noFill/>
          <a:ln>
            <a:noFill/>
          </a:ln>
        </p:spPr>
        <p:txBody>
          <a:bodyPr anchorCtr="0" anchor="ctr" bIns="0" lIns="0" spcFirstLastPara="1" rIns="0" wrap="square" tIns="0">
            <a:noAutofit/>
          </a:bodyPr>
          <a:lstStyle/>
          <a:p>
            <a:pPr indent="45720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1. Local function environments.</a:t>
            </a:r>
            <a:br>
              <a:rPr b="0" i="0" lang="en" sz="1800" u="none" cap="none" strike="noStrike">
                <a:solidFill>
                  <a:srgbClr val="000000"/>
                </a:solidFill>
                <a:latin typeface="Arial"/>
                <a:ea typeface="Arial"/>
                <a:cs typeface="Arial"/>
                <a:sym typeface="Arial"/>
              </a:rPr>
            </a:br>
            <a:r>
              <a:rPr b="0" i="0" lang="en" sz="1800" u="none" cap="none" strike="noStrike">
                <a:solidFill>
                  <a:srgbClr val="000000"/>
                </a:solidFill>
                <a:latin typeface="Arial"/>
                <a:ea typeface="Arial"/>
                <a:cs typeface="Arial"/>
                <a:sym typeface="Arial"/>
              </a:rPr>
              <a:t>	</a:t>
            </a:r>
            <a:r>
              <a:rPr b="0" i="0" lang="en" sz="1200" u="none" cap="none" strike="noStrike">
                <a:solidFill>
                  <a:srgbClr val="000000"/>
                </a:solidFill>
                <a:latin typeface="Arial"/>
                <a:ea typeface="Arial"/>
                <a:cs typeface="Arial"/>
                <a:sym typeface="Arial"/>
              </a:rPr>
              <a:t>2. Outer function environments.</a:t>
            </a:r>
            <a:br>
              <a:rPr b="0" i="0" lang="en" sz="1800" u="none" cap="none" strike="noStrike">
                <a:solidFill>
                  <a:srgbClr val="000000"/>
                </a:solidFill>
                <a:latin typeface="Arial"/>
                <a:ea typeface="Arial"/>
                <a:cs typeface="Arial"/>
                <a:sym typeface="Arial"/>
              </a:rPr>
            </a:br>
            <a:r>
              <a:rPr b="0" i="0" lang="en" sz="1800" u="none" cap="none" strike="noStrike">
                <a:solidFill>
                  <a:srgbClr val="000000"/>
                </a:solidFill>
                <a:latin typeface="Arial"/>
                <a:ea typeface="Arial"/>
                <a:cs typeface="Arial"/>
                <a:sym typeface="Arial"/>
              </a:rPr>
              <a:t>	</a:t>
            </a:r>
            <a:r>
              <a:rPr b="0" i="0" lang="en" sz="1200" u="none" cap="none" strike="noStrike">
                <a:solidFill>
                  <a:srgbClr val="000000"/>
                </a:solidFill>
                <a:latin typeface="Arial"/>
                <a:ea typeface="Arial"/>
                <a:cs typeface="Arial"/>
                <a:sym typeface="Arial"/>
              </a:rPr>
              <a:t>3. Global environments</a:t>
            </a:r>
            <a:endParaRPr b="0" i="0" sz="1200" u="none" cap="none" strike="noStrike">
              <a:solidFill>
                <a:srgbClr val="000000"/>
              </a:solidFill>
              <a:latin typeface="Arial"/>
              <a:ea typeface="Arial"/>
              <a:cs typeface="Arial"/>
              <a:sym typeface="Arial"/>
            </a:endParaRPr>
          </a:p>
        </p:txBody>
      </p:sp>
      <p:pic>
        <p:nvPicPr>
          <p:cNvPr id="201" name="Google Shape;201;p5"/>
          <p:cNvPicPr preferRelativeResize="0"/>
          <p:nvPr/>
        </p:nvPicPr>
        <p:blipFill rotWithShape="1">
          <a:blip r:embed="rId3">
            <a:alphaModFix/>
          </a:blip>
          <a:srcRect b="0" l="0" r="0" t="0"/>
          <a:stretch/>
        </p:blipFill>
        <p:spPr>
          <a:xfrm>
            <a:off x="4341600" y="358920"/>
            <a:ext cx="3658680" cy="19263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6"/>
          <p:cNvSpPr/>
          <p:nvPr/>
        </p:nvSpPr>
        <p:spPr>
          <a:xfrm>
            <a:off x="566280" y="548280"/>
            <a:ext cx="3904200" cy="3486600"/>
          </a:xfrm>
          <a:prstGeom prst="rect">
            <a:avLst/>
          </a:prstGeom>
          <a:noFill/>
          <a:ln cap="flat" cmpd="sng" w="28425">
            <a:solidFill>
              <a:srgbClr val="4A86E8"/>
            </a:solidFill>
            <a:prstDash val="solid"/>
            <a:round/>
            <a:headEnd len="sm" w="sm" type="none"/>
            <a:tailEnd len="sm" w="sm" type="none"/>
          </a:ln>
        </p:spPr>
        <p:txBody>
          <a:bodyPr anchorCtr="0" anchor="t" bIns="91425" lIns="90000" spcFirstLastPara="1" rIns="90000" wrap="square" tIns="91425">
            <a:noAutofit/>
          </a:bodyPr>
          <a:lstStyle/>
          <a:p>
            <a:pPr indent="0" lvl="0" marL="0" marR="0" rtl="0" algn="l">
              <a:lnSpc>
                <a:spcPct val="135000"/>
              </a:lnSpc>
              <a:spcBef>
                <a:spcPts val="0"/>
              </a:spcBef>
              <a:spcAft>
                <a:spcPts val="0"/>
              </a:spcAft>
              <a:buClr>
                <a:srgbClr val="000000"/>
              </a:buClr>
              <a:buSzPts val="1200"/>
              <a:buFont typeface="Arial"/>
              <a:buNone/>
            </a:pPr>
            <a:r>
              <a:rPr b="1" i="0" lang="en" sz="1200" u="none" cap="none" strike="noStrike">
                <a:solidFill>
                  <a:srgbClr val="073642"/>
                </a:solidFill>
                <a:latin typeface="Consolas"/>
                <a:ea typeface="Consolas"/>
                <a:cs typeface="Consolas"/>
                <a:sym typeface="Consolas"/>
              </a:rPr>
              <a:t>var</a:t>
            </a:r>
            <a:r>
              <a:rPr b="0" i="0" lang="en" sz="1200" u="none" cap="none" strike="noStrike">
                <a:solidFill>
                  <a:srgbClr val="333333"/>
                </a:solidFill>
                <a:latin typeface="Consolas"/>
                <a:ea typeface="Consolas"/>
                <a:cs typeface="Consolas"/>
                <a:sym typeface="Consolas"/>
              </a:rPr>
              <a:t> </a:t>
            </a:r>
            <a:r>
              <a:rPr b="0" i="0" lang="en" sz="1200" u="none" cap="none" strike="noStrike">
                <a:solidFill>
                  <a:srgbClr val="268BD2"/>
                </a:solidFill>
                <a:latin typeface="Consolas"/>
                <a:ea typeface="Consolas"/>
                <a:cs typeface="Consolas"/>
                <a:sym typeface="Consolas"/>
              </a:rPr>
              <a:t>a</a:t>
            </a:r>
            <a:r>
              <a:rPr b="0" i="0" lang="en" sz="1200" u="none" cap="none" strike="noStrike">
                <a:solidFill>
                  <a:srgbClr val="333333"/>
                </a:solidFill>
                <a:latin typeface="Consolas"/>
                <a:ea typeface="Consolas"/>
                <a:cs typeface="Consolas"/>
                <a:sym typeface="Consolas"/>
              </a:rPr>
              <a:t> </a:t>
            </a:r>
            <a:r>
              <a:rPr b="0" i="0" lang="en" sz="1200" u="none" cap="none" strike="noStrike">
                <a:solidFill>
                  <a:srgbClr val="859900"/>
                </a:solidFill>
                <a:latin typeface="Consolas"/>
                <a:ea typeface="Consolas"/>
                <a:cs typeface="Consolas"/>
                <a:sym typeface="Consolas"/>
              </a:rPr>
              <a:t>=</a:t>
            </a:r>
            <a:r>
              <a:rPr b="0" i="0" lang="en" sz="1200" u="none" cap="none" strike="noStrike">
                <a:solidFill>
                  <a:srgbClr val="333333"/>
                </a:solidFill>
                <a:latin typeface="Consolas"/>
                <a:ea typeface="Consolas"/>
                <a:cs typeface="Consolas"/>
                <a:sym typeface="Consolas"/>
              </a:rPr>
              <a:t> ‘</a:t>
            </a:r>
            <a:r>
              <a:rPr b="0" i="0" lang="en" sz="1200" u="none" cap="none" strike="noStrike">
                <a:solidFill>
                  <a:srgbClr val="268BD2"/>
                </a:solidFill>
                <a:latin typeface="Consolas"/>
                <a:ea typeface="Consolas"/>
                <a:cs typeface="Consolas"/>
                <a:sym typeface="Consolas"/>
              </a:rPr>
              <a:t>Hello</a:t>
            </a:r>
            <a:r>
              <a:rPr b="0" i="0" lang="en" sz="1200" u="none" cap="none" strike="noStrike">
                <a:solidFill>
                  <a:srgbClr val="859900"/>
                </a:solidFill>
                <a:latin typeface="Consolas"/>
                <a:ea typeface="Consolas"/>
                <a:cs typeface="Consolas"/>
                <a:sym typeface="Consolas"/>
              </a:rPr>
              <a:t>!</a:t>
            </a:r>
            <a:r>
              <a:rPr b="0" i="0" lang="en" sz="1200" u="none" cap="none" strike="noStrike">
                <a:solidFill>
                  <a:srgbClr val="333333"/>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200"/>
              <a:buFont typeface="Arial"/>
              <a:buNone/>
            </a:pPr>
            <a:r>
              <a:rPr b="0" i="0" lang="en" sz="1200" u="none" cap="none" strike="noStrike">
                <a:solidFill>
                  <a:srgbClr val="268BD2"/>
                </a:solidFill>
                <a:latin typeface="Consolas"/>
                <a:ea typeface="Consolas"/>
                <a:cs typeface="Consolas"/>
                <a:sym typeface="Consolas"/>
              </a:rPr>
              <a:t>first</a:t>
            </a:r>
            <a:r>
              <a:rPr b="0" i="0" lang="en" sz="1200" u="none" cap="none" strike="noStrike">
                <a:solidFill>
                  <a:srgbClr val="333333"/>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200"/>
              <a:buFont typeface="Arial"/>
              <a:buNone/>
            </a:pPr>
            <a:r>
              <a:rPr b="1" i="0" lang="en" sz="1200" u="none" cap="none" strike="noStrike">
                <a:solidFill>
                  <a:srgbClr val="073642"/>
                </a:solidFill>
                <a:latin typeface="Consolas"/>
                <a:ea typeface="Consolas"/>
                <a:cs typeface="Consolas"/>
                <a:sym typeface="Consolas"/>
              </a:rPr>
              <a:t>function</a:t>
            </a:r>
            <a:r>
              <a:rPr b="0" i="0" lang="en" sz="1200" u="none" cap="none" strike="noStrike">
                <a:solidFill>
                  <a:srgbClr val="333333"/>
                </a:solidFill>
                <a:latin typeface="Consolas"/>
                <a:ea typeface="Consolas"/>
                <a:cs typeface="Consolas"/>
                <a:sym typeface="Consolas"/>
              </a:rPr>
              <a:t> </a:t>
            </a:r>
            <a:r>
              <a:rPr b="0" i="0" lang="en" sz="1200" u="none" cap="none" strike="noStrike">
                <a:solidFill>
                  <a:srgbClr val="268BD2"/>
                </a:solidFill>
                <a:latin typeface="Consolas"/>
                <a:ea typeface="Consolas"/>
                <a:cs typeface="Consolas"/>
                <a:sym typeface="Consolas"/>
              </a:rPr>
              <a:t>first</a:t>
            </a:r>
            <a:r>
              <a:rPr b="0" i="0" lang="en" sz="1200" u="none" cap="none" strike="noStrike">
                <a:solidFill>
                  <a:srgbClr val="333333"/>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200"/>
              <a:buFont typeface="Arial"/>
              <a:buNone/>
            </a:pPr>
            <a:r>
              <a:rPr b="0" i="0" lang="en" sz="1200" u="none" cap="none" strike="noStrike">
                <a:solidFill>
                  <a:srgbClr val="333333"/>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7" name="Google Shape;207;p6"/>
          <p:cNvSpPr/>
          <p:nvPr/>
        </p:nvSpPr>
        <p:spPr>
          <a:xfrm>
            <a:off x="914400" y="1796400"/>
            <a:ext cx="3123720" cy="1860840"/>
          </a:xfrm>
          <a:prstGeom prst="rect">
            <a:avLst/>
          </a:prstGeom>
          <a:noFill/>
          <a:ln cap="flat" cmpd="sng" w="28425">
            <a:solidFill>
              <a:srgbClr val="FF9900"/>
            </a:solidFill>
            <a:prstDash val="solid"/>
            <a:round/>
            <a:headEnd len="sm" w="sm" type="none"/>
            <a:tailEnd len="sm" w="sm" type="none"/>
          </a:ln>
        </p:spPr>
        <p:txBody>
          <a:bodyPr anchorCtr="0" anchor="t" bIns="91425" lIns="90000" spcFirstLastPara="1" rIns="90000" wrap="square" tIns="91425">
            <a:noAutofit/>
          </a:bodyPr>
          <a:lstStyle/>
          <a:p>
            <a:pPr indent="0" lvl="0" marL="0" marR="0" rtl="0" algn="l">
              <a:lnSpc>
                <a:spcPct val="135000"/>
              </a:lnSpc>
              <a:spcBef>
                <a:spcPts val="0"/>
              </a:spcBef>
              <a:spcAft>
                <a:spcPts val="0"/>
              </a:spcAft>
              <a:buClr>
                <a:srgbClr val="000000"/>
              </a:buClr>
              <a:buSzPts val="1200"/>
              <a:buFont typeface="Arial"/>
              <a:buNone/>
            </a:pPr>
            <a:r>
              <a:rPr b="1" i="0" lang="en" sz="1200" u="none" cap="none" strike="noStrike">
                <a:solidFill>
                  <a:srgbClr val="073642"/>
                </a:solidFill>
                <a:latin typeface="Consolas"/>
                <a:ea typeface="Consolas"/>
                <a:cs typeface="Consolas"/>
                <a:sym typeface="Consolas"/>
              </a:rPr>
              <a:t>var</a:t>
            </a:r>
            <a:r>
              <a:rPr b="0" i="0" lang="en" sz="1200" u="none" cap="none" strike="noStrike">
                <a:solidFill>
                  <a:srgbClr val="333333"/>
                </a:solidFill>
                <a:latin typeface="Consolas"/>
                <a:ea typeface="Consolas"/>
                <a:cs typeface="Consolas"/>
                <a:sym typeface="Consolas"/>
              </a:rPr>
              <a:t> </a:t>
            </a:r>
            <a:r>
              <a:rPr b="0" i="0" lang="en" sz="1200" u="none" cap="none" strike="noStrike">
                <a:solidFill>
                  <a:srgbClr val="268BD2"/>
                </a:solidFill>
                <a:latin typeface="Consolas"/>
                <a:ea typeface="Consolas"/>
                <a:cs typeface="Consolas"/>
                <a:sym typeface="Consolas"/>
              </a:rPr>
              <a:t>b</a:t>
            </a:r>
            <a:r>
              <a:rPr b="0" i="0" lang="en" sz="1200" u="none" cap="none" strike="noStrike">
                <a:solidFill>
                  <a:srgbClr val="333333"/>
                </a:solidFill>
                <a:latin typeface="Consolas"/>
                <a:ea typeface="Consolas"/>
                <a:cs typeface="Consolas"/>
                <a:sym typeface="Consolas"/>
              </a:rPr>
              <a:t> </a:t>
            </a:r>
            <a:r>
              <a:rPr b="0" i="0" lang="en" sz="1200" u="none" cap="none" strike="noStrike">
                <a:solidFill>
                  <a:srgbClr val="859900"/>
                </a:solidFill>
                <a:latin typeface="Consolas"/>
                <a:ea typeface="Consolas"/>
                <a:cs typeface="Consolas"/>
                <a:sym typeface="Consolas"/>
              </a:rPr>
              <a:t>=</a:t>
            </a:r>
            <a:r>
              <a:rPr b="0" i="0" lang="en" sz="1200" u="none" cap="none" strike="noStrike">
                <a:solidFill>
                  <a:srgbClr val="333333"/>
                </a:solidFill>
                <a:latin typeface="Consolas"/>
                <a:ea typeface="Consolas"/>
                <a:cs typeface="Consolas"/>
                <a:sym typeface="Consolas"/>
              </a:rPr>
              <a:t> ‘</a:t>
            </a:r>
            <a:r>
              <a:rPr b="0" i="0" lang="en" sz="1200" u="none" cap="none" strike="noStrike">
                <a:solidFill>
                  <a:srgbClr val="268BD2"/>
                </a:solidFill>
                <a:latin typeface="Consolas"/>
                <a:ea typeface="Consolas"/>
                <a:cs typeface="Consolas"/>
                <a:sym typeface="Consolas"/>
              </a:rPr>
              <a:t>Hi</a:t>
            </a:r>
            <a:r>
              <a:rPr b="0" i="0" lang="en" sz="1200" u="none" cap="none" strike="noStrike">
                <a:solidFill>
                  <a:srgbClr val="859900"/>
                </a:solidFill>
                <a:latin typeface="Consolas"/>
                <a:ea typeface="Consolas"/>
                <a:cs typeface="Consolas"/>
                <a:sym typeface="Consolas"/>
              </a:rPr>
              <a:t>!</a:t>
            </a:r>
            <a:r>
              <a:rPr b="0" i="0" lang="en" sz="1200" u="none" cap="none" strike="noStrike">
                <a:solidFill>
                  <a:srgbClr val="333333"/>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200"/>
              <a:buFont typeface="Arial"/>
              <a:buNone/>
            </a:pPr>
            <a:r>
              <a:rPr b="0" i="0" lang="en" sz="1200" u="none" cap="none" strike="noStrike">
                <a:solidFill>
                  <a:srgbClr val="268BD2"/>
                </a:solidFill>
                <a:latin typeface="Consolas"/>
                <a:ea typeface="Consolas"/>
                <a:cs typeface="Consolas"/>
                <a:sym typeface="Consolas"/>
              </a:rPr>
              <a:t>second</a:t>
            </a:r>
            <a:r>
              <a:rPr b="0" i="0" lang="en" sz="1200" u="none" cap="none" strike="noStrike">
                <a:solidFill>
                  <a:srgbClr val="333333"/>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200"/>
              <a:buFont typeface="Arial"/>
              <a:buNone/>
            </a:pPr>
            <a:r>
              <a:rPr b="1" i="0" lang="en" sz="1200" u="none" cap="none" strike="noStrike">
                <a:solidFill>
                  <a:srgbClr val="073642"/>
                </a:solidFill>
                <a:latin typeface="Consolas"/>
                <a:ea typeface="Consolas"/>
                <a:cs typeface="Consolas"/>
                <a:sym typeface="Consolas"/>
              </a:rPr>
              <a:t>function</a:t>
            </a:r>
            <a:r>
              <a:rPr b="0" i="0" lang="en" sz="1200" u="none" cap="none" strike="noStrike">
                <a:solidFill>
                  <a:srgbClr val="333333"/>
                </a:solidFill>
                <a:latin typeface="Consolas"/>
                <a:ea typeface="Consolas"/>
                <a:cs typeface="Consolas"/>
                <a:sym typeface="Consolas"/>
              </a:rPr>
              <a:t> </a:t>
            </a:r>
            <a:r>
              <a:rPr b="0" i="0" lang="en" sz="1200" u="none" cap="none" strike="noStrike">
                <a:solidFill>
                  <a:srgbClr val="268BD2"/>
                </a:solidFill>
                <a:latin typeface="Consolas"/>
                <a:ea typeface="Consolas"/>
                <a:cs typeface="Consolas"/>
                <a:sym typeface="Consolas"/>
              </a:rPr>
              <a:t>second</a:t>
            </a:r>
            <a:r>
              <a:rPr b="0" i="0" lang="en" sz="1200" u="none" cap="none" strike="noStrike">
                <a:solidFill>
                  <a:srgbClr val="333333"/>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200"/>
              <a:buFont typeface="Arial"/>
              <a:buNone/>
            </a:pPr>
            <a:r>
              <a:rPr b="0" i="0" lang="en" sz="1200" u="none" cap="none" strike="noStrike">
                <a:solidFill>
                  <a:srgbClr val="333333"/>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200"/>
              <a:buFont typeface="Arial"/>
              <a:buNone/>
            </a:pPr>
            <a:r>
              <a:rPr b="0" i="0" lang="en" sz="1200" u="none" cap="none" strike="noStrike">
                <a:solidFill>
                  <a:srgbClr val="333333"/>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208" name="Google Shape;208;p6"/>
          <p:cNvSpPr/>
          <p:nvPr/>
        </p:nvSpPr>
        <p:spPr>
          <a:xfrm>
            <a:off x="1199880" y="2855880"/>
            <a:ext cx="2297880" cy="572760"/>
          </a:xfrm>
          <a:prstGeom prst="rect">
            <a:avLst/>
          </a:prstGeom>
          <a:noFill/>
          <a:ln cap="flat" cmpd="sng" w="28425">
            <a:solidFill>
              <a:srgbClr val="38761D"/>
            </a:solidFill>
            <a:prstDash val="solid"/>
            <a:round/>
            <a:headEnd len="sm" w="sm" type="none"/>
            <a:tailEnd len="sm" w="sm" type="none"/>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73642"/>
                </a:solidFill>
                <a:latin typeface="Consolas"/>
                <a:ea typeface="Consolas"/>
                <a:cs typeface="Consolas"/>
                <a:sym typeface="Consolas"/>
              </a:rPr>
              <a:t>var</a:t>
            </a:r>
            <a:r>
              <a:rPr b="0" i="0" lang="en" sz="1200" u="none" cap="none" strike="noStrike">
                <a:solidFill>
                  <a:srgbClr val="333333"/>
                </a:solidFill>
                <a:latin typeface="Consolas"/>
                <a:ea typeface="Consolas"/>
                <a:cs typeface="Consolas"/>
                <a:sym typeface="Consolas"/>
              </a:rPr>
              <a:t> </a:t>
            </a:r>
            <a:r>
              <a:rPr b="0" i="0" lang="en" sz="1200" u="none" cap="none" strike="noStrike">
                <a:solidFill>
                  <a:srgbClr val="268BD2"/>
                </a:solidFill>
                <a:latin typeface="Consolas"/>
                <a:ea typeface="Consolas"/>
                <a:cs typeface="Consolas"/>
                <a:sym typeface="Consolas"/>
              </a:rPr>
              <a:t>c</a:t>
            </a:r>
            <a:r>
              <a:rPr b="0" i="0" lang="en" sz="1200" u="none" cap="none" strike="noStrike">
                <a:solidFill>
                  <a:srgbClr val="333333"/>
                </a:solidFill>
                <a:latin typeface="Consolas"/>
                <a:ea typeface="Consolas"/>
                <a:cs typeface="Consolas"/>
                <a:sym typeface="Consolas"/>
              </a:rPr>
              <a:t> </a:t>
            </a:r>
            <a:r>
              <a:rPr b="0" i="0" lang="en" sz="1200" u="none" cap="none" strike="noStrike">
                <a:solidFill>
                  <a:srgbClr val="859900"/>
                </a:solidFill>
                <a:latin typeface="Consolas"/>
                <a:ea typeface="Consolas"/>
                <a:cs typeface="Consolas"/>
                <a:sym typeface="Consolas"/>
              </a:rPr>
              <a:t>=</a:t>
            </a:r>
            <a:r>
              <a:rPr b="0" i="0" lang="en" sz="1200" u="none" cap="none" strike="noStrike">
                <a:solidFill>
                  <a:srgbClr val="333333"/>
                </a:solidFill>
                <a:latin typeface="Consolas"/>
                <a:ea typeface="Consolas"/>
                <a:cs typeface="Consolas"/>
                <a:sym typeface="Consolas"/>
              </a:rPr>
              <a:t> ‘</a:t>
            </a:r>
            <a:r>
              <a:rPr b="0" i="0" lang="en" sz="1200" u="none" cap="none" strike="noStrike">
                <a:solidFill>
                  <a:srgbClr val="268BD2"/>
                </a:solidFill>
                <a:latin typeface="Consolas"/>
                <a:ea typeface="Consolas"/>
                <a:cs typeface="Consolas"/>
                <a:sym typeface="Consolas"/>
              </a:rPr>
              <a:t>Hey</a:t>
            </a:r>
            <a:r>
              <a:rPr b="0" i="0" lang="en" sz="1200" u="none" cap="none" strike="noStrike">
                <a:solidFill>
                  <a:srgbClr val="859900"/>
                </a:solidFill>
                <a:latin typeface="Consolas"/>
                <a:ea typeface="Consolas"/>
                <a:cs typeface="Consolas"/>
                <a:sym typeface="Consolas"/>
              </a:rPr>
              <a:t>!</a:t>
            </a:r>
            <a:r>
              <a:rPr b="0" i="0" lang="en" sz="1200" u="none" cap="none" strike="noStrike">
                <a:solidFill>
                  <a:srgbClr val="333333"/>
                </a:solidFill>
                <a:latin typeface="Consolas"/>
                <a:ea typeface="Consolas"/>
                <a:cs typeface="Consolas"/>
                <a:sym typeface="Consolas"/>
              </a:rPr>
              <a:t>’;  </a:t>
            </a:r>
            <a:r>
              <a:rPr b="0" i="0" lang="en" sz="1200" u="none" cap="none" strike="noStrike">
                <a:solidFill>
                  <a:srgbClr val="859900"/>
                </a:solidFill>
                <a:latin typeface="Consolas"/>
                <a:ea typeface="Consolas"/>
                <a:cs typeface="Consolas"/>
                <a:sym typeface="Consolas"/>
              </a:rPr>
              <a:t>console</a:t>
            </a:r>
            <a:r>
              <a:rPr b="0" i="0" lang="en" sz="1200" u="none" cap="none" strike="noStrike">
                <a:solidFill>
                  <a:srgbClr val="333333"/>
                </a:solidFill>
                <a:latin typeface="Consolas"/>
                <a:ea typeface="Consolas"/>
                <a:cs typeface="Consolas"/>
                <a:sym typeface="Consolas"/>
              </a:rPr>
              <a:t>.</a:t>
            </a:r>
            <a:r>
              <a:rPr b="0" i="0" lang="en" sz="1200" u="none" cap="none" strike="noStrike">
                <a:solidFill>
                  <a:srgbClr val="268BD2"/>
                </a:solidFill>
                <a:latin typeface="Consolas"/>
                <a:ea typeface="Consolas"/>
                <a:cs typeface="Consolas"/>
                <a:sym typeface="Consolas"/>
              </a:rPr>
              <a:t>log</a:t>
            </a:r>
            <a:r>
              <a:rPr b="0" i="0" lang="en" sz="1200" u="none" cap="none" strike="noStrike">
                <a:solidFill>
                  <a:srgbClr val="333333"/>
                </a:solidFill>
                <a:latin typeface="Consolas"/>
                <a:ea typeface="Consolas"/>
                <a:cs typeface="Consolas"/>
                <a:sym typeface="Consolas"/>
              </a:rPr>
              <a:t>(</a:t>
            </a:r>
            <a:r>
              <a:rPr b="0" i="0" lang="en" sz="1200" u="none" cap="none" strike="noStrike">
                <a:solidFill>
                  <a:srgbClr val="268BD2"/>
                </a:solidFill>
                <a:latin typeface="Consolas"/>
                <a:ea typeface="Consolas"/>
                <a:cs typeface="Consolas"/>
                <a:sym typeface="Consolas"/>
              </a:rPr>
              <a:t>a</a:t>
            </a:r>
            <a:r>
              <a:rPr b="0" i="0" lang="en" sz="1200" u="none" cap="none" strike="noStrike">
                <a:solidFill>
                  <a:srgbClr val="333333"/>
                </a:solidFill>
                <a:latin typeface="Consolas"/>
                <a:ea typeface="Consolas"/>
                <a:cs typeface="Consolas"/>
                <a:sym typeface="Consolas"/>
              </a:rPr>
              <a:t> </a:t>
            </a:r>
            <a:r>
              <a:rPr b="0" i="0" lang="en" sz="1200" u="none" cap="none" strike="noStrike">
                <a:solidFill>
                  <a:srgbClr val="859900"/>
                </a:solidFill>
                <a:latin typeface="Consolas"/>
                <a:ea typeface="Consolas"/>
                <a:cs typeface="Consolas"/>
                <a:sym typeface="Consolas"/>
              </a:rPr>
              <a:t>+</a:t>
            </a:r>
            <a:r>
              <a:rPr b="0" i="0" lang="en" sz="1200" u="none" cap="none" strike="noStrike">
                <a:solidFill>
                  <a:srgbClr val="333333"/>
                </a:solidFill>
                <a:latin typeface="Consolas"/>
                <a:ea typeface="Consolas"/>
                <a:cs typeface="Consolas"/>
                <a:sym typeface="Consolas"/>
              </a:rPr>
              <a:t> </a:t>
            </a:r>
            <a:r>
              <a:rPr b="0" i="0" lang="en" sz="1200" u="none" cap="none" strike="noStrike">
                <a:solidFill>
                  <a:srgbClr val="268BD2"/>
                </a:solidFill>
                <a:latin typeface="Consolas"/>
                <a:ea typeface="Consolas"/>
                <a:cs typeface="Consolas"/>
                <a:sym typeface="Consolas"/>
              </a:rPr>
              <a:t>b</a:t>
            </a:r>
            <a:r>
              <a:rPr b="0" i="0" lang="en" sz="1200" u="none" cap="none" strike="noStrike">
                <a:solidFill>
                  <a:srgbClr val="333333"/>
                </a:solidFill>
                <a:latin typeface="Consolas"/>
                <a:ea typeface="Consolas"/>
                <a:cs typeface="Consolas"/>
                <a:sym typeface="Consolas"/>
              </a:rPr>
              <a:t> </a:t>
            </a:r>
            <a:r>
              <a:rPr b="0" i="0" lang="en" sz="1200" u="none" cap="none" strike="noStrike">
                <a:solidFill>
                  <a:srgbClr val="859900"/>
                </a:solidFill>
                <a:latin typeface="Consolas"/>
                <a:ea typeface="Consolas"/>
                <a:cs typeface="Consolas"/>
                <a:sym typeface="Consolas"/>
              </a:rPr>
              <a:t>+</a:t>
            </a:r>
            <a:r>
              <a:rPr b="0" i="0" lang="en" sz="1200" u="none" cap="none" strike="noStrike">
                <a:solidFill>
                  <a:srgbClr val="333333"/>
                </a:solidFill>
                <a:latin typeface="Consolas"/>
                <a:ea typeface="Consolas"/>
                <a:cs typeface="Consolas"/>
                <a:sym typeface="Consolas"/>
              </a:rPr>
              <a:t> </a:t>
            </a:r>
            <a:r>
              <a:rPr b="0" i="0" lang="en" sz="1200" u="none" cap="none" strike="noStrike">
                <a:solidFill>
                  <a:srgbClr val="268BD2"/>
                </a:solidFill>
                <a:latin typeface="Consolas"/>
                <a:ea typeface="Consolas"/>
                <a:cs typeface="Consolas"/>
                <a:sym typeface="Consolas"/>
              </a:rPr>
              <a:t>c</a:t>
            </a:r>
            <a:r>
              <a:rPr b="0" i="0" lang="en" sz="1200" u="none" cap="none" strike="noStrike">
                <a:solidFill>
                  <a:srgbClr val="333333"/>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209" name="Google Shape;209;p6"/>
          <p:cNvSpPr/>
          <p:nvPr/>
        </p:nvSpPr>
        <p:spPr>
          <a:xfrm>
            <a:off x="5313600" y="548280"/>
            <a:ext cx="1590120" cy="849600"/>
          </a:xfrm>
          <a:prstGeom prst="rect">
            <a:avLst/>
          </a:prstGeom>
          <a:noFill/>
          <a:ln cap="flat" cmpd="sng" w="28425">
            <a:solidFill>
              <a:srgbClr val="6FA8DC"/>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Global scope</a:t>
            </a:r>
            <a:endParaRPr b="0" i="0" sz="1400" u="none" cap="none" strike="noStrike">
              <a:solidFill>
                <a:srgbClr val="000000"/>
              </a:solidFill>
              <a:latin typeface="Arial"/>
              <a:ea typeface="Arial"/>
              <a:cs typeface="Arial"/>
              <a:sym typeface="Arial"/>
            </a:endParaRPr>
          </a:p>
        </p:txBody>
      </p:sp>
      <p:sp>
        <p:nvSpPr>
          <p:cNvPr id="210" name="Google Shape;210;p6"/>
          <p:cNvSpPr/>
          <p:nvPr/>
        </p:nvSpPr>
        <p:spPr>
          <a:xfrm>
            <a:off x="5715000" y="1828800"/>
            <a:ext cx="1555560" cy="1078200"/>
          </a:xfrm>
          <a:prstGeom prst="rect">
            <a:avLst/>
          </a:prstGeom>
          <a:noFill/>
          <a:ln cap="flat" cmpd="sng" w="28425">
            <a:solidFill>
              <a:srgbClr val="6FA8DC"/>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first() scope </a:t>
            </a:r>
            <a:endParaRPr b="0" i="0" sz="1400" u="none" cap="none" strike="noStrike">
              <a:solidFill>
                <a:srgbClr val="000000"/>
              </a:solidFill>
              <a:latin typeface="Arial"/>
              <a:ea typeface="Arial"/>
              <a:cs typeface="Arial"/>
              <a:sym typeface="Arial"/>
            </a:endParaRPr>
          </a:p>
        </p:txBody>
      </p:sp>
      <p:sp>
        <p:nvSpPr>
          <p:cNvPr id="211" name="Google Shape;211;p6"/>
          <p:cNvSpPr/>
          <p:nvPr/>
        </p:nvSpPr>
        <p:spPr>
          <a:xfrm>
            <a:off x="5953320" y="3264840"/>
            <a:ext cx="1590120" cy="849600"/>
          </a:xfrm>
          <a:prstGeom prst="rect">
            <a:avLst/>
          </a:prstGeom>
          <a:noFill/>
          <a:ln cap="flat" cmpd="sng" w="28425">
            <a:solidFill>
              <a:srgbClr val="6FA8DC"/>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second() scope</a:t>
            </a:r>
            <a:endParaRPr b="0" i="0" sz="1400" u="none" cap="none" strike="noStrike">
              <a:solidFill>
                <a:srgbClr val="000000"/>
              </a:solidFill>
              <a:latin typeface="Arial"/>
              <a:ea typeface="Arial"/>
              <a:cs typeface="Arial"/>
              <a:sym typeface="Arial"/>
            </a:endParaRPr>
          </a:p>
        </p:txBody>
      </p:sp>
      <p:sp>
        <p:nvSpPr>
          <p:cNvPr id="212" name="Google Shape;212;p6"/>
          <p:cNvSpPr/>
          <p:nvPr/>
        </p:nvSpPr>
        <p:spPr>
          <a:xfrm>
            <a:off x="4482720" y="879480"/>
            <a:ext cx="818640" cy="238680"/>
          </a:xfrm>
          <a:prstGeom prst="rightArrow">
            <a:avLst>
              <a:gd fmla="val 50000" name="adj1"/>
              <a:gd fmla="val 50000" name="adj2"/>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6"/>
          <p:cNvSpPr/>
          <p:nvPr/>
        </p:nvSpPr>
        <p:spPr>
          <a:xfrm>
            <a:off x="4038480" y="2286000"/>
            <a:ext cx="1590120" cy="238680"/>
          </a:xfrm>
          <a:prstGeom prst="rightArrow">
            <a:avLst>
              <a:gd fmla="val 50000" name="adj1"/>
              <a:gd fmla="val 5000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6"/>
          <p:cNvSpPr/>
          <p:nvPr/>
        </p:nvSpPr>
        <p:spPr>
          <a:xfrm>
            <a:off x="3645360" y="3189960"/>
            <a:ext cx="2297880" cy="238680"/>
          </a:xfrm>
          <a:prstGeom prst="rightArrow">
            <a:avLst>
              <a:gd fmla="val 50000" name="adj1"/>
              <a:gd fmla="val 5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6"/>
          <p:cNvSpPr/>
          <p:nvPr/>
        </p:nvSpPr>
        <p:spPr>
          <a:xfrm>
            <a:off x="8637120" y="431640"/>
            <a:ext cx="133920" cy="4368600"/>
          </a:xfrm>
          <a:prstGeom prst="upArrow">
            <a:avLst>
              <a:gd fmla="val 50000" name="adj1"/>
              <a:gd fmla="val 50000" name="adj2"/>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6"/>
          <p:cNvSpPr/>
          <p:nvPr/>
        </p:nvSpPr>
        <p:spPr>
          <a:xfrm rot="-5400000">
            <a:off x="7327800" y="1906200"/>
            <a:ext cx="3233160" cy="345960"/>
          </a:xfrm>
          <a:prstGeom prst="rect">
            <a:avLst/>
          </a:prstGeom>
          <a:noFill/>
          <a:ln>
            <a:noFill/>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SCOPE CHAIN</a:t>
            </a:r>
            <a:endParaRPr b="0" i="0" sz="1400" u="none" cap="none" strike="noStrike">
              <a:solidFill>
                <a:srgbClr val="000000"/>
              </a:solidFill>
              <a:latin typeface="Arial"/>
              <a:ea typeface="Arial"/>
              <a:cs typeface="Arial"/>
              <a:sym typeface="Arial"/>
            </a:endParaRPr>
          </a:p>
        </p:txBody>
      </p:sp>
      <p:sp>
        <p:nvSpPr>
          <p:cNvPr id="217" name="Google Shape;217;p6"/>
          <p:cNvSpPr/>
          <p:nvPr/>
        </p:nvSpPr>
        <p:spPr>
          <a:xfrm>
            <a:off x="6792480" y="603000"/>
            <a:ext cx="975240" cy="334440"/>
          </a:xfrm>
          <a:prstGeom prst="rect">
            <a:avLst/>
          </a:prstGeom>
          <a:solidFill>
            <a:srgbClr val="FFFFFF"/>
          </a:solidFill>
          <a:ln cap="flat" cmpd="sng" w="9525">
            <a:solidFill>
              <a:srgbClr val="F1C232"/>
            </a:solidFill>
            <a:prstDash val="lgDash"/>
            <a:round/>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a = ‘Hello’</a:t>
            </a:r>
            <a:endParaRPr b="0" i="0" sz="1000" u="none" cap="none" strike="noStrike">
              <a:solidFill>
                <a:srgbClr val="000000"/>
              </a:solidFill>
              <a:latin typeface="Arial"/>
              <a:ea typeface="Arial"/>
              <a:cs typeface="Arial"/>
              <a:sym typeface="Arial"/>
            </a:endParaRPr>
          </a:p>
        </p:txBody>
      </p:sp>
      <p:sp>
        <p:nvSpPr>
          <p:cNvPr id="218" name="Google Shape;218;p6"/>
          <p:cNvSpPr/>
          <p:nvPr/>
        </p:nvSpPr>
        <p:spPr>
          <a:xfrm>
            <a:off x="6172200" y="2514600"/>
            <a:ext cx="1098720" cy="563040"/>
          </a:xfrm>
          <a:prstGeom prst="rect">
            <a:avLst/>
          </a:prstGeom>
          <a:solidFill>
            <a:srgbClr val="FFFFFF"/>
          </a:solidFill>
          <a:ln cap="flat" cmpd="sng" w="9525">
            <a:solidFill>
              <a:srgbClr val="F1C232"/>
            </a:solidFill>
            <a:prstDash val="lgDash"/>
            <a:round/>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a = ‘Hello’</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b = ‘Hi’</a:t>
            </a:r>
            <a:endParaRPr b="0" i="0" sz="1000" u="none" cap="none" strike="noStrike">
              <a:solidFill>
                <a:srgbClr val="000000"/>
              </a:solidFill>
              <a:latin typeface="Arial"/>
              <a:ea typeface="Arial"/>
              <a:cs typeface="Arial"/>
              <a:sym typeface="Arial"/>
            </a:endParaRPr>
          </a:p>
        </p:txBody>
      </p:sp>
      <p:sp>
        <p:nvSpPr>
          <p:cNvPr id="219" name="Google Shape;219;p6"/>
          <p:cNvSpPr/>
          <p:nvPr/>
        </p:nvSpPr>
        <p:spPr>
          <a:xfrm>
            <a:off x="6373080" y="3886200"/>
            <a:ext cx="1170360" cy="509040"/>
          </a:xfrm>
          <a:prstGeom prst="rect">
            <a:avLst/>
          </a:prstGeom>
          <a:solidFill>
            <a:srgbClr val="FFFFFF"/>
          </a:solidFill>
          <a:ln cap="flat" cmpd="sng" w="9525">
            <a:solidFill>
              <a:srgbClr val="F1C232"/>
            </a:solidFill>
            <a:prstDash val="lgDash"/>
            <a:round/>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a = ‘Hello’</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b = ‘Hi’</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c = ‘Hey’</a:t>
            </a:r>
            <a:endParaRPr b="0" i="0" sz="1000" u="none" cap="none" strike="noStrike">
              <a:solidFill>
                <a:srgbClr val="000000"/>
              </a:solidFill>
              <a:latin typeface="Arial"/>
              <a:ea typeface="Arial"/>
              <a:cs typeface="Arial"/>
              <a:sym typeface="Arial"/>
            </a:endParaRPr>
          </a:p>
        </p:txBody>
      </p:sp>
      <p:cxnSp>
        <p:nvCxnSpPr>
          <p:cNvPr id="220" name="Google Shape;220;p6"/>
          <p:cNvCxnSpPr/>
          <p:nvPr/>
        </p:nvCxnSpPr>
        <p:spPr>
          <a:xfrm flipH="1" rot="5400000">
            <a:off x="6763590" y="1322550"/>
            <a:ext cx="613200" cy="399300"/>
          </a:xfrm>
          <a:prstGeom prst="bentConnector3">
            <a:avLst>
              <a:gd fmla="val 102078" name="adj1"/>
            </a:avLst>
          </a:prstGeom>
          <a:noFill/>
          <a:ln cap="flat" cmpd="sng" w="19075">
            <a:solidFill>
              <a:srgbClr val="6FA8DC"/>
            </a:solidFill>
            <a:prstDash val="solid"/>
            <a:round/>
            <a:headEnd len="sm" w="sm" type="none"/>
            <a:tailEnd len="med" w="med" type="triangle"/>
          </a:ln>
        </p:spPr>
      </p:cxnSp>
      <p:cxnSp>
        <p:nvCxnSpPr>
          <p:cNvPr id="221" name="Google Shape;221;p6"/>
          <p:cNvCxnSpPr/>
          <p:nvPr/>
        </p:nvCxnSpPr>
        <p:spPr>
          <a:xfrm flipH="1" rot="5400000">
            <a:off x="6904830" y="2627310"/>
            <a:ext cx="1002600" cy="272100"/>
          </a:xfrm>
          <a:prstGeom prst="bentConnector3">
            <a:avLst>
              <a:gd fmla="val 102098" name="adj1"/>
            </a:avLst>
          </a:prstGeom>
          <a:noFill/>
          <a:ln cap="flat" cmpd="sng" w="19075">
            <a:solidFill>
              <a:srgbClr val="6FA8DC"/>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500"/>
                                        <p:tgtEl>
                                          <p:spTgt spid="20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500"/>
                                        <p:tgtEl>
                                          <p:spTgt spid="21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500"/>
                                        <p:tgtEl>
                                          <p:spTgt spid="21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500"/>
                                        <p:tgtEl>
                                          <p:spTgt spid="21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500"/>
                                        <p:tgtEl>
                                          <p:spTgt spid="21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500"/>
                                        <p:tgtEl>
                                          <p:spTgt spid="21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500"/>
                                        <p:tgtEl>
                                          <p:spTgt spid="21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7"/>
          <p:cNvSpPr/>
          <p:nvPr/>
        </p:nvSpPr>
        <p:spPr>
          <a:xfrm>
            <a:off x="457200" y="205200"/>
            <a:ext cx="8228880" cy="4802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Execution stack</a:t>
            </a:r>
            <a:endParaRPr b="0" i="0" sz="1500" u="none" cap="none" strike="noStrike">
              <a:solidFill>
                <a:srgbClr val="000000"/>
              </a:solidFill>
              <a:latin typeface="Arial"/>
              <a:ea typeface="Arial"/>
              <a:cs typeface="Arial"/>
              <a:sym typeface="Arial"/>
            </a:endParaRPr>
          </a:p>
        </p:txBody>
      </p:sp>
      <p:sp>
        <p:nvSpPr>
          <p:cNvPr id="227" name="Google Shape;227;p7"/>
          <p:cNvSpPr/>
          <p:nvPr/>
        </p:nvSpPr>
        <p:spPr>
          <a:xfrm>
            <a:off x="327600" y="903240"/>
            <a:ext cx="4015440" cy="3211200"/>
          </a:xfrm>
          <a:prstGeom prst="rect">
            <a:avLst/>
          </a:prstGeom>
          <a:noFill/>
          <a:ln>
            <a:noFill/>
          </a:ln>
        </p:spPr>
        <p:txBody>
          <a:bodyPr anchorCtr="0" anchor="t" bIns="0" lIns="0" spcFirstLastPara="1" rIns="0" wrap="square" tIns="0">
            <a:noAutofit/>
          </a:bodyPr>
          <a:lstStyle/>
          <a:p>
            <a:pPr indent="-366578" lvl="0" marL="4320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Execution stack is called call stack and is LIFO type stack which keep all execution contexts. </a:t>
            </a:r>
            <a:endParaRPr b="0" i="0" sz="1200" u="none" cap="none" strike="noStrike">
              <a:solidFill>
                <a:srgbClr val="000000"/>
              </a:solidFill>
              <a:latin typeface="Arial"/>
              <a:ea typeface="Arial"/>
              <a:cs typeface="Arial"/>
              <a:sym typeface="Arial"/>
            </a:endParaRPr>
          </a:p>
          <a:p>
            <a:pPr indent="0" lvl="0" marL="457200" marR="0" rtl="0" algn="l">
              <a:lnSpc>
                <a:spcPct val="100000"/>
              </a:lnSpc>
              <a:spcBef>
                <a:spcPts val="1417"/>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HOW IT WORKS</a:t>
            </a:r>
            <a:endParaRPr b="0" i="0" sz="1200" u="none" cap="none" strike="noStrike">
              <a:solidFill>
                <a:srgbClr val="000000"/>
              </a:solidFill>
              <a:latin typeface="Arial"/>
              <a:ea typeface="Arial"/>
              <a:cs typeface="Arial"/>
              <a:sym typeface="Arial"/>
            </a:endParaRPr>
          </a:p>
          <a:p>
            <a:pPr indent="-366578" lvl="0" marL="432000" marR="0" rtl="0" algn="l">
              <a:lnSpc>
                <a:spcPct val="100000"/>
              </a:lnSpc>
              <a:spcBef>
                <a:spcPts val="1417"/>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On first step javascript engine creates global context and push it to call stack .  </a:t>
            </a:r>
            <a:endParaRPr b="0" i="0" sz="1200" u="none" cap="none" strike="noStrike">
              <a:solidFill>
                <a:srgbClr val="000000"/>
              </a:solidFill>
              <a:latin typeface="Arial"/>
              <a:ea typeface="Arial"/>
              <a:cs typeface="Arial"/>
              <a:sym typeface="Arial"/>
            </a:endParaRPr>
          </a:p>
          <a:p>
            <a:pPr indent="-366578" lvl="0" marL="432000" marR="0" rtl="0" algn="l">
              <a:lnSpc>
                <a:spcPct val="100000"/>
              </a:lnSpc>
              <a:spcBef>
                <a:spcPts val="1417"/>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After defining function call, engine creates new context for those function and push  it to call stack as next element.</a:t>
            </a:r>
            <a:endParaRPr b="0" i="0" sz="1200" u="none" cap="none" strike="noStrike">
              <a:solidFill>
                <a:srgbClr val="000000"/>
              </a:solidFill>
              <a:latin typeface="Arial"/>
              <a:ea typeface="Arial"/>
              <a:cs typeface="Arial"/>
              <a:sym typeface="Arial"/>
            </a:endParaRPr>
          </a:p>
          <a:p>
            <a:pPr indent="-366578" lvl="0" marL="432000" marR="0" rtl="0" algn="l">
              <a:lnSpc>
                <a:spcPct val="100000"/>
              </a:lnSpc>
              <a:spcBef>
                <a:spcPts val="1417"/>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Engine executes function which context is on the ‘top of stack’</a:t>
            </a:r>
            <a:endParaRPr b="0" i="0" sz="1200" u="none" cap="none" strike="noStrike">
              <a:solidFill>
                <a:srgbClr val="000000"/>
              </a:solidFill>
              <a:latin typeface="Arial"/>
              <a:ea typeface="Arial"/>
              <a:cs typeface="Arial"/>
              <a:sym typeface="Arial"/>
            </a:endParaRPr>
          </a:p>
          <a:p>
            <a:pPr indent="-366578" lvl="0" marL="432000" marR="0" rtl="0" algn="l">
              <a:lnSpc>
                <a:spcPct val="100000"/>
              </a:lnSpc>
              <a:spcBef>
                <a:spcPts val="1417"/>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When function is executed, engine removes its context from stack and delegate execution to next element in stack</a:t>
            </a:r>
            <a:endParaRPr b="0" i="0" sz="1200" u="none" cap="none" strike="noStrike">
              <a:solidFill>
                <a:srgbClr val="000000"/>
              </a:solidFill>
              <a:latin typeface="Arial"/>
              <a:ea typeface="Arial"/>
              <a:cs typeface="Arial"/>
              <a:sym typeface="Arial"/>
            </a:endParaRPr>
          </a:p>
        </p:txBody>
      </p:sp>
      <p:sp>
        <p:nvSpPr>
          <p:cNvPr id="228" name="Google Shape;228;p7"/>
          <p:cNvSpPr/>
          <p:nvPr/>
        </p:nvSpPr>
        <p:spPr>
          <a:xfrm>
            <a:off x="4671000" y="914400"/>
            <a:ext cx="4015440" cy="1422360"/>
          </a:xfrm>
          <a:prstGeom prst="rect">
            <a:avLst/>
          </a:prstGeom>
          <a:noFill/>
          <a:ln>
            <a:noFill/>
          </a:ln>
        </p:spPr>
        <p:txBody>
          <a:bodyPr anchorCtr="0" anchor="t" bIns="0" lIns="0" spcFirstLastPara="1" rIns="0" wrap="square" tIns="0">
            <a:noAutofit/>
          </a:bodyPr>
          <a:lstStyle/>
          <a:p>
            <a:pPr indent="-323639" lvl="0" marL="432000" marR="0" rtl="0" algn="l">
              <a:lnSpc>
                <a:spcPct val="100000"/>
              </a:lnSpc>
              <a:spcBef>
                <a:spcPts val="0"/>
              </a:spcBef>
              <a:spcAft>
                <a:spcPts val="0"/>
              </a:spcAft>
              <a:buClr>
                <a:srgbClr val="000000"/>
              </a:buClr>
              <a:buSzPts val="540"/>
              <a:buFont typeface="Montserrat"/>
              <a:buChar char="●"/>
            </a:pPr>
            <a:r>
              <a:rPr b="0" i="0" lang="en" sz="1200" u="none" cap="none" strike="noStrike">
                <a:solidFill>
                  <a:srgbClr val="000000"/>
                </a:solidFill>
                <a:latin typeface="Montserrat"/>
                <a:ea typeface="Montserrat"/>
                <a:cs typeface="Montserrat"/>
                <a:sym typeface="Montserrat"/>
              </a:rPr>
              <a:t>Execution context is created before js code execution. This process has 3 stages:</a:t>
            </a:r>
            <a:endParaRPr b="0" i="0" sz="1200" u="none" cap="none" strike="noStrike">
              <a:solidFill>
                <a:srgbClr val="000000"/>
              </a:solidFill>
              <a:latin typeface="Montserrat"/>
              <a:ea typeface="Montserrat"/>
              <a:cs typeface="Montserrat"/>
              <a:sym typeface="Montserrat"/>
            </a:endParaRPr>
          </a:p>
          <a:p>
            <a:pPr indent="-323639" lvl="0" marL="432000" marR="0" rtl="0" algn="l">
              <a:lnSpc>
                <a:spcPct val="100000"/>
              </a:lnSpc>
              <a:spcBef>
                <a:spcPts val="720"/>
              </a:spcBef>
              <a:spcAft>
                <a:spcPts val="0"/>
              </a:spcAft>
              <a:buClr>
                <a:srgbClr val="000000"/>
              </a:buClr>
              <a:buSzPts val="540"/>
              <a:buFont typeface="Montserrat"/>
              <a:buChar char="●"/>
            </a:pPr>
            <a:r>
              <a:rPr b="0" i="0" lang="en" sz="1200" u="none" cap="none" strike="noStrike">
                <a:solidFill>
                  <a:srgbClr val="000000"/>
                </a:solidFill>
                <a:latin typeface="Montserrat"/>
                <a:ea typeface="Montserrat"/>
                <a:cs typeface="Montserrat"/>
                <a:sym typeface="Montserrat"/>
              </a:rPr>
              <a:t>Defining </a:t>
            </a:r>
            <a:r>
              <a:rPr b="0" i="0" lang="en" sz="1200" u="none" cap="none" strike="noStrike">
                <a:solidFill>
                  <a:srgbClr val="FF4000"/>
                </a:solidFill>
                <a:latin typeface="Montserrat"/>
                <a:ea typeface="Montserrat"/>
                <a:cs typeface="Montserrat"/>
                <a:sym typeface="Montserrat"/>
              </a:rPr>
              <a:t>this and binding </a:t>
            </a:r>
            <a:r>
              <a:rPr b="0" i="0" lang="en" sz="1200" u="none" cap="none" strike="noStrike">
                <a:solidFill>
                  <a:srgbClr val="FF0000"/>
                </a:solidFill>
                <a:latin typeface="Montserrat"/>
                <a:ea typeface="Montserrat"/>
                <a:cs typeface="Montserrat"/>
                <a:sym typeface="Montserrat"/>
              </a:rPr>
              <a:t>this.  </a:t>
            </a:r>
            <a:endParaRPr b="0" i="0" sz="1200" u="none" cap="none" strike="noStrike">
              <a:solidFill>
                <a:srgbClr val="000000"/>
              </a:solidFill>
              <a:latin typeface="Montserrat"/>
              <a:ea typeface="Montserrat"/>
              <a:cs typeface="Montserrat"/>
              <a:sym typeface="Montserrat"/>
            </a:endParaRPr>
          </a:p>
          <a:p>
            <a:pPr indent="-323639" lvl="0" marL="432000" marR="0" rtl="0" algn="l">
              <a:lnSpc>
                <a:spcPct val="100000"/>
              </a:lnSpc>
              <a:spcBef>
                <a:spcPts val="720"/>
              </a:spcBef>
              <a:spcAft>
                <a:spcPts val="0"/>
              </a:spcAft>
              <a:buClr>
                <a:srgbClr val="000000"/>
              </a:buClr>
              <a:buSzPts val="540"/>
              <a:buFont typeface="Montserrat"/>
              <a:buChar char="●"/>
            </a:pPr>
            <a:r>
              <a:rPr b="0" i="0" lang="en" sz="1200" u="none" cap="none" strike="noStrike">
                <a:solidFill>
                  <a:srgbClr val="FF0000"/>
                </a:solidFill>
                <a:latin typeface="Montserrat"/>
                <a:ea typeface="Montserrat"/>
                <a:cs typeface="Montserrat"/>
                <a:sym typeface="Montserrat"/>
              </a:rPr>
              <a:t>Creating Lexical Environment</a:t>
            </a:r>
            <a:endParaRPr b="0" i="0" sz="1200" u="none" cap="none" strike="noStrike">
              <a:solidFill>
                <a:srgbClr val="000000"/>
              </a:solidFill>
              <a:latin typeface="Montserrat"/>
              <a:ea typeface="Montserrat"/>
              <a:cs typeface="Montserrat"/>
              <a:sym typeface="Montserrat"/>
            </a:endParaRPr>
          </a:p>
          <a:p>
            <a:pPr indent="-323639" lvl="0" marL="432000" marR="0" rtl="0" algn="l">
              <a:lnSpc>
                <a:spcPct val="100000"/>
              </a:lnSpc>
              <a:spcBef>
                <a:spcPts val="720"/>
              </a:spcBef>
              <a:spcAft>
                <a:spcPts val="0"/>
              </a:spcAft>
              <a:buClr>
                <a:srgbClr val="000000"/>
              </a:buClr>
              <a:buSzPts val="540"/>
              <a:buFont typeface="Montserrat"/>
              <a:buChar char="●"/>
            </a:pPr>
            <a:r>
              <a:rPr b="0" i="0" lang="en" sz="1200" u="none" cap="none" strike="noStrike">
                <a:solidFill>
                  <a:srgbClr val="FF0000"/>
                </a:solidFill>
                <a:latin typeface="Montserrat"/>
                <a:ea typeface="Montserrat"/>
                <a:cs typeface="Montserrat"/>
                <a:sym typeface="Montserrat"/>
              </a:rPr>
              <a:t>Creating Variable environment</a:t>
            </a:r>
            <a:endParaRPr b="0" i="0" sz="1200" u="none" cap="none" strike="noStrike">
              <a:solidFill>
                <a:srgbClr val="000000"/>
              </a:solidFill>
              <a:latin typeface="Montserrat"/>
              <a:ea typeface="Montserrat"/>
              <a:cs typeface="Montserrat"/>
              <a:sym typeface="Montserrat"/>
            </a:endParaRPr>
          </a:p>
        </p:txBody>
      </p:sp>
      <p:sp>
        <p:nvSpPr>
          <p:cNvPr id="229" name="Google Shape;229;p7"/>
          <p:cNvSpPr/>
          <p:nvPr/>
        </p:nvSpPr>
        <p:spPr>
          <a:xfrm>
            <a:off x="4671000" y="2286000"/>
            <a:ext cx="3657240" cy="685440"/>
          </a:xfrm>
          <a:prstGeom prst="rect">
            <a:avLst/>
          </a:prstGeom>
          <a:noFill/>
          <a:ln>
            <a:noFill/>
          </a:ln>
        </p:spPr>
        <p:txBody>
          <a:bodyPr anchorCtr="0" anchor="t" bIns="0" lIns="0" spcFirstLastPara="1" rIns="0" wrap="square" tIns="0">
            <a:noAutofit/>
          </a:bodyPr>
          <a:lstStyle/>
          <a:p>
            <a:pPr indent="-323639" lvl="0" marL="432000" marR="0" rtl="0" algn="l">
              <a:lnSpc>
                <a:spcPct val="100000"/>
              </a:lnSpc>
              <a:spcBef>
                <a:spcPts val="0"/>
              </a:spcBef>
              <a:spcAft>
                <a:spcPts val="0"/>
              </a:spcAft>
              <a:buClr>
                <a:srgbClr val="000000"/>
              </a:buClr>
              <a:buSzPts val="540"/>
              <a:buFont typeface="Montserrat"/>
              <a:buChar char="●"/>
            </a:pPr>
            <a:r>
              <a:rPr b="0" i="0" lang="en" sz="1200" u="none" cap="none" strike="noStrike">
                <a:solidFill>
                  <a:srgbClr val="000000"/>
                </a:solidFill>
                <a:latin typeface="Montserrat"/>
                <a:ea typeface="Montserrat"/>
                <a:cs typeface="Montserrat"/>
                <a:sym typeface="Montserrat"/>
              </a:rPr>
              <a:t>Differences between Lexical Environment and variable environment is that LE used for storing let and const variables and VE is used to store var variables.  VE also has all properties of LE.</a:t>
            </a:r>
            <a:endParaRPr b="0" i="0" sz="12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8"/>
          <p:cNvSpPr/>
          <p:nvPr/>
        </p:nvSpPr>
        <p:spPr>
          <a:xfrm>
            <a:off x="0" y="183425"/>
            <a:ext cx="1944000" cy="5142600"/>
          </a:xfrm>
          <a:prstGeom prst="rect">
            <a:avLst/>
          </a:prstGeom>
          <a:noFill/>
          <a:ln>
            <a:noFill/>
          </a:ln>
        </p:spPr>
        <p:txBody>
          <a:bodyPr anchorCtr="0" anchor="t" bIns="91425" lIns="90000" spcFirstLastPara="1" rIns="90000" wrap="square" tIns="91425">
            <a:noAutofit/>
          </a:bodyPr>
          <a:lstStyle/>
          <a:p>
            <a:pPr indent="0" lvl="0" marL="0" marR="0" rtl="0" algn="l">
              <a:lnSpc>
                <a:spcPct val="135000"/>
              </a:lnSpc>
              <a:spcBef>
                <a:spcPts val="0"/>
              </a:spcBef>
              <a:spcAft>
                <a:spcPts val="0"/>
              </a:spcAft>
              <a:buClr>
                <a:srgbClr val="000000"/>
              </a:buClr>
              <a:buSzPts val="1050"/>
              <a:buFont typeface="Arial"/>
              <a:buNone/>
            </a:pPr>
            <a:r>
              <a:rPr b="1" i="0" lang="en" sz="1050" u="none" cap="none" strike="noStrike">
                <a:solidFill>
                  <a:srgbClr val="073642"/>
                </a:solidFill>
                <a:latin typeface="Consolas"/>
                <a:ea typeface="Consolas"/>
                <a:cs typeface="Consolas"/>
                <a:sym typeface="Consolas"/>
              </a:rPr>
              <a:t>var</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68BD2"/>
                </a:solidFill>
                <a:latin typeface="Consolas"/>
                <a:ea typeface="Consolas"/>
                <a:cs typeface="Consolas"/>
                <a:sym typeface="Consolas"/>
              </a:rPr>
              <a:t>name</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859900"/>
                </a:solidFill>
                <a:latin typeface="Consolas"/>
                <a:ea typeface="Consolas"/>
                <a:cs typeface="Consolas"/>
                <a:sym typeface="Consolas"/>
              </a:rPr>
              <a:t>=</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AA198"/>
                </a:solidFill>
                <a:latin typeface="Consolas"/>
                <a:ea typeface="Consolas"/>
                <a:cs typeface="Consolas"/>
                <a:sym typeface="Consolas"/>
              </a:rPr>
              <a:t>'John'</a:t>
            </a:r>
            <a:r>
              <a:rPr b="0" i="0" lang="en" sz="1050" u="none" cap="none" strike="noStrike">
                <a:solidFill>
                  <a:srgbClr val="333333"/>
                </a:solidFill>
                <a:latin typeface="Consolas"/>
                <a:ea typeface="Consolas"/>
                <a:cs typeface="Consolas"/>
                <a:sym typeface="Consolas"/>
              </a:rPr>
              <a:t>;</a:t>
            </a:r>
            <a:endParaRPr b="0" i="0" sz="105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050"/>
              <a:buFont typeface="Arial"/>
              <a:buNone/>
            </a:pPr>
            <a:r>
              <a:rPr b="1" i="0" lang="en" sz="1050" u="none" cap="none" strike="noStrike">
                <a:solidFill>
                  <a:srgbClr val="073642"/>
                </a:solidFill>
                <a:latin typeface="Consolas"/>
                <a:ea typeface="Consolas"/>
                <a:cs typeface="Consolas"/>
                <a:sym typeface="Consolas"/>
              </a:rPr>
              <a:t>function</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68BD2"/>
                </a:solidFill>
                <a:latin typeface="Consolas"/>
                <a:ea typeface="Consolas"/>
                <a:cs typeface="Consolas"/>
                <a:sym typeface="Consolas"/>
              </a:rPr>
              <a:t>first</a:t>
            </a:r>
            <a:r>
              <a:rPr b="0" i="0" lang="en" sz="1050" u="none" cap="none" strike="noStrike">
                <a:solidFill>
                  <a:srgbClr val="333333"/>
                </a:solidFill>
                <a:latin typeface="Consolas"/>
                <a:ea typeface="Consolas"/>
                <a:cs typeface="Consolas"/>
                <a:sym typeface="Consolas"/>
              </a:rPr>
              <a:t>() {</a:t>
            </a:r>
            <a:endParaRPr b="0" i="0" sz="105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050"/>
              <a:buFont typeface="Arial"/>
              <a:buNone/>
            </a:pPr>
            <a:r>
              <a:rPr b="0" i="0" lang="en" sz="1050" u="none" cap="none" strike="noStrike">
                <a:solidFill>
                  <a:srgbClr val="333333"/>
                </a:solidFill>
                <a:latin typeface="Consolas"/>
                <a:ea typeface="Consolas"/>
                <a:cs typeface="Consolas"/>
                <a:sym typeface="Consolas"/>
              </a:rPr>
              <a:t>  </a:t>
            </a:r>
            <a:r>
              <a:rPr b="1" i="0" lang="en" sz="1050" u="none" cap="none" strike="noStrike">
                <a:solidFill>
                  <a:srgbClr val="073642"/>
                </a:solidFill>
                <a:latin typeface="Consolas"/>
                <a:ea typeface="Consolas"/>
                <a:cs typeface="Consolas"/>
                <a:sym typeface="Consolas"/>
              </a:rPr>
              <a:t>var</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68BD2"/>
                </a:solidFill>
                <a:latin typeface="Consolas"/>
                <a:ea typeface="Consolas"/>
                <a:cs typeface="Consolas"/>
                <a:sym typeface="Consolas"/>
              </a:rPr>
              <a:t>a</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859900"/>
                </a:solidFill>
                <a:latin typeface="Consolas"/>
                <a:ea typeface="Consolas"/>
                <a:cs typeface="Consolas"/>
                <a:sym typeface="Consolas"/>
              </a:rPr>
              <a:t>=</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AA198"/>
                </a:solidFill>
                <a:latin typeface="Consolas"/>
                <a:ea typeface="Consolas"/>
                <a:cs typeface="Consolas"/>
                <a:sym typeface="Consolas"/>
              </a:rPr>
              <a:t>'Hello!'</a:t>
            </a:r>
            <a:r>
              <a:rPr b="0" i="0" lang="en" sz="1050" u="none" cap="none" strike="noStrike">
                <a:solidFill>
                  <a:srgbClr val="333333"/>
                </a:solidFill>
                <a:latin typeface="Consolas"/>
                <a:ea typeface="Consolas"/>
                <a:cs typeface="Consolas"/>
                <a:sym typeface="Consolas"/>
              </a:rPr>
              <a:t>;</a:t>
            </a:r>
            <a:endParaRPr b="0" i="0" sz="105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050"/>
              <a:buFont typeface="Arial"/>
              <a:buNone/>
            </a:pP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68BD2"/>
                </a:solidFill>
                <a:latin typeface="Consolas"/>
                <a:ea typeface="Consolas"/>
                <a:cs typeface="Consolas"/>
                <a:sym typeface="Consolas"/>
              </a:rPr>
              <a:t>second</a:t>
            </a:r>
            <a:r>
              <a:rPr b="0" i="0" lang="en" sz="1050" u="none" cap="none" strike="noStrike">
                <a:solidFill>
                  <a:srgbClr val="333333"/>
                </a:solidFill>
                <a:latin typeface="Consolas"/>
                <a:ea typeface="Consolas"/>
                <a:cs typeface="Consolas"/>
                <a:sym typeface="Consolas"/>
              </a:rPr>
              <a:t>();</a:t>
            </a:r>
            <a:endParaRPr b="0" i="0" sz="105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050"/>
              <a:buFont typeface="Arial"/>
              <a:buNone/>
            </a:pPr>
            <a:r>
              <a:rPr b="0" i="0" lang="en" sz="1050" u="none" cap="none" strike="noStrike">
                <a:solidFill>
                  <a:srgbClr val="333333"/>
                </a:solidFill>
                <a:latin typeface="Consolas"/>
                <a:ea typeface="Consolas"/>
                <a:cs typeface="Consolas"/>
                <a:sym typeface="Consolas"/>
              </a:rPr>
              <a:t>  </a:t>
            </a:r>
            <a:r>
              <a:rPr b="1" i="0" lang="en" sz="1050" u="none" cap="none" strike="noStrike">
                <a:solidFill>
                  <a:srgbClr val="073642"/>
                </a:solidFill>
                <a:latin typeface="Consolas"/>
                <a:ea typeface="Consolas"/>
                <a:cs typeface="Consolas"/>
                <a:sym typeface="Consolas"/>
              </a:rPr>
              <a:t>var</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68BD2"/>
                </a:solidFill>
                <a:latin typeface="Consolas"/>
                <a:ea typeface="Consolas"/>
                <a:cs typeface="Consolas"/>
                <a:sym typeface="Consolas"/>
              </a:rPr>
              <a:t>x</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859900"/>
                </a:solidFill>
                <a:latin typeface="Consolas"/>
                <a:ea typeface="Consolas"/>
                <a:cs typeface="Consolas"/>
                <a:sym typeface="Consolas"/>
              </a:rPr>
              <a:t>=</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68BD2"/>
                </a:solidFill>
                <a:latin typeface="Consolas"/>
                <a:ea typeface="Consolas"/>
                <a:cs typeface="Consolas"/>
                <a:sym typeface="Consolas"/>
              </a:rPr>
              <a:t>a</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859900"/>
                </a:solidFill>
                <a:latin typeface="Consolas"/>
                <a:ea typeface="Consolas"/>
                <a:cs typeface="Consolas"/>
                <a:sym typeface="Consolas"/>
              </a:rPr>
              <a:t>+</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68BD2"/>
                </a:solidFill>
                <a:latin typeface="Consolas"/>
                <a:ea typeface="Consolas"/>
                <a:cs typeface="Consolas"/>
                <a:sym typeface="Consolas"/>
              </a:rPr>
              <a:t>name</a:t>
            </a:r>
            <a:r>
              <a:rPr b="0" i="0" lang="en" sz="1050" u="none" cap="none" strike="noStrike">
                <a:solidFill>
                  <a:srgbClr val="333333"/>
                </a:solidFill>
                <a:latin typeface="Consolas"/>
                <a:ea typeface="Consolas"/>
                <a:cs typeface="Consolas"/>
                <a:sym typeface="Consolas"/>
              </a:rPr>
              <a:t>;</a:t>
            </a:r>
            <a:endParaRPr b="0" i="0" sz="105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050"/>
              <a:buFont typeface="Arial"/>
              <a:buNone/>
            </a:pPr>
            <a:r>
              <a:rPr b="0" i="0" lang="en" sz="1050" u="none" cap="none" strike="noStrike">
                <a:solidFill>
                  <a:srgbClr val="333333"/>
                </a:solidFill>
                <a:latin typeface="Consolas"/>
                <a:ea typeface="Consolas"/>
                <a:cs typeface="Consolas"/>
                <a:sym typeface="Consolas"/>
              </a:rPr>
              <a:t>}</a:t>
            </a:r>
            <a:endParaRPr b="0" i="0" sz="105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050"/>
              <a:buFont typeface="Arial"/>
              <a:buNone/>
            </a:pPr>
            <a:r>
              <a:rPr b="1" i="0" lang="en" sz="1050" u="none" cap="none" strike="noStrike">
                <a:solidFill>
                  <a:srgbClr val="073642"/>
                </a:solidFill>
                <a:latin typeface="Consolas"/>
                <a:ea typeface="Consolas"/>
                <a:cs typeface="Consolas"/>
                <a:sym typeface="Consolas"/>
              </a:rPr>
              <a:t>function</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68BD2"/>
                </a:solidFill>
                <a:latin typeface="Consolas"/>
                <a:ea typeface="Consolas"/>
                <a:cs typeface="Consolas"/>
                <a:sym typeface="Consolas"/>
              </a:rPr>
              <a:t>second</a:t>
            </a:r>
            <a:r>
              <a:rPr b="0" i="0" lang="en" sz="1050" u="none" cap="none" strike="noStrike">
                <a:solidFill>
                  <a:srgbClr val="333333"/>
                </a:solidFill>
                <a:latin typeface="Consolas"/>
                <a:ea typeface="Consolas"/>
                <a:cs typeface="Consolas"/>
                <a:sym typeface="Consolas"/>
              </a:rPr>
              <a:t>() {</a:t>
            </a:r>
            <a:endParaRPr b="0" i="0" sz="105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050"/>
              <a:buFont typeface="Arial"/>
              <a:buNone/>
            </a:pPr>
            <a:r>
              <a:rPr b="0" i="0" lang="en" sz="1050" u="none" cap="none" strike="noStrike">
                <a:solidFill>
                  <a:srgbClr val="333333"/>
                </a:solidFill>
                <a:latin typeface="Consolas"/>
                <a:ea typeface="Consolas"/>
                <a:cs typeface="Consolas"/>
                <a:sym typeface="Consolas"/>
              </a:rPr>
              <a:t>  </a:t>
            </a:r>
            <a:r>
              <a:rPr b="1" i="0" lang="en" sz="1050" u="none" cap="none" strike="noStrike">
                <a:solidFill>
                  <a:srgbClr val="073642"/>
                </a:solidFill>
                <a:latin typeface="Consolas"/>
                <a:ea typeface="Consolas"/>
                <a:cs typeface="Consolas"/>
                <a:sym typeface="Consolas"/>
              </a:rPr>
              <a:t>var</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68BD2"/>
                </a:solidFill>
                <a:latin typeface="Consolas"/>
                <a:ea typeface="Consolas"/>
                <a:cs typeface="Consolas"/>
                <a:sym typeface="Consolas"/>
              </a:rPr>
              <a:t>b</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859900"/>
                </a:solidFill>
                <a:latin typeface="Consolas"/>
                <a:ea typeface="Consolas"/>
                <a:cs typeface="Consolas"/>
                <a:sym typeface="Consolas"/>
              </a:rPr>
              <a:t>=</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AA198"/>
                </a:solidFill>
                <a:latin typeface="Consolas"/>
                <a:ea typeface="Consolas"/>
                <a:cs typeface="Consolas"/>
                <a:sym typeface="Consolas"/>
              </a:rPr>
              <a:t>'Hi!'</a:t>
            </a:r>
            <a:r>
              <a:rPr b="0" i="0" lang="en" sz="1050" u="none" cap="none" strike="noStrike">
                <a:solidFill>
                  <a:srgbClr val="333333"/>
                </a:solidFill>
                <a:latin typeface="Consolas"/>
                <a:ea typeface="Consolas"/>
                <a:cs typeface="Consolas"/>
                <a:sym typeface="Consolas"/>
              </a:rPr>
              <a:t>;</a:t>
            </a:r>
            <a:endParaRPr b="0" i="0" sz="105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050"/>
              <a:buFont typeface="Arial"/>
              <a:buNone/>
            </a:pP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68BD2"/>
                </a:solidFill>
                <a:latin typeface="Consolas"/>
                <a:ea typeface="Consolas"/>
                <a:cs typeface="Consolas"/>
                <a:sym typeface="Consolas"/>
              </a:rPr>
              <a:t>third</a:t>
            </a:r>
            <a:r>
              <a:rPr b="0" i="0" lang="en" sz="1050" u="none" cap="none" strike="noStrike">
                <a:solidFill>
                  <a:srgbClr val="333333"/>
                </a:solidFill>
                <a:latin typeface="Consolas"/>
                <a:ea typeface="Consolas"/>
                <a:cs typeface="Consolas"/>
                <a:sym typeface="Consolas"/>
              </a:rPr>
              <a:t>();</a:t>
            </a:r>
            <a:endParaRPr b="0" i="0" sz="105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050"/>
              <a:buFont typeface="Arial"/>
              <a:buNone/>
            </a:pPr>
            <a:r>
              <a:rPr b="0" i="0" lang="en" sz="1050" u="none" cap="none" strike="noStrike">
                <a:solidFill>
                  <a:srgbClr val="333333"/>
                </a:solidFill>
                <a:latin typeface="Consolas"/>
                <a:ea typeface="Consolas"/>
                <a:cs typeface="Consolas"/>
                <a:sym typeface="Consolas"/>
              </a:rPr>
              <a:t>  </a:t>
            </a:r>
            <a:r>
              <a:rPr b="1" i="0" lang="en" sz="1050" u="none" cap="none" strike="noStrike">
                <a:solidFill>
                  <a:srgbClr val="073642"/>
                </a:solidFill>
                <a:latin typeface="Consolas"/>
                <a:ea typeface="Consolas"/>
                <a:cs typeface="Consolas"/>
                <a:sym typeface="Consolas"/>
              </a:rPr>
              <a:t>var</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68BD2"/>
                </a:solidFill>
                <a:latin typeface="Consolas"/>
                <a:ea typeface="Consolas"/>
                <a:cs typeface="Consolas"/>
                <a:sym typeface="Consolas"/>
              </a:rPr>
              <a:t>z</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859900"/>
                </a:solidFill>
                <a:latin typeface="Consolas"/>
                <a:ea typeface="Consolas"/>
                <a:cs typeface="Consolas"/>
                <a:sym typeface="Consolas"/>
              </a:rPr>
              <a:t>=</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68BD2"/>
                </a:solidFill>
                <a:latin typeface="Consolas"/>
                <a:ea typeface="Consolas"/>
                <a:cs typeface="Consolas"/>
                <a:sym typeface="Consolas"/>
              </a:rPr>
              <a:t>b</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859900"/>
                </a:solidFill>
                <a:latin typeface="Consolas"/>
                <a:ea typeface="Consolas"/>
                <a:cs typeface="Consolas"/>
                <a:sym typeface="Consolas"/>
              </a:rPr>
              <a:t>+</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68BD2"/>
                </a:solidFill>
                <a:latin typeface="Consolas"/>
                <a:ea typeface="Consolas"/>
                <a:cs typeface="Consolas"/>
                <a:sym typeface="Consolas"/>
              </a:rPr>
              <a:t>name</a:t>
            </a:r>
            <a:r>
              <a:rPr b="0" i="0" lang="en" sz="1050" u="none" cap="none" strike="noStrike">
                <a:solidFill>
                  <a:srgbClr val="333333"/>
                </a:solidFill>
                <a:latin typeface="Consolas"/>
                <a:ea typeface="Consolas"/>
                <a:cs typeface="Consolas"/>
                <a:sym typeface="Consolas"/>
              </a:rPr>
              <a:t>;</a:t>
            </a:r>
            <a:endParaRPr b="0" i="0" sz="105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050"/>
              <a:buFont typeface="Arial"/>
              <a:buNone/>
            </a:pPr>
            <a:r>
              <a:rPr b="0" i="0" lang="en" sz="1050" u="none" cap="none" strike="noStrike">
                <a:solidFill>
                  <a:srgbClr val="333333"/>
                </a:solidFill>
                <a:latin typeface="Consolas"/>
                <a:ea typeface="Consolas"/>
                <a:cs typeface="Consolas"/>
                <a:sym typeface="Consolas"/>
              </a:rPr>
              <a:t>}</a:t>
            </a:r>
            <a:endParaRPr b="0" i="0" sz="105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050"/>
              <a:buFont typeface="Arial"/>
              <a:buNone/>
            </a:pPr>
            <a:r>
              <a:rPr b="1" i="0" lang="en" sz="1050" u="none" cap="none" strike="noStrike">
                <a:solidFill>
                  <a:srgbClr val="073642"/>
                </a:solidFill>
                <a:latin typeface="Consolas"/>
                <a:ea typeface="Consolas"/>
                <a:cs typeface="Consolas"/>
                <a:sym typeface="Consolas"/>
              </a:rPr>
              <a:t>function</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68BD2"/>
                </a:solidFill>
                <a:latin typeface="Consolas"/>
                <a:ea typeface="Consolas"/>
                <a:cs typeface="Consolas"/>
                <a:sym typeface="Consolas"/>
              </a:rPr>
              <a:t>third</a:t>
            </a:r>
            <a:r>
              <a:rPr b="0" i="0" lang="en" sz="1050" u="none" cap="none" strike="noStrike">
                <a:solidFill>
                  <a:srgbClr val="333333"/>
                </a:solidFill>
                <a:latin typeface="Consolas"/>
                <a:ea typeface="Consolas"/>
                <a:cs typeface="Consolas"/>
                <a:sym typeface="Consolas"/>
              </a:rPr>
              <a:t>() {</a:t>
            </a:r>
            <a:endParaRPr b="0" i="0" sz="105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050"/>
              <a:buFont typeface="Arial"/>
              <a:buNone/>
            </a:pPr>
            <a:r>
              <a:rPr b="0" i="0" lang="en" sz="1050" u="none" cap="none" strike="noStrike">
                <a:solidFill>
                  <a:srgbClr val="333333"/>
                </a:solidFill>
                <a:latin typeface="Consolas"/>
                <a:ea typeface="Consolas"/>
                <a:cs typeface="Consolas"/>
                <a:sym typeface="Consolas"/>
              </a:rPr>
              <a:t>  </a:t>
            </a:r>
            <a:r>
              <a:rPr b="1" i="0" lang="en" sz="1050" u="none" cap="none" strike="noStrike">
                <a:solidFill>
                  <a:srgbClr val="073642"/>
                </a:solidFill>
                <a:latin typeface="Consolas"/>
                <a:ea typeface="Consolas"/>
                <a:cs typeface="Consolas"/>
                <a:sym typeface="Consolas"/>
              </a:rPr>
              <a:t>var</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68BD2"/>
                </a:solidFill>
                <a:latin typeface="Consolas"/>
                <a:ea typeface="Consolas"/>
                <a:cs typeface="Consolas"/>
                <a:sym typeface="Consolas"/>
              </a:rPr>
              <a:t>c</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859900"/>
                </a:solidFill>
                <a:latin typeface="Consolas"/>
                <a:ea typeface="Consolas"/>
                <a:cs typeface="Consolas"/>
                <a:sym typeface="Consolas"/>
              </a:rPr>
              <a:t>=</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AA198"/>
                </a:solidFill>
                <a:latin typeface="Consolas"/>
                <a:ea typeface="Consolas"/>
                <a:cs typeface="Consolas"/>
                <a:sym typeface="Consolas"/>
              </a:rPr>
              <a:t>'Hey!'</a:t>
            </a:r>
            <a:r>
              <a:rPr b="0" i="0" lang="en" sz="1050" u="none" cap="none" strike="noStrike">
                <a:solidFill>
                  <a:srgbClr val="333333"/>
                </a:solidFill>
                <a:latin typeface="Consolas"/>
                <a:ea typeface="Consolas"/>
                <a:cs typeface="Consolas"/>
                <a:sym typeface="Consolas"/>
              </a:rPr>
              <a:t>;</a:t>
            </a:r>
            <a:endParaRPr b="0" i="0" sz="105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050"/>
              <a:buFont typeface="Arial"/>
              <a:buNone/>
            </a:pPr>
            <a:r>
              <a:rPr b="0" i="0" lang="en" sz="1050" u="none" cap="none" strike="noStrike">
                <a:solidFill>
                  <a:srgbClr val="333333"/>
                </a:solidFill>
                <a:latin typeface="Consolas"/>
                <a:ea typeface="Consolas"/>
                <a:cs typeface="Consolas"/>
                <a:sym typeface="Consolas"/>
              </a:rPr>
              <a:t>  </a:t>
            </a:r>
            <a:r>
              <a:rPr b="1" i="0" lang="en" sz="1050" u="none" cap="none" strike="noStrike">
                <a:solidFill>
                  <a:srgbClr val="073642"/>
                </a:solidFill>
                <a:latin typeface="Consolas"/>
                <a:ea typeface="Consolas"/>
                <a:cs typeface="Consolas"/>
                <a:sym typeface="Consolas"/>
              </a:rPr>
              <a:t>var</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68BD2"/>
                </a:solidFill>
                <a:latin typeface="Consolas"/>
                <a:ea typeface="Consolas"/>
                <a:cs typeface="Consolas"/>
                <a:sym typeface="Consolas"/>
              </a:rPr>
              <a:t>z</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859900"/>
                </a:solidFill>
                <a:latin typeface="Consolas"/>
                <a:ea typeface="Consolas"/>
                <a:cs typeface="Consolas"/>
                <a:sym typeface="Consolas"/>
              </a:rPr>
              <a:t>=</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68BD2"/>
                </a:solidFill>
                <a:latin typeface="Consolas"/>
                <a:ea typeface="Consolas"/>
                <a:cs typeface="Consolas"/>
                <a:sym typeface="Consolas"/>
              </a:rPr>
              <a:t>c</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859900"/>
                </a:solidFill>
                <a:latin typeface="Consolas"/>
                <a:ea typeface="Consolas"/>
                <a:cs typeface="Consolas"/>
                <a:sym typeface="Consolas"/>
              </a:rPr>
              <a:t>+</a:t>
            </a:r>
            <a:r>
              <a:rPr b="0" i="0" lang="en" sz="1050" u="none" cap="none" strike="noStrike">
                <a:solidFill>
                  <a:srgbClr val="333333"/>
                </a:solidFill>
                <a:latin typeface="Consolas"/>
                <a:ea typeface="Consolas"/>
                <a:cs typeface="Consolas"/>
                <a:sym typeface="Consolas"/>
              </a:rPr>
              <a:t> </a:t>
            </a:r>
            <a:r>
              <a:rPr b="0" i="0" lang="en" sz="1050" u="none" cap="none" strike="noStrike">
                <a:solidFill>
                  <a:srgbClr val="268BD2"/>
                </a:solidFill>
                <a:latin typeface="Consolas"/>
                <a:ea typeface="Consolas"/>
                <a:cs typeface="Consolas"/>
                <a:sym typeface="Consolas"/>
              </a:rPr>
              <a:t>name</a:t>
            </a:r>
            <a:r>
              <a:rPr b="0" i="0" lang="en" sz="1050" u="none" cap="none" strike="noStrike">
                <a:solidFill>
                  <a:srgbClr val="333333"/>
                </a:solidFill>
                <a:latin typeface="Consolas"/>
                <a:ea typeface="Consolas"/>
                <a:cs typeface="Consolas"/>
                <a:sym typeface="Consolas"/>
              </a:rPr>
              <a:t>;</a:t>
            </a:r>
            <a:endParaRPr b="0" i="0" sz="105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050"/>
              <a:buFont typeface="Arial"/>
              <a:buNone/>
            </a:pPr>
            <a:r>
              <a:rPr b="0" i="0" lang="en" sz="1050" u="none" cap="none" strike="noStrike">
                <a:solidFill>
                  <a:srgbClr val="333333"/>
                </a:solidFill>
                <a:latin typeface="Consolas"/>
                <a:ea typeface="Consolas"/>
                <a:cs typeface="Consolas"/>
                <a:sym typeface="Consolas"/>
              </a:rPr>
              <a:t>}</a:t>
            </a:r>
            <a:endParaRPr b="0" i="0" sz="105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050"/>
              <a:buFont typeface="Arial"/>
              <a:buNone/>
            </a:pPr>
            <a:r>
              <a:rPr b="0" i="0" lang="en" sz="1050" u="none" cap="none" strike="noStrike">
                <a:solidFill>
                  <a:srgbClr val="268BD2"/>
                </a:solidFill>
                <a:latin typeface="Consolas"/>
                <a:ea typeface="Consolas"/>
                <a:cs typeface="Consolas"/>
                <a:sym typeface="Consolas"/>
              </a:rPr>
              <a:t>first</a:t>
            </a:r>
            <a:r>
              <a:rPr b="0" i="0" lang="en" sz="1050" u="none" cap="none" strike="noStrike">
                <a:solidFill>
                  <a:srgbClr val="333333"/>
                </a:solidFill>
                <a:latin typeface="Consolas"/>
                <a:ea typeface="Consolas"/>
                <a:cs typeface="Consolas"/>
                <a:sym typeface="Consolas"/>
              </a:rPr>
              <a:t>();</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35" name="Google Shape;235;p8"/>
          <p:cNvSpPr/>
          <p:nvPr/>
        </p:nvSpPr>
        <p:spPr>
          <a:xfrm>
            <a:off x="4324680" y="4535280"/>
            <a:ext cx="4425840" cy="342000"/>
          </a:xfrm>
          <a:prstGeom prst="rect">
            <a:avLst/>
          </a:prstGeom>
          <a:noFill/>
          <a:ln cap="flat" cmpd="sng" w="19075">
            <a:solidFill>
              <a:srgbClr val="000000"/>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EXECUTION STACK</a:t>
            </a:r>
            <a:endParaRPr b="0" i="0" sz="1400" u="none" cap="none" strike="noStrike">
              <a:solidFill>
                <a:srgbClr val="000000"/>
              </a:solidFill>
              <a:latin typeface="Arial"/>
              <a:ea typeface="Arial"/>
              <a:cs typeface="Arial"/>
              <a:sym typeface="Arial"/>
            </a:endParaRPr>
          </a:p>
        </p:txBody>
      </p:sp>
      <p:sp>
        <p:nvSpPr>
          <p:cNvPr id="236" name="Google Shape;236;p8"/>
          <p:cNvSpPr/>
          <p:nvPr/>
        </p:nvSpPr>
        <p:spPr>
          <a:xfrm>
            <a:off x="5301000" y="3457800"/>
            <a:ext cx="2473200" cy="1035000"/>
          </a:xfrm>
          <a:prstGeom prst="rect">
            <a:avLst/>
          </a:prstGeom>
          <a:solidFill>
            <a:srgbClr val="6FA8DC"/>
          </a:solidFill>
          <a:ln cap="flat" cmpd="sng" w="9525">
            <a:solidFill>
              <a:srgbClr val="3C78D8"/>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Montserrat SemiBold"/>
                <a:ea typeface="Montserrat SemiBold"/>
                <a:cs typeface="Montserrat SemiBold"/>
                <a:sym typeface="Montserrat SemiBold"/>
              </a:rPr>
              <a:t>Global Execution Context</a:t>
            </a:r>
            <a:endParaRPr b="0" i="0" sz="1400" u="none" cap="none" strike="noStrike">
              <a:solidFill>
                <a:srgbClr val="000000"/>
              </a:solidFill>
              <a:latin typeface="Arial"/>
              <a:ea typeface="Arial"/>
              <a:cs typeface="Arial"/>
              <a:sym typeface="Arial"/>
            </a:endParaRPr>
          </a:p>
        </p:txBody>
      </p:sp>
      <p:sp>
        <p:nvSpPr>
          <p:cNvPr id="237" name="Google Shape;237;p8"/>
          <p:cNvSpPr/>
          <p:nvPr/>
        </p:nvSpPr>
        <p:spPr>
          <a:xfrm>
            <a:off x="1945080" y="108360"/>
            <a:ext cx="587520" cy="177840"/>
          </a:xfrm>
          <a:prstGeom prst="leftArrow">
            <a:avLst>
              <a:gd fmla="val 50000" name="adj1"/>
              <a:gd fmla="val 50000" name="adj2"/>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8"/>
          <p:cNvSpPr/>
          <p:nvPr/>
        </p:nvSpPr>
        <p:spPr>
          <a:xfrm>
            <a:off x="1945080" y="532440"/>
            <a:ext cx="587520" cy="177840"/>
          </a:xfrm>
          <a:prstGeom prst="leftArrow">
            <a:avLst>
              <a:gd fmla="val 50000" name="adj1"/>
              <a:gd fmla="val 50000" name="adj2"/>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8"/>
          <p:cNvSpPr/>
          <p:nvPr/>
        </p:nvSpPr>
        <p:spPr>
          <a:xfrm>
            <a:off x="1945080" y="744480"/>
            <a:ext cx="587520" cy="177840"/>
          </a:xfrm>
          <a:prstGeom prst="leftArrow">
            <a:avLst>
              <a:gd fmla="val 50000" name="adj1"/>
              <a:gd fmla="val 50000" name="adj2"/>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8"/>
          <p:cNvSpPr/>
          <p:nvPr/>
        </p:nvSpPr>
        <p:spPr>
          <a:xfrm>
            <a:off x="1945080" y="956520"/>
            <a:ext cx="587520" cy="177840"/>
          </a:xfrm>
          <a:prstGeom prst="leftArrow">
            <a:avLst>
              <a:gd fmla="val 50000" name="adj1"/>
              <a:gd fmla="val 50000" name="adj2"/>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8"/>
          <p:cNvSpPr/>
          <p:nvPr/>
        </p:nvSpPr>
        <p:spPr>
          <a:xfrm>
            <a:off x="1945080" y="1168560"/>
            <a:ext cx="587520" cy="177840"/>
          </a:xfrm>
          <a:prstGeom prst="leftArrow">
            <a:avLst>
              <a:gd fmla="val 50000" name="adj1"/>
              <a:gd fmla="val 50000" name="adj2"/>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8"/>
          <p:cNvSpPr/>
          <p:nvPr/>
        </p:nvSpPr>
        <p:spPr>
          <a:xfrm>
            <a:off x="1945080" y="1871640"/>
            <a:ext cx="587520" cy="177840"/>
          </a:xfrm>
          <a:prstGeom prst="leftArrow">
            <a:avLst>
              <a:gd fmla="val 50000" name="adj1"/>
              <a:gd fmla="val 50000" name="adj2"/>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8"/>
          <p:cNvSpPr/>
          <p:nvPr/>
        </p:nvSpPr>
        <p:spPr>
          <a:xfrm>
            <a:off x="1945080" y="2083680"/>
            <a:ext cx="587520" cy="177840"/>
          </a:xfrm>
          <a:prstGeom prst="leftArrow">
            <a:avLst>
              <a:gd fmla="val 50000" name="adj1"/>
              <a:gd fmla="val 50000" name="adj2"/>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8"/>
          <p:cNvSpPr/>
          <p:nvPr/>
        </p:nvSpPr>
        <p:spPr>
          <a:xfrm>
            <a:off x="1945080" y="2295720"/>
            <a:ext cx="587520" cy="177840"/>
          </a:xfrm>
          <a:prstGeom prst="leftArrow">
            <a:avLst>
              <a:gd fmla="val 50000" name="adj1"/>
              <a:gd fmla="val 50000" name="adj2"/>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8"/>
          <p:cNvSpPr/>
          <p:nvPr/>
        </p:nvSpPr>
        <p:spPr>
          <a:xfrm>
            <a:off x="1945080" y="2507760"/>
            <a:ext cx="587520" cy="177840"/>
          </a:xfrm>
          <a:prstGeom prst="leftArrow">
            <a:avLst>
              <a:gd fmla="val 50000" name="adj1"/>
              <a:gd fmla="val 50000" name="adj2"/>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8"/>
          <p:cNvSpPr/>
          <p:nvPr/>
        </p:nvSpPr>
        <p:spPr>
          <a:xfrm>
            <a:off x="1945080" y="3177360"/>
            <a:ext cx="587520" cy="177840"/>
          </a:xfrm>
          <a:prstGeom prst="leftArrow">
            <a:avLst>
              <a:gd fmla="val 50000" name="adj1"/>
              <a:gd fmla="val 50000" name="adj2"/>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8"/>
          <p:cNvSpPr/>
          <p:nvPr/>
        </p:nvSpPr>
        <p:spPr>
          <a:xfrm>
            <a:off x="1945080" y="3373200"/>
            <a:ext cx="587520" cy="177840"/>
          </a:xfrm>
          <a:prstGeom prst="leftArrow">
            <a:avLst>
              <a:gd fmla="val 50000" name="adj1"/>
              <a:gd fmla="val 50000" name="adj2"/>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8"/>
          <p:cNvSpPr/>
          <p:nvPr/>
        </p:nvSpPr>
        <p:spPr>
          <a:xfrm>
            <a:off x="1945080" y="3584880"/>
            <a:ext cx="587520" cy="177840"/>
          </a:xfrm>
          <a:prstGeom prst="leftArrow">
            <a:avLst>
              <a:gd fmla="val 50000" name="adj1"/>
              <a:gd fmla="val 50000" name="adj2"/>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8"/>
          <p:cNvSpPr/>
          <p:nvPr/>
        </p:nvSpPr>
        <p:spPr>
          <a:xfrm>
            <a:off x="1945080" y="4271040"/>
            <a:ext cx="587520" cy="177840"/>
          </a:xfrm>
          <a:prstGeom prst="leftArrow">
            <a:avLst>
              <a:gd fmla="val 50000" name="adj1"/>
              <a:gd fmla="val 50000" name="adj2"/>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8"/>
          <p:cNvSpPr/>
          <p:nvPr/>
        </p:nvSpPr>
        <p:spPr>
          <a:xfrm>
            <a:off x="5301000" y="2380680"/>
            <a:ext cx="2473200" cy="1035000"/>
          </a:xfrm>
          <a:prstGeom prst="rect">
            <a:avLst/>
          </a:prstGeom>
          <a:solidFill>
            <a:srgbClr val="FFFFFF"/>
          </a:solidFill>
          <a:ln cap="flat" cmpd="sng" w="19075">
            <a:solidFill>
              <a:srgbClr val="4A86E8"/>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666666"/>
                </a:solidFill>
                <a:latin typeface="Montserrat SemiBold"/>
                <a:ea typeface="Montserrat SemiBold"/>
                <a:cs typeface="Montserrat SemiBold"/>
                <a:sym typeface="Montserrat SemiBold"/>
              </a:rPr>
              <a:t>Execution Context</a:t>
            </a:r>
            <a:br>
              <a:rPr b="0" i="0" lang="en" sz="1800" u="none" cap="none" strike="noStrike">
                <a:solidFill>
                  <a:srgbClr val="000000"/>
                </a:solidFill>
                <a:latin typeface="Arial"/>
                <a:ea typeface="Arial"/>
                <a:cs typeface="Arial"/>
                <a:sym typeface="Arial"/>
              </a:rPr>
            </a:br>
            <a:r>
              <a:rPr b="0" i="0" lang="en" sz="1400" u="none" cap="none" strike="noStrike">
                <a:solidFill>
                  <a:srgbClr val="666666"/>
                </a:solidFill>
                <a:latin typeface="Consolas"/>
                <a:ea typeface="Consolas"/>
                <a:cs typeface="Consolas"/>
                <a:sym typeface="Consolas"/>
              </a:rPr>
              <a:t>first()</a:t>
            </a:r>
            <a:endParaRPr b="0" i="0" sz="1400" u="none" cap="none" strike="noStrike">
              <a:solidFill>
                <a:srgbClr val="000000"/>
              </a:solidFill>
              <a:latin typeface="Arial"/>
              <a:ea typeface="Arial"/>
              <a:cs typeface="Arial"/>
              <a:sym typeface="Arial"/>
            </a:endParaRPr>
          </a:p>
        </p:txBody>
      </p:sp>
      <p:sp>
        <p:nvSpPr>
          <p:cNvPr id="251" name="Google Shape;251;p8"/>
          <p:cNvSpPr/>
          <p:nvPr/>
        </p:nvSpPr>
        <p:spPr>
          <a:xfrm>
            <a:off x="5301000" y="1303200"/>
            <a:ext cx="2473200" cy="1035000"/>
          </a:xfrm>
          <a:prstGeom prst="rect">
            <a:avLst/>
          </a:prstGeom>
          <a:solidFill>
            <a:srgbClr val="FFFFFF"/>
          </a:solidFill>
          <a:ln cap="flat" cmpd="sng" w="19075">
            <a:solidFill>
              <a:srgbClr val="4A86E8"/>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666666"/>
                </a:solidFill>
                <a:latin typeface="Montserrat SemiBold"/>
                <a:ea typeface="Montserrat SemiBold"/>
                <a:cs typeface="Montserrat SemiBold"/>
                <a:sym typeface="Montserrat SemiBold"/>
              </a:rPr>
              <a:t>Execution Context</a:t>
            </a:r>
            <a:br>
              <a:rPr b="0" i="0" lang="en" sz="1800" u="none" cap="none" strike="noStrike">
                <a:solidFill>
                  <a:srgbClr val="000000"/>
                </a:solidFill>
                <a:latin typeface="Arial"/>
                <a:ea typeface="Arial"/>
                <a:cs typeface="Arial"/>
                <a:sym typeface="Arial"/>
              </a:rPr>
            </a:br>
            <a:r>
              <a:rPr b="0" i="0" lang="en" sz="1400" u="none" cap="none" strike="noStrike">
                <a:solidFill>
                  <a:srgbClr val="666666"/>
                </a:solidFill>
                <a:latin typeface="Consolas"/>
                <a:ea typeface="Consolas"/>
                <a:cs typeface="Consolas"/>
                <a:sym typeface="Consolas"/>
              </a:rPr>
              <a:t>second()</a:t>
            </a:r>
            <a:endParaRPr b="0" i="0" sz="1400" u="none" cap="none" strike="noStrike">
              <a:solidFill>
                <a:srgbClr val="000000"/>
              </a:solidFill>
              <a:latin typeface="Arial"/>
              <a:ea typeface="Arial"/>
              <a:cs typeface="Arial"/>
              <a:sym typeface="Arial"/>
            </a:endParaRPr>
          </a:p>
        </p:txBody>
      </p:sp>
      <p:sp>
        <p:nvSpPr>
          <p:cNvPr id="252" name="Google Shape;252;p8"/>
          <p:cNvSpPr/>
          <p:nvPr/>
        </p:nvSpPr>
        <p:spPr>
          <a:xfrm>
            <a:off x="5301000" y="225720"/>
            <a:ext cx="2473200" cy="1035000"/>
          </a:xfrm>
          <a:prstGeom prst="rect">
            <a:avLst/>
          </a:prstGeom>
          <a:solidFill>
            <a:srgbClr val="FFFFFF"/>
          </a:solidFill>
          <a:ln cap="flat" cmpd="sng" w="19075">
            <a:solidFill>
              <a:srgbClr val="4A86E8"/>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666666"/>
                </a:solidFill>
                <a:latin typeface="Montserrat SemiBold"/>
                <a:ea typeface="Montserrat SemiBold"/>
                <a:cs typeface="Montserrat SemiBold"/>
                <a:sym typeface="Montserrat SemiBold"/>
              </a:rPr>
              <a:t>Execution Context</a:t>
            </a:r>
            <a:br>
              <a:rPr b="0" i="0" lang="en" sz="1800" u="none" cap="none" strike="noStrike">
                <a:solidFill>
                  <a:srgbClr val="000000"/>
                </a:solidFill>
                <a:latin typeface="Arial"/>
                <a:ea typeface="Arial"/>
                <a:cs typeface="Arial"/>
                <a:sym typeface="Arial"/>
              </a:rPr>
            </a:br>
            <a:r>
              <a:rPr b="0" i="0" lang="en" sz="1400" u="none" cap="none" strike="noStrike">
                <a:solidFill>
                  <a:srgbClr val="666666"/>
                </a:solidFill>
                <a:latin typeface="Consolas"/>
                <a:ea typeface="Consolas"/>
                <a:cs typeface="Consolas"/>
                <a:sym typeface="Consolas"/>
              </a:rPr>
              <a:t>third()</a:t>
            </a:r>
            <a:endParaRPr b="0" i="0" sz="1400" u="none" cap="none" strike="noStrike">
              <a:solidFill>
                <a:srgbClr val="000000"/>
              </a:solidFill>
              <a:latin typeface="Arial"/>
              <a:ea typeface="Arial"/>
              <a:cs typeface="Arial"/>
              <a:sym typeface="Arial"/>
            </a:endParaRPr>
          </a:p>
        </p:txBody>
      </p:sp>
      <p:sp>
        <p:nvSpPr>
          <p:cNvPr id="253" name="Google Shape;253;p8"/>
          <p:cNvSpPr/>
          <p:nvPr/>
        </p:nvSpPr>
        <p:spPr>
          <a:xfrm>
            <a:off x="4627800" y="3852720"/>
            <a:ext cx="483480" cy="244800"/>
          </a:xfrm>
          <a:prstGeom prst="rightArrow">
            <a:avLst>
              <a:gd fmla="val 50000" name="adj1"/>
              <a:gd fmla="val 50000" name="adj2"/>
            </a:avLst>
          </a:prstGeom>
          <a:solidFill>
            <a:srgbClr val="FF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8"/>
          <p:cNvSpPr/>
          <p:nvPr/>
        </p:nvSpPr>
        <p:spPr>
          <a:xfrm>
            <a:off x="4627800" y="2775600"/>
            <a:ext cx="483480" cy="244800"/>
          </a:xfrm>
          <a:prstGeom prst="rightArrow">
            <a:avLst>
              <a:gd fmla="val 50000" name="adj1"/>
              <a:gd fmla="val 50000" name="adj2"/>
            </a:avLst>
          </a:prstGeom>
          <a:solidFill>
            <a:srgbClr val="FF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8"/>
          <p:cNvSpPr/>
          <p:nvPr/>
        </p:nvSpPr>
        <p:spPr>
          <a:xfrm>
            <a:off x="4627800" y="1698120"/>
            <a:ext cx="483480" cy="244800"/>
          </a:xfrm>
          <a:prstGeom prst="rightArrow">
            <a:avLst>
              <a:gd fmla="val 50000" name="adj1"/>
              <a:gd fmla="val 50000" name="adj2"/>
            </a:avLst>
          </a:prstGeom>
          <a:solidFill>
            <a:srgbClr val="FF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8"/>
          <p:cNvSpPr/>
          <p:nvPr/>
        </p:nvSpPr>
        <p:spPr>
          <a:xfrm>
            <a:off x="4627800" y="620640"/>
            <a:ext cx="483480" cy="244800"/>
          </a:xfrm>
          <a:prstGeom prst="rightArrow">
            <a:avLst>
              <a:gd fmla="val 50000" name="adj1"/>
              <a:gd fmla="val 50000" name="adj2"/>
            </a:avLst>
          </a:prstGeom>
          <a:solidFill>
            <a:srgbClr val="FF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8"/>
          <p:cNvSpPr/>
          <p:nvPr/>
        </p:nvSpPr>
        <p:spPr>
          <a:xfrm>
            <a:off x="1945080" y="4535280"/>
            <a:ext cx="587520" cy="177840"/>
          </a:xfrm>
          <a:prstGeom prst="leftArrow">
            <a:avLst>
              <a:gd fmla="val 50000" name="adj1"/>
              <a:gd fmla="val 50000" name="adj2"/>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37">
                                            <p:txEl>
                                              <p:pRg end="0" st="0"/>
                                            </p:txEl>
                                          </p:spTgt>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38">
                                            <p:txEl>
                                              <p:pRg end="0" st="0"/>
                                            </p:txEl>
                                          </p:spTgt>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2">
                                            <p:txEl>
                                              <p:pRg end="0" st="0"/>
                                            </p:txEl>
                                          </p:spTgt>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6">
                                            <p:txEl>
                                              <p:pRg end="0" st="0"/>
                                            </p:txEl>
                                          </p:spTgt>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500"/>
                                        <p:tgtEl>
                                          <p:spTgt spid="25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253">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9">
                                            <p:txEl>
                                              <p:pRg end="0" st="0"/>
                                            </p:txEl>
                                          </p:spTgt>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39">
                                            <p:txEl>
                                              <p:pRg end="0" st="0"/>
                                            </p:txEl>
                                          </p:spTgt>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500"/>
                                        <p:tgtEl>
                                          <p:spTgt spid="25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254">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0">
                                            <p:txEl>
                                              <p:pRg end="0" st="0"/>
                                            </p:txEl>
                                          </p:spTgt>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3">
                                            <p:txEl>
                                              <p:pRg end="0" st="0"/>
                                            </p:txEl>
                                          </p:spTgt>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500"/>
                                        <p:tgtEl>
                                          <p:spTgt spid="25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255">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4">
                                            <p:txEl>
                                              <p:pRg end="0" st="0"/>
                                            </p:txEl>
                                          </p:spTgt>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7">
                                            <p:txEl>
                                              <p:pRg end="0" st="0"/>
                                            </p:txEl>
                                          </p:spTgt>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500"/>
                                        <p:tgtEl>
                                          <p:spTgt spid="252"/>
                                        </p:tgtEl>
                                        <p:attrNameLst>
                                          <p:attrName>ppt_x</p:attrName>
                                        </p:attrNameLst>
                                      </p:cBhvr>
                                      <p:tavLst>
                                        <p:tav fmla="" tm="0">
                                          <p:val>
                                            <p:strVal val="#ppt_x"/>
                                          </p:val>
                                        </p:tav>
                                        <p:tav fmla="" tm="100000">
                                          <p:val>
                                            <p:strVal val="#ppt_x+1"/>
                                          </p:val>
                                        </p:tav>
                                      </p:tavLst>
                                    </p:anim>
                                    <p:set>
                                      <p:cBhvr>
                                        <p:cTn dur="1" fill="hold">
                                          <p:stCondLst>
                                            <p:cond delay="500"/>
                                          </p:stCondLst>
                                        </p:cTn>
                                        <p:tgtEl>
                                          <p:spTgt spid="252"/>
                                        </p:tgtEl>
                                        <p:attrNameLst>
                                          <p:attrName>style.visibility</p:attrName>
                                        </p:attrNameLst>
                                      </p:cBhvr>
                                      <p:to>
                                        <p:strVal val="hidden"/>
                                      </p:to>
                                    </p:set>
                                  </p:childTnLst>
                                </p:cTn>
                              </p:par>
                            </p:childTnLst>
                          </p:cTn>
                        </p:par>
                        <p:par>
                          <p:cTn fill="hold">
                            <p:stCondLst>
                              <p:cond delay="500"/>
                            </p:stCondLst>
                            <p:childTnLst>
                              <p:par>
                                <p:cTn fill="hold" nodeType="afterEffect" presetClass="exit" presetID="1" presetSubtype="0">
                                  <p:stCondLst>
                                    <p:cond delay="0"/>
                                  </p:stCondLst>
                                  <p:childTnLst>
                                    <p:set>
                                      <p:cBhvr>
                                        <p:cTn dur="1" fill="hold">
                                          <p:stCondLst>
                                            <p:cond delay="1"/>
                                          </p:stCondLst>
                                        </p:cTn>
                                        <p:tgtEl>
                                          <p:spTgt spid="256">
                                            <p:txEl>
                                              <p:pRg end="0" st="0"/>
                                            </p:txEl>
                                          </p:spTgt>
                                        </p:tgtEl>
                                        <p:attrNameLst>
                                          <p:attrName>style.visibility</p:attrName>
                                        </p:attrNameLst>
                                      </p:cBhvr>
                                      <p:to>
                                        <p:strVal val="hidden"/>
                                      </p:to>
                                    </p:set>
                                  </p:childTnLst>
                                </p:cTn>
                              </p:par>
                            </p:childTnLst>
                          </p:cTn>
                        </p:par>
                        <p:par>
                          <p:cTn fill="hold">
                            <p:stCondLst>
                              <p:cond delay="501"/>
                            </p:stCondLst>
                            <p:childTnLst>
                              <p:par>
                                <p:cTn fill="hold" nodeType="afterEffect" presetClass="entr" presetID="1"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8">
                                            <p:txEl>
                                              <p:pRg end="0" st="0"/>
                                            </p:txEl>
                                          </p:spTgt>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500"/>
                                        <p:tgtEl>
                                          <p:spTgt spid="251"/>
                                        </p:tgtEl>
                                        <p:attrNameLst>
                                          <p:attrName>ppt_x</p:attrName>
                                        </p:attrNameLst>
                                      </p:cBhvr>
                                      <p:tavLst>
                                        <p:tav fmla="" tm="0">
                                          <p:val>
                                            <p:strVal val="#ppt_x"/>
                                          </p:val>
                                        </p:tav>
                                        <p:tav fmla="" tm="100000">
                                          <p:val>
                                            <p:strVal val="#ppt_x+1"/>
                                          </p:val>
                                        </p:tav>
                                      </p:tavLst>
                                    </p:anim>
                                    <p:set>
                                      <p:cBhvr>
                                        <p:cTn dur="1" fill="hold">
                                          <p:stCondLst>
                                            <p:cond delay="500"/>
                                          </p:stCondLst>
                                        </p:cTn>
                                        <p:tgtEl>
                                          <p:spTgt spid="251"/>
                                        </p:tgtEl>
                                        <p:attrNameLst>
                                          <p:attrName>style.visibility</p:attrName>
                                        </p:attrNameLst>
                                      </p:cBhvr>
                                      <p:to>
                                        <p:strVal val="hidden"/>
                                      </p:to>
                                    </p:set>
                                  </p:childTnLst>
                                </p:cTn>
                              </p:par>
                            </p:childTnLst>
                          </p:cTn>
                        </p:par>
                        <p:par>
                          <p:cTn fill="hold">
                            <p:stCondLst>
                              <p:cond delay="500"/>
                            </p:stCondLst>
                            <p:childTnLst>
                              <p:par>
                                <p:cTn fill="hold" nodeType="afterEffect" presetClass="exit" presetID="1" presetSubtype="0">
                                  <p:stCondLst>
                                    <p:cond delay="0"/>
                                  </p:stCondLst>
                                  <p:childTnLst>
                                    <p:set>
                                      <p:cBhvr>
                                        <p:cTn dur="1" fill="hold">
                                          <p:stCondLst>
                                            <p:cond delay="1"/>
                                          </p:stCondLst>
                                        </p:cTn>
                                        <p:tgtEl>
                                          <p:spTgt spid="255">
                                            <p:txEl>
                                              <p:pRg end="0" st="0"/>
                                            </p:txEl>
                                          </p:spTgt>
                                        </p:tgtEl>
                                        <p:attrNameLst>
                                          <p:attrName>style.visibility</p:attrName>
                                        </p:attrNameLst>
                                      </p:cBhvr>
                                      <p:to>
                                        <p:strVal val="hidden"/>
                                      </p:to>
                                    </p:set>
                                  </p:childTnLst>
                                </p:cTn>
                              </p:par>
                            </p:childTnLst>
                          </p:cTn>
                        </p:par>
                        <p:par>
                          <p:cTn fill="hold">
                            <p:stCondLst>
                              <p:cond delay="501"/>
                            </p:stCondLst>
                            <p:childTnLst>
                              <p:par>
                                <p:cTn fill="hold" nodeType="afterEffect" presetClass="entr" presetID="1"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5">
                                            <p:txEl>
                                              <p:pRg end="0" st="0"/>
                                            </p:txEl>
                                          </p:spTgt>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500"/>
                                        <p:tgtEl>
                                          <p:spTgt spid="250"/>
                                        </p:tgtEl>
                                        <p:attrNameLst>
                                          <p:attrName>ppt_x</p:attrName>
                                        </p:attrNameLst>
                                      </p:cBhvr>
                                      <p:tavLst>
                                        <p:tav fmla="" tm="0">
                                          <p:val>
                                            <p:strVal val="#ppt_x"/>
                                          </p:val>
                                        </p:tav>
                                        <p:tav fmla="" tm="100000">
                                          <p:val>
                                            <p:strVal val="#ppt_x+1"/>
                                          </p:val>
                                        </p:tav>
                                      </p:tavLst>
                                    </p:anim>
                                    <p:set>
                                      <p:cBhvr>
                                        <p:cTn dur="1" fill="hold">
                                          <p:stCondLst>
                                            <p:cond delay="500"/>
                                          </p:stCondLst>
                                        </p:cTn>
                                        <p:tgtEl>
                                          <p:spTgt spid="250"/>
                                        </p:tgtEl>
                                        <p:attrNameLst>
                                          <p:attrName>style.visibility</p:attrName>
                                        </p:attrNameLst>
                                      </p:cBhvr>
                                      <p:to>
                                        <p:strVal val="hidden"/>
                                      </p:to>
                                    </p:set>
                                  </p:childTnLst>
                                </p:cTn>
                              </p:par>
                            </p:childTnLst>
                          </p:cTn>
                        </p:par>
                        <p:par>
                          <p:cTn fill="hold">
                            <p:stCondLst>
                              <p:cond delay="500"/>
                            </p:stCondLst>
                            <p:childTnLst>
                              <p:par>
                                <p:cTn fill="hold" nodeType="afterEffect" presetClass="exit" presetID="1" presetSubtype="0">
                                  <p:stCondLst>
                                    <p:cond delay="0"/>
                                  </p:stCondLst>
                                  <p:childTnLst>
                                    <p:set>
                                      <p:cBhvr>
                                        <p:cTn dur="1" fill="hold">
                                          <p:stCondLst>
                                            <p:cond delay="1"/>
                                          </p:stCondLst>
                                        </p:cTn>
                                        <p:tgtEl>
                                          <p:spTgt spid="254">
                                            <p:txEl>
                                              <p:pRg end="0" st="0"/>
                                            </p:txEl>
                                          </p:spTgt>
                                        </p:tgtEl>
                                        <p:attrNameLst>
                                          <p:attrName>style.visibility</p:attrName>
                                        </p:attrNameLst>
                                      </p:cBhvr>
                                      <p:to>
                                        <p:strVal val="hidden"/>
                                      </p:to>
                                    </p:set>
                                  </p:childTnLst>
                                </p:cTn>
                              </p:par>
                            </p:childTnLst>
                          </p:cTn>
                        </p:par>
                        <p:par>
                          <p:cTn fill="hold">
                            <p:stCondLst>
                              <p:cond delay="501"/>
                            </p:stCondLst>
                            <p:childTnLst>
                              <p:par>
                                <p:cTn fill="hold" nodeType="afterEffect" presetClass="entr" presetID="1"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1">
                                            <p:txEl>
                                              <p:pRg end="0" st="0"/>
                                            </p:txEl>
                                          </p:spTgt>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9"/>
          <p:cNvSpPr/>
          <p:nvPr/>
        </p:nvSpPr>
        <p:spPr>
          <a:xfrm>
            <a:off x="3023280" y="1762560"/>
            <a:ext cx="5076000" cy="80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9"/>
          <p:cNvSpPr/>
          <p:nvPr/>
        </p:nvSpPr>
        <p:spPr>
          <a:xfrm>
            <a:off x="7389720" y="4590720"/>
            <a:ext cx="1643400" cy="4694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9"/>
          <p:cNvSpPr/>
          <p:nvPr/>
        </p:nvSpPr>
        <p:spPr>
          <a:xfrm>
            <a:off x="457200" y="205200"/>
            <a:ext cx="2742840" cy="2516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Context binding</a:t>
            </a:r>
            <a:endParaRPr b="0" i="0" sz="1600" u="none" cap="none" strike="noStrike">
              <a:solidFill>
                <a:srgbClr val="000000"/>
              </a:solidFill>
              <a:latin typeface="Arial"/>
              <a:ea typeface="Arial"/>
              <a:cs typeface="Arial"/>
              <a:sym typeface="Arial"/>
            </a:endParaRPr>
          </a:p>
        </p:txBody>
      </p:sp>
      <p:sp>
        <p:nvSpPr>
          <p:cNvPr id="265" name="Google Shape;265;p9"/>
          <p:cNvSpPr/>
          <p:nvPr/>
        </p:nvSpPr>
        <p:spPr>
          <a:xfrm>
            <a:off x="457200" y="685800"/>
            <a:ext cx="4114440" cy="3500280"/>
          </a:xfrm>
          <a:prstGeom prst="rect">
            <a:avLst/>
          </a:prstGeom>
          <a:noFill/>
          <a:ln>
            <a:noFill/>
          </a:ln>
        </p:spPr>
        <p:txBody>
          <a:bodyPr anchorCtr="0" anchor="t" bIns="0" lIns="0" spcFirstLastPara="1" rIns="0" wrap="square" tIns="0">
            <a:noAutofit/>
          </a:bodyPr>
          <a:lstStyle/>
          <a:p>
            <a:pPr indent="-323639" lvl="0" marL="432000" marR="0" rtl="0" algn="l">
              <a:lnSpc>
                <a:spcPct val="100000"/>
              </a:lnSpc>
              <a:spcBef>
                <a:spcPts val="0"/>
              </a:spcBef>
              <a:spcAft>
                <a:spcPts val="0"/>
              </a:spcAft>
              <a:buClr>
                <a:srgbClr val="000000"/>
              </a:buClr>
              <a:buSzPts val="540"/>
              <a:buFont typeface="Arial"/>
              <a:buChar char="●"/>
            </a:pPr>
            <a:r>
              <a:rPr b="0" i="0" lang="en" sz="1200" u="none" cap="none" strike="noStrike">
                <a:solidFill>
                  <a:srgbClr val="000000"/>
                </a:solidFill>
                <a:latin typeface="Arial"/>
                <a:ea typeface="Arial"/>
                <a:cs typeface="Arial"/>
                <a:sym typeface="Arial"/>
              </a:rPr>
              <a:t>There are some cases when You need to pass function with THIS  as argument to another function (use it as callback ). </a:t>
            </a:r>
            <a:r>
              <a:rPr b="0" i="0" lang="en" sz="1200" u="none" cap="none" strike="noStrike">
                <a:solidFill>
                  <a:srgbClr val="111111"/>
                </a:solidFill>
                <a:latin typeface="Arial"/>
                <a:ea typeface="Arial"/>
                <a:cs typeface="Arial"/>
                <a:sym typeface="Arial"/>
              </a:rPr>
              <a:t>Function context will be lost.</a:t>
            </a:r>
            <a:endParaRPr b="0" i="0" sz="1200" u="none" cap="none" strike="noStrike">
              <a:solidFill>
                <a:srgbClr val="000000"/>
              </a:solidFill>
              <a:latin typeface="Arial"/>
              <a:ea typeface="Arial"/>
              <a:cs typeface="Arial"/>
              <a:sym typeface="Arial"/>
            </a:endParaRPr>
          </a:p>
          <a:p>
            <a:pPr indent="0" lvl="0" marL="457200" marR="0" rtl="0" algn="l">
              <a:lnSpc>
                <a:spcPct val="100000"/>
              </a:lnSpc>
              <a:spcBef>
                <a:spcPts val="1417"/>
              </a:spcBef>
              <a:spcAft>
                <a:spcPts val="0"/>
              </a:spcAft>
              <a:buClr>
                <a:srgbClr val="000000"/>
              </a:buClr>
              <a:buSzPts val="1200"/>
              <a:buFont typeface="Arial"/>
              <a:buNone/>
            </a:pPr>
            <a:r>
              <a:rPr b="0" i="0" lang="en" sz="1200" u="none" cap="none" strike="noStrike">
                <a:solidFill>
                  <a:srgbClr val="111111"/>
                </a:solidFill>
                <a:latin typeface="Arial"/>
                <a:ea typeface="Arial"/>
                <a:cs typeface="Arial"/>
                <a:sym typeface="Arial"/>
              </a:rPr>
              <a:t>user.sayHi lost its context when was passed to setTimeOut as argument</a:t>
            </a:r>
            <a:r>
              <a:rPr b="0" i="0" lang="en" sz="1200" u="none" cap="none" strike="noStrike">
                <a:solidFill>
                  <a:srgbClr val="FF400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0" lvl="0" marL="457200" marR="0" rtl="0" algn="l">
              <a:lnSpc>
                <a:spcPct val="100000"/>
              </a:lnSpc>
              <a:spcBef>
                <a:spcPts val="1417"/>
              </a:spcBef>
              <a:spcAft>
                <a:spcPts val="0"/>
              </a:spcAft>
              <a:buClr>
                <a:srgbClr val="000000"/>
              </a:buClr>
              <a:buSzPts val="1200"/>
              <a:buFont typeface="Arial"/>
              <a:buNone/>
            </a:pPr>
            <a:r>
              <a:rPr b="0" i="0" lang="en" sz="1200" u="none" cap="none" strike="noStrike">
                <a:solidFill>
                  <a:srgbClr val="111111"/>
                </a:solidFill>
                <a:latin typeface="Arial"/>
                <a:ea typeface="Arial"/>
                <a:cs typeface="Arial"/>
                <a:sym typeface="Arial"/>
              </a:rPr>
              <a:t>BIND.</a:t>
            </a:r>
            <a:endParaRPr b="0" i="0" sz="1200" u="none" cap="none" strike="noStrike">
              <a:solidFill>
                <a:srgbClr val="000000"/>
              </a:solidFill>
              <a:latin typeface="Arial"/>
              <a:ea typeface="Arial"/>
              <a:cs typeface="Arial"/>
              <a:sym typeface="Arial"/>
            </a:endParaRPr>
          </a:p>
          <a:p>
            <a:pPr indent="-323639" lvl="0" marL="432000" marR="0" rtl="0" algn="l">
              <a:lnSpc>
                <a:spcPct val="100000"/>
              </a:lnSpc>
              <a:spcBef>
                <a:spcPts val="1417"/>
              </a:spcBef>
              <a:spcAft>
                <a:spcPts val="0"/>
              </a:spcAft>
              <a:buClr>
                <a:srgbClr val="000000"/>
              </a:buClr>
              <a:buSzPts val="540"/>
              <a:buFont typeface="Arial"/>
              <a:buChar char="●"/>
            </a:pPr>
            <a:r>
              <a:rPr b="0" i="0" lang="en" sz="1200" u="none" cap="none" strike="noStrike">
                <a:solidFill>
                  <a:srgbClr val="111111"/>
                </a:solidFill>
                <a:latin typeface="Arial"/>
                <a:ea typeface="Arial"/>
                <a:cs typeface="Arial"/>
                <a:sym typeface="Arial"/>
              </a:rPr>
              <a:t>Function bind is used for direct  context binding. Using .bind we can pass context and arguments leave as.</a:t>
            </a:r>
            <a:endParaRPr b="0" i="0" sz="1200" u="none" cap="none" strike="noStrike">
              <a:solidFill>
                <a:srgbClr val="000000"/>
              </a:solidFill>
              <a:latin typeface="Arial"/>
              <a:ea typeface="Arial"/>
              <a:cs typeface="Arial"/>
              <a:sym typeface="Arial"/>
            </a:endParaRPr>
          </a:p>
          <a:p>
            <a:pPr indent="-323639" lvl="0" marL="432000" marR="0" rtl="0" algn="l">
              <a:lnSpc>
                <a:spcPct val="100000"/>
              </a:lnSpc>
              <a:spcBef>
                <a:spcPts val="1417"/>
              </a:spcBef>
              <a:spcAft>
                <a:spcPts val="0"/>
              </a:spcAft>
              <a:buClr>
                <a:srgbClr val="000000"/>
              </a:buClr>
              <a:buSzPts val="540"/>
              <a:buFont typeface="Arial"/>
              <a:buChar char="●"/>
            </a:pPr>
            <a:r>
              <a:rPr b="0" i="0" lang="en" sz="1200" u="none" cap="none" strike="noStrike">
                <a:solidFill>
                  <a:srgbClr val="111111"/>
                </a:solidFill>
                <a:latin typeface="Arial"/>
                <a:ea typeface="Arial"/>
                <a:cs typeface="Arial"/>
                <a:sym typeface="Arial"/>
              </a:rPr>
              <a:t>Bind also works with function arguments           const binded = func.bind(context,arg1,arg2, ...);</a:t>
            </a:r>
            <a:endParaRPr b="0" i="0" sz="1200" u="none" cap="none" strike="noStrike">
              <a:solidFill>
                <a:srgbClr val="000000"/>
              </a:solidFill>
              <a:latin typeface="Arial"/>
              <a:ea typeface="Arial"/>
              <a:cs typeface="Arial"/>
              <a:sym typeface="Arial"/>
            </a:endParaRPr>
          </a:p>
        </p:txBody>
      </p:sp>
      <p:sp>
        <p:nvSpPr>
          <p:cNvPr id="266" name="Google Shape;266;p9"/>
          <p:cNvSpPr/>
          <p:nvPr/>
        </p:nvSpPr>
        <p:spPr>
          <a:xfrm>
            <a:off x="5029200" y="0"/>
            <a:ext cx="4311720" cy="5141520"/>
          </a:xfrm>
          <a:prstGeom prst="rect">
            <a:avLst/>
          </a:prstGeom>
          <a:solidFill>
            <a:srgbClr val="EEEEEE"/>
          </a:solidFill>
          <a:ln>
            <a:noFill/>
          </a:ln>
        </p:spPr>
        <p:txBody>
          <a:bodyPr anchorCtr="0" anchor="ctr" bIns="91425" lIns="90000" spcFirstLastPara="1" rIns="90000" wrap="square" tIns="91425">
            <a:noAutofit/>
          </a:bodyPr>
          <a:lstStyle/>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	</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const car = {</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	make:’Honda’,</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	move(speed){</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console.log(this.make, ‘top speed’, speed)	</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	}</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 setTimeOut(car.move, 1000, 200); </a:t>
            </a:r>
            <a:r>
              <a:rPr b="0" i="0" lang="en" sz="1100" u="none" cap="none" strike="noStrike">
                <a:solidFill>
                  <a:srgbClr val="666666"/>
                </a:solidFill>
                <a:latin typeface="Courier New"/>
                <a:ea typeface="Courier New"/>
                <a:cs typeface="Courier New"/>
                <a:sym typeface="Courier New"/>
              </a:rPr>
              <a:t>//undefined top speed 200</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333333"/>
                </a:solidFill>
                <a:latin typeface="Courier New"/>
                <a:ea typeface="Courier New"/>
                <a:cs typeface="Courier New"/>
                <a:sym typeface="Courier New"/>
              </a:rPr>
              <a:t>const sayHi = </a:t>
            </a:r>
            <a:r>
              <a:rPr b="0" i="0" lang="en" sz="1100" u="none" cap="none" strike="noStrike">
                <a:solidFill>
                  <a:srgbClr val="1C1C1C"/>
                </a:solidFill>
                <a:latin typeface="Courier New"/>
                <a:ea typeface="Courier New"/>
                <a:cs typeface="Courier New"/>
                <a:sym typeface="Courier New"/>
              </a:rPr>
              <a:t>car</a:t>
            </a:r>
            <a:r>
              <a:rPr b="0" i="0" lang="en" sz="1100" u="none" cap="none" strike="noStrike">
                <a:solidFill>
                  <a:srgbClr val="333333"/>
                </a:solidFill>
                <a:latin typeface="Courier New"/>
                <a:ea typeface="Courier New"/>
                <a:cs typeface="Courier New"/>
                <a:sym typeface="Courier New"/>
              </a:rPr>
              <a:t>.move</a:t>
            </a:r>
            <a:r>
              <a:rPr b="0" i="0" lang="en" sz="1100" u="none" cap="none" strike="noStrike">
                <a:solidFill>
                  <a:srgbClr val="FF4000"/>
                </a:solidFill>
                <a:latin typeface="Courier New"/>
                <a:ea typeface="Courier New"/>
                <a:cs typeface="Courier New"/>
                <a:sym typeface="Courier New"/>
              </a:rPr>
              <a:t>.bind(user);</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setTimeOut(sayHi, 1000, 200);</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666666"/>
                </a:solidFill>
                <a:latin typeface="Courier New"/>
                <a:ea typeface="Courier New"/>
                <a:cs typeface="Courier New"/>
                <a:sym typeface="Courier New"/>
              </a:rPr>
              <a:t>//Honda top speed 200</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333333"/>
                </a:solidFill>
                <a:latin typeface="Courier New"/>
                <a:ea typeface="Courier New"/>
                <a:cs typeface="Courier New"/>
                <a:sym typeface="Courier New"/>
              </a:rPr>
              <a:t>const sayHi = </a:t>
            </a:r>
            <a:r>
              <a:rPr b="0" i="0" lang="en" sz="1100" u="none" cap="none" strike="noStrike">
                <a:solidFill>
                  <a:srgbClr val="1C1C1C"/>
                </a:solidFill>
                <a:latin typeface="Courier New"/>
                <a:ea typeface="Courier New"/>
                <a:cs typeface="Courier New"/>
                <a:sym typeface="Courier New"/>
              </a:rPr>
              <a:t>car</a:t>
            </a:r>
            <a:r>
              <a:rPr b="0" i="0" lang="en" sz="1100" u="none" cap="none" strike="noStrike">
                <a:solidFill>
                  <a:srgbClr val="333333"/>
                </a:solidFill>
                <a:latin typeface="Courier New"/>
                <a:ea typeface="Courier New"/>
                <a:cs typeface="Courier New"/>
                <a:sym typeface="Courier New"/>
              </a:rPr>
              <a:t>.move</a:t>
            </a:r>
            <a:r>
              <a:rPr b="0" i="0" lang="en" sz="1100" u="none" cap="none" strike="noStrike">
                <a:solidFill>
                  <a:srgbClr val="FF4000"/>
                </a:solidFill>
                <a:latin typeface="Courier New"/>
                <a:ea typeface="Courier New"/>
                <a:cs typeface="Courier New"/>
                <a:sym typeface="Courier New"/>
              </a:rPr>
              <a:t>.bind(user, 200);</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1C1C1C"/>
                </a:solidFill>
                <a:latin typeface="Courier New"/>
                <a:ea typeface="Courier New"/>
                <a:cs typeface="Courier New"/>
                <a:sym typeface="Courier New"/>
              </a:rPr>
              <a:t>setTimeOut(sayHi, 1000);</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rPr b="0" i="0" lang="en" sz="1100" u="none" cap="none" strike="noStrike">
                <a:solidFill>
                  <a:srgbClr val="666666"/>
                </a:solidFill>
                <a:latin typeface="Courier New"/>
                <a:ea typeface="Courier New"/>
                <a:cs typeface="Courier New"/>
                <a:sym typeface="Courier New"/>
              </a:rPr>
              <a:t>//Honda top speed 200</a:t>
            </a:r>
            <a:endParaRPr b="0" i="0" sz="1100" u="none" cap="none" strike="noStrike">
              <a:solidFill>
                <a:srgbClr val="000000"/>
              </a:solidFill>
              <a:latin typeface="Arial"/>
              <a:ea typeface="Arial"/>
              <a:cs typeface="Arial"/>
              <a:sym typeface="Arial"/>
            </a:endParaRPr>
          </a:p>
          <a:p>
            <a:pPr indent="0" lvl="0" marL="457200" marR="0" rtl="0" algn="l">
              <a:lnSpc>
                <a:spcPct val="135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2"/>
                                        </p:tgtEl>
                                        <p:attrNameLst>
                                          <p:attrName>style.visibility</p:attrName>
                                        </p:attrNameLst>
                                      </p:cBhvr>
                                      <p:to>
                                        <p:strVal val="visible"/>
                                      </p:to>
                                    </p:set>
                                    <p:anim calcmode="lin" valueType="num">
                                      <p:cBhvr additive="base">
                                        <p:cTn dur="500"/>
                                        <p:tgtEl>
                                          <p:spTgt spid="26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