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EpVOz3x0x5pHkfIzBQA9WBnqW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" name="Google Shape;1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optal.com/software/definitive-guide-to-datetime-manipula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omentjs.com/" TargetMode="External"/><Relationship Id="rId4" Type="http://schemas.openxmlformats.org/officeDocument/2006/relationships/hyperlink" Target="https://day.js.org/" TargetMode="External"/><Relationship Id="rId5" Type="http://schemas.openxmlformats.org/officeDocument/2006/relationships/hyperlink" Target="https://date-fns.org/" TargetMode="External"/><Relationship Id="rId6" Type="http://schemas.openxmlformats.org/officeDocument/2006/relationships/hyperlink" Target="https://www.npmjs.com/package/spacetime" TargetMode="External"/><Relationship Id="rId7" Type="http://schemas.openxmlformats.org/officeDocument/2006/relationships/hyperlink" Target="https://moment.github.io/luxon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pl.it/@RoksolanaDinter/dateTime-API" TargetMode="External"/><Relationship Id="rId4" Type="http://schemas.openxmlformats.org/officeDocument/2006/relationships/hyperlink" Target="https://javascript.info/date" TargetMode="External"/><Relationship Id="rId5" Type="http://schemas.openxmlformats.org/officeDocument/2006/relationships/hyperlink" Target="https://css-tricks.com/everything-you-need-to-know-about-date-in-javascript/" TargetMode="External"/><Relationship Id="rId6" Type="http://schemas.openxmlformats.org/officeDocument/2006/relationships/hyperlink" Target="https://www.toptal.com/software/definitive-guide-to-datetime-manipul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ss-tricks.com/everything-you-need-to-know-about-date-in-javascript/#writing-a-custom-date-forma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JavaScript/Reference/Global_Objects/Date#instance_method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body"/>
          </p:nvPr>
        </p:nvSpPr>
        <p:spPr>
          <a:xfrm>
            <a:off x="133250" y="451375"/>
            <a:ext cx="41358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3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DateTime API</a:t>
            </a:r>
            <a:endParaRPr b="1" sz="3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" name="Google Shape;55;p1"/>
          <p:cNvSpPr txBox="1"/>
          <p:nvPr>
            <p:ph idx="2" type="body"/>
          </p:nvPr>
        </p:nvSpPr>
        <p:spPr>
          <a:xfrm>
            <a:off x="4389600" y="-125"/>
            <a:ext cx="4650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9600" y="0"/>
            <a:ext cx="47544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311700" y="20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/>
              <a:t>Calculating relative dates</a:t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311700" y="1054775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</a:rPr>
              <a:t>For example: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add 5 days to date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subtract 30 minutes from date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find a difference between two dates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myDate = </a:t>
            </a:r>
            <a:r>
              <a:rPr lang="en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2021</a:t>
            </a:r>
            <a:r>
              <a:rPr lang="en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 // Thu Feb 5 2021 00:00:00 GMT+0200</a:t>
            </a: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nextDayOfMonth = myDate.getDate() + </a:t>
            </a:r>
            <a:r>
              <a:rPr lang="en" sz="12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myDate.setDate(nextDayOfMonth);</a:t>
            </a: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newDate = myDate.toLocaleString() // 25/02/2021, 00:00:00</a:t>
            </a: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More examples + explanation are here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311700" y="320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 make it easier</a:t>
            </a:r>
            <a:endParaRPr/>
          </a:p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311700" y="1119300"/>
            <a:ext cx="85206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Use a lib for date manipulation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Moment.js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- the most popular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Day.js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- minimalist alternative to Moment.js with the same API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Date-fns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Spacetime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Luxon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etc.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7391"/>
              </a:lnSpc>
              <a:spcBef>
                <a:spcPts val="2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7391"/>
              </a:lnSpc>
              <a:spcBef>
                <a:spcPts val="2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7391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311700" y="186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Home work</a:t>
            </a:r>
            <a:endParaRPr/>
          </a:p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311700" y="867425"/>
            <a:ext cx="85836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/**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* Write a function which takes a date object as its argument.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* Compare provided date with the current date.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* - if difference is more than 10 days, return current date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* - otherwise, subtract 8 hours from provided date and return the result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* All the dates should be handled in UTC.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* Output should be in the following format: DD-MM-YYYY HH:MM:SS (05-02-2021 15:56:00)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* Feel free to use any library for date manipulation or implement solution using native JS methods.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*/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compareWithCurrent (date) {</a:t>
            </a: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// compareWithCurrent(new Date('2021-01-20T00:00') =&gt;  07-02-2021 14:12:35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// compareWithCurrent(new Date('2021-02-05T16:12') =&gt;  05-02-2021 08:12:00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311700" y="196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Code examples from this lesson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Date and time from javascript.info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Everything You Need to Know About Date in JavaScript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The Definitive Guide to DateTime Manipulation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243675"/>
            <a:ext cx="55779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Time zones in JavaScript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Creating a date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Formatting a date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Comparing dates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Calculating relative dates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133250"/>
            <a:ext cx="85206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zones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81500"/>
            <a:ext cx="8474100" cy="3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hundreds of timezones in our world. In JavaScript, we only care about two: Local Time and Coordinated Universal Time (UTC).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b="1"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Local time</a:t>
            </a: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refers to the timezone your computer is in.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b="1"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UTC</a:t>
            </a: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synonymous with Greenwich Mean Time (GMT) in practice.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SzPts val="1800"/>
              <a:buNone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default, almost every date method in JavaScript gives you a date/time in local time. 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only get UTC if you specify UTC.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196225" y="119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Creating a date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763975"/>
            <a:ext cx="8715600" cy="4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a date-string: 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'2020-01-31'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 should be in `YYYY-MM-DDTHH:mm:ss.sssZ` format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Hours, minutes, seconds and milliseconds are optional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E0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PROBLEM:</a:t>
            </a:r>
            <a:r>
              <a:rPr lang="en" sz="1400">
                <a:solidFill>
                  <a:srgbClr val="CC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you create a date (without specifying time), you get a date in UTC. If you want to create a date in Local Time, you need to include the time.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date arguments: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2021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31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23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59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</a:t>
            </a: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year, months, day, hour, minutes, seconds, milliseconds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Month value is zero-indexed (January === 0)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Dates are always created in Local Time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create date in UTC: new Date(Date.UTC(2021, 0, 31)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timestamps: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1612108563000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timestamp is the amount of milliseconds elapsed since 1 January 1970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useful for comparing dates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no arguments: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to get current time in local time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You can create date with new Date().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There are 4 possible syntaxes: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With a date string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With arguments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With timestamp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With no arguments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i="1" lang="en" sz="1400">
                <a:solidFill>
                  <a:schemeClr val="dk1"/>
                </a:solidFill>
              </a:rPr>
              <a:t>Never</a:t>
            </a:r>
            <a:r>
              <a:rPr lang="en" sz="1400">
                <a:solidFill>
                  <a:schemeClr val="dk1"/>
                </a:solidFill>
              </a:rPr>
              <a:t> create a date with the date string method.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It’s best to create dates with the arguments method.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Remember (and accept) that month is zero-indexed in JavaScript.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319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Creating a date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240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Build-in date formatting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1330150"/>
            <a:ext cx="865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 =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2021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31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23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59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d.toString()                             Sun Jan 31 2021 05:23:59 GMT+0200 (Eastern European Standard Time)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d.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toDateString()                     Sun Jan 31 2021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d.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toLocaleString()                 31/01/2021, 05:23:59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d.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toLocaleDateString()         31/01/2021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d.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toUTCString()                      Sun, 31 Jan 2021 03:23:59 GMT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d.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toISOString()                        2021-01-31T03:23:59.000Z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you need a custom format, you need to create it yourself.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11700" y="240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Creating a custom date format</a:t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311700" y="1152475"/>
            <a:ext cx="8520600" cy="3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rgbClr val="000000"/>
                </a:solidFill>
              </a:rPr>
              <a:t>Let’s say you want something like Sun, 31 January 2021. </a:t>
            </a:r>
            <a:endParaRPr i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You can use the following methods of Date object: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getFullYear:</a:t>
            </a:r>
            <a:r>
              <a:rPr lang="en" sz="1400">
                <a:solidFill>
                  <a:srgbClr val="000000"/>
                </a:solidFill>
              </a:rPr>
              <a:t> gets 4-digit year in local time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getMonth:</a:t>
            </a:r>
            <a:r>
              <a:rPr lang="en" sz="1400">
                <a:solidFill>
                  <a:srgbClr val="000000"/>
                </a:solidFill>
              </a:rPr>
              <a:t> gets month of the year (0-11) </a:t>
            </a:r>
            <a:r>
              <a:rPr lang="en" sz="1400">
                <a:solidFill>
                  <a:schemeClr val="dk1"/>
                </a:solidFill>
              </a:rPr>
              <a:t>in</a:t>
            </a:r>
            <a:r>
              <a:rPr lang="en" sz="1400">
                <a:solidFill>
                  <a:srgbClr val="000000"/>
                </a:solidFill>
              </a:rPr>
              <a:t> local time. Month is zero-indexed.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getDate:</a:t>
            </a:r>
            <a:r>
              <a:rPr lang="en" sz="1400">
                <a:solidFill>
                  <a:srgbClr val="000000"/>
                </a:solidFill>
              </a:rPr>
              <a:t> gets day of the month (1-31) </a:t>
            </a:r>
            <a:r>
              <a:rPr lang="en" sz="1400">
                <a:solidFill>
                  <a:schemeClr val="dk1"/>
                </a:solidFill>
              </a:rPr>
              <a:t>in </a:t>
            </a:r>
            <a:r>
              <a:rPr lang="en" sz="1400">
                <a:solidFill>
                  <a:srgbClr val="000000"/>
                </a:solidFill>
              </a:rPr>
              <a:t>local time.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getDay: </a:t>
            </a:r>
            <a:r>
              <a:rPr lang="en" sz="1400">
                <a:solidFill>
                  <a:srgbClr val="000000"/>
                </a:solidFill>
              </a:rPr>
              <a:t>gets day of the week (0-6) </a:t>
            </a:r>
            <a:r>
              <a:rPr lang="en" sz="1400">
                <a:solidFill>
                  <a:schemeClr val="dk1"/>
                </a:solidFill>
              </a:rPr>
              <a:t>in</a:t>
            </a:r>
            <a:r>
              <a:rPr lang="en" sz="1400">
                <a:solidFill>
                  <a:srgbClr val="000000"/>
                </a:solidFill>
              </a:rPr>
              <a:t> local time, Sunday is 0 and Saturday is 6.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</a:rPr>
              <a:t>It’s simple to create </a:t>
            </a:r>
            <a:r>
              <a:rPr i="1" lang="en" sz="1400">
                <a:solidFill>
                  <a:srgbClr val="000000"/>
                </a:solidFill>
              </a:rPr>
              <a:t>31 (with </a:t>
            </a:r>
            <a:r>
              <a:rPr i="1" lang="en" sz="1400">
                <a:solidFill>
                  <a:schemeClr val="dk1"/>
                </a:solidFill>
              </a:rPr>
              <a:t>getDate()</a:t>
            </a:r>
            <a:r>
              <a:rPr i="1" lang="en" sz="1400">
                <a:solidFill>
                  <a:srgbClr val="000000"/>
                </a:solidFill>
              </a:rPr>
              <a:t>)</a:t>
            </a:r>
            <a:r>
              <a:rPr lang="en" sz="1400">
                <a:solidFill>
                  <a:srgbClr val="000000"/>
                </a:solidFill>
              </a:rPr>
              <a:t> and </a:t>
            </a:r>
            <a:r>
              <a:rPr i="1" lang="en" sz="1400">
                <a:solidFill>
                  <a:srgbClr val="000000"/>
                </a:solidFill>
              </a:rPr>
              <a:t>2021 (with </a:t>
            </a:r>
            <a:r>
              <a:rPr i="1" lang="en" sz="1400">
                <a:solidFill>
                  <a:schemeClr val="dk1"/>
                </a:solidFill>
              </a:rPr>
              <a:t>getFullYear()</a:t>
            </a:r>
            <a:r>
              <a:rPr i="1" lang="en" sz="1400">
                <a:solidFill>
                  <a:srgbClr val="000000"/>
                </a:solidFill>
              </a:rPr>
              <a:t>)</a:t>
            </a:r>
            <a:r>
              <a:rPr lang="en" sz="1400">
                <a:solidFill>
                  <a:srgbClr val="000000"/>
                </a:solidFill>
              </a:rPr>
              <a:t> for Sun, 31 January 2021.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</a:rPr>
              <a:t>It’s harder to get </a:t>
            </a:r>
            <a:r>
              <a:rPr i="1" lang="en" sz="1400">
                <a:solidFill>
                  <a:srgbClr val="000000"/>
                </a:solidFill>
              </a:rPr>
              <a:t>Thu</a:t>
            </a:r>
            <a:r>
              <a:rPr lang="en" sz="1400">
                <a:solidFill>
                  <a:srgbClr val="000000"/>
                </a:solidFill>
              </a:rPr>
              <a:t> and </a:t>
            </a:r>
            <a:r>
              <a:rPr i="1" lang="en" sz="1400">
                <a:solidFill>
                  <a:srgbClr val="000000"/>
                </a:solidFill>
              </a:rPr>
              <a:t>January</a:t>
            </a:r>
            <a:r>
              <a:rPr lang="en" sz="1400">
                <a:solidFill>
                  <a:srgbClr val="000000"/>
                </a:solidFill>
              </a:rPr>
              <a:t>. Check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1400">
                <a:solidFill>
                  <a:srgbClr val="000000"/>
                </a:solidFill>
              </a:rPr>
              <a:t> how to do it.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267275" y="320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Creating a custom time format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You can use the following methods: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chemeClr val="dk1"/>
                </a:solidFill>
              </a:rPr>
              <a:t>getHours</a:t>
            </a:r>
            <a:r>
              <a:rPr lang="en" sz="1400">
                <a:solidFill>
                  <a:schemeClr val="dk1"/>
                </a:solidFill>
              </a:rPr>
              <a:t>: gets hours (0-23) in local time.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chemeClr val="dk1"/>
                </a:solidFill>
              </a:rPr>
              <a:t>getMinutes</a:t>
            </a:r>
            <a:r>
              <a:rPr lang="en" sz="1400">
                <a:solidFill>
                  <a:schemeClr val="dk1"/>
                </a:solidFill>
              </a:rPr>
              <a:t>: gets minutes (0-59) in local time.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chemeClr val="dk1"/>
                </a:solidFill>
              </a:rPr>
              <a:t>getSeconds</a:t>
            </a:r>
            <a:r>
              <a:rPr lang="en" sz="1400">
                <a:solidFill>
                  <a:schemeClr val="dk1"/>
                </a:solidFill>
              </a:rPr>
              <a:t>: gets seconds (0-59) in local time.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chemeClr val="dk1"/>
                </a:solidFill>
              </a:rPr>
              <a:t>getMilliseconds</a:t>
            </a:r>
            <a:r>
              <a:rPr lang="en" sz="1400">
                <a:solidFill>
                  <a:schemeClr val="dk1"/>
                </a:solidFill>
              </a:rPr>
              <a:t>: gets milliseconds (0-999) in local time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Other methods of Date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311700" y="151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Comparing dates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311700" y="1252550"/>
            <a:ext cx="42603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If you want to know whether a date comes before or after another date, you can compare them directly with </a:t>
            </a:r>
            <a:r>
              <a:rPr b="1" lang="en" sz="1400">
                <a:solidFill>
                  <a:schemeClr val="dk1"/>
                </a:solidFill>
              </a:rPr>
              <a:t>&gt;, &lt;, &gt;=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</a:rPr>
              <a:t>&lt;=.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BUT, you can’t compared them with == or ===.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To check whether two dates fall exactly at the same time, you can check their </a:t>
            </a:r>
            <a:r>
              <a:rPr b="1" lang="en" sz="1400">
                <a:solidFill>
                  <a:schemeClr val="dk1"/>
                </a:solidFill>
              </a:rPr>
              <a:t>timestamps</a:t>
            </a:r>
            <a:r>
              <a:rPr lang="en" sz="1400">
                <a:solidFill>
                  <a:schemeClr val="dk1"/>
                </a:solidFill>
              </a:rPr>
              <a:t> with getTime.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5092500" y="1252550"/>
            <a:ext cx="373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const earlier = new Date(2019, 0, 26)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const later = new Date(2019, 0, 27)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console.log(earlier &lt; later) // true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 txBox="1"/>
          <p:nvPr/>
        </p:nvSpPr>
        <p:spPr>
          <a:xfrm>
            <a:off x="5113500" y="2659500"/>
            <a:ext cx="3697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isSameTime = (a, b) =&gt; {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en" sz="12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a.getTime() === b.getTime()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= </a:t>
            </a:r>
            <a:r>
              <a:rPr b="0" i="0" lang="en" sz="12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200" u="none" cap="none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2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2019</a:t>
            </a: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" sz="12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" sz="12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26</a:t>
            </a: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 = </a:t>
            </a:r>
            <a:r>
              <a:rPr b="0" i="0" lang="en" sz="12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200" u="none" cap="none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2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2019</a:t>
            </a: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" sz="12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" sz="1200" u="none" cap="none" strike="noStrik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26</a:t>
            </a: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.log(isSameTime(a, b)) </a:t>
            </a:r>
            <a:r>
              <a:rPr b="0" i="0" lang="en" sz="12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endParaRPr b="0" i="0" sz="1200" u="none" cap="none" strike="noStrike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