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iFILcAPmPPF2NLR2drLx/+Ug2H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350">
                <a:solidFill>
                  <a:schemeClr val="dk1"/>
                </a:solidFill>
                <a:highlight>
                  <a:srgbClr val="FFFFFF"/>
                </a:highlight>
                <a:latin typeface="Roboto"/>
                <a:ea typeface="Roboto"/>
                <a:cs typeface="Roboto"/>
                <a:sym typeface="Roboto"/>
              </a:rPr>
              <a:t>Similarly, the people behind you can't start buying their tickets until you have bought yours.</a:t>
            </a:r>
            <a:endParaRPr sz="1350">
              <a:solidFill>
                <a:schemeClr val="dk1"/>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 sz="1350">
                <a:solidFill>
                  <a:schemeClr val="dk1"/>
                </a:solidFill>
                <a:highlight>
                  <a:srgbClr val="FFFFFF"/>
                </a:highlight>
                <a:latin typeface="Roboto"/>
                <a:ea typeface="Roboto"/>
                <a:cs typeface="Roboto"/>
                <a:sym typeface="Roboto"/>
              </a:rPr>
              <a:t>Similarly, other people don't have to wait for you to get your food and finish eating before they can order. Everybody will get their food as soon as it is finished cooking.</a:t>
            </a:r>
            <a:endParaRPr sz="135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400">
                <a:solidFill>
                  <a:srgbClr val="08090A"/>
                </a:solidFill>
                <a:highlight>
                  <a:srgbClr val="FFFFFF"/>
                </a:highlight>
                <a:latin typeface="Montserrat"/>
                <a:ea typeface="Montserrat"/>
                <a:cs typeface="Montserrat"/>
                <a:sym typeface="Montserrat"/>
              </a:rPr>
              <a:t>To execute several tasks in parallel most programming languages use the concept of threads. The main thread spawns other threads to do some work so that the main program is not blocked.</a:t>
            </a:r>
            <a:endParaRPr sz="1400">
              <a:solidFill>
                <a:srgbClr val="08090A"/>
              </a:solidFill>
              <a:highlight>
                <a:srgbClr val="FFFFFF"/>
              </a:highlight>
              <a:latin typeface="Montserrat"/>
              <a:ea typeface="Montserrat"/>
              <a:cs typeface="Montserrat"/>
              <a:sym typeface="Montserrat"/>
            </a:endParaRPr>
          </a:p>
          <a:p>
            <a:pPr indent="0" lvl="0" marL="0" rtl="0" algn="l">
              <a:lnSpc>
                <a:spcPct val="115000"/>
              </a:lnSpc>
              <a:spcBef>
                <a:spcPts val="1600"/>
              </a:spcBef>
              <a:spcAft>
                <a:spcPts val="1600"/>
              </a:spcAft>
              <a:buClr>
                <a:schemeClr val="dk1"/>
              </a:buClr>
              <a:buSzPts val="1100"/>
              <a:buFont typeface="Arial"/>
              <a:buNone/>
            </a:pPr>
            <a:r>
              <a:rPr lang="en" sz="1350">
                <a:solidFill>
                  <a:schemeClr val="dk1"/>
                </a:solidFill>
                <a:highlight>
                  <a:srgbClr val="FFFFFF"/>
                </a:highlight>
                <a:latin typeface="Roboto"/>
                <a:ea typeface="Roboto"/>
                <a:cs typeface="Roboto"/>
                <a:sym typeface="Roboto"/>
              </a:rPr>
              <a:t> This is like a restaurant with a single worker who does all of the waiting and cooking. But if this worker works quickly enough and can switch between tasks efficiently enough, then the restaurant seemingly has multiple workers.</a:t>
            </a:r>
            <a:endParaRPr sz="1400">
              <a:solidFill>
                <a:srgbClr val="08090A"/>
              </a:solidFill>
              <a:highlight>
                <a:srgbClr val="FFFFFF"/>
              </a:highlight>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rgbClr val="08090A"/>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 name="Shape 9"/>
        <p:cNvGrpSpPr/>
        <p:nvPr/>
      </p:nvGrpSpPr>
      <p:grpSpPr>
        <a:xfrm>
          <a:off x="0" y="0"/>
          <a:ext cx="0" cy="0"/>
          <a:chOff x="0" y="0"/>
          <a:chExt cx="0" cy="0"/>
        </a:xfrm>
      </p:grpSpPr>
      <p:sp>
        <p:nvSpPr>
          <p:cNvPr id="10" name="Google Shape;1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 name="Google Shape;12;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 name="Google Shape;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 name="Google Shape;2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repl.it/@RoksolanaDinter/AsyncJS#homework.j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repl.it/@RoksolanaDinter/AsyncJS#index.js" TargetMode="External"/><Relationship Id="rId4" Type="http://schemas.openxmlformats.org/officeDocument/2006/relationships/hyperlink" Target="https://developer.mozilla.org/en-US/docs/Learn/JavaScript/Asynchronous/Introducing" TargetMode="External"/><Relationship Id="rId5" Type="http://schemas.openxmlformats.org/officeDocument/2006/relationships/hyperlink" Target="https://www.pluralsight.com/guides/introduction-to-asynchronous-javascript" TargetMode="External"/><Relationship Id="rId6" Type="http://schemas.openxmlformats.org/officeDocument/2006/relationships/hyperlink" Target="https://developer.mozilla.org/en-US/docs/Web/JavaScript/Reference/Global_Objects/Promi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i.imgur.com/MByWioX.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idx="1" type="body"/>
          </p:nvPr>
        </p:nvSpPr>
        <p:spPr>
          <a:xfrm>
            <a:off x="0" y="451375"/>
            <a:ext cx="4269000" cy="4692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600"/>
              <a:buFont typeface="Arial"/>
              <a:buNone/>
            </a:pPr>
            <a:r>
              <a:rPr b="1" lang="en" sz="3600">
                <a:solidFill>
                  <a:schemeClr val="dk1"/>
                </a:solidFill>
                <a:latin typeface="Montserrat"/>
                <a:ea typeface="Montserrat"/>
                <a:cs typeface="Montserrat"/>
                <a:sym typeface="Montserrat"/>
              </a:rPr>
              <a:t>INTRO TO ASYNC JS:</a:t>
            </a:r>
            <a:endParaRPr b="1" sz="3600">
              <a:solidFill>
                <a:schemeClr val="dk1"/>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rPr lang="en" sz="3600">
                <a:solidFill>
                  <a:schemeClr val="dk1"/>
                </a:solidFill>
                <a:latin typeface="Montserrat"/>
                <a:ea typeface="Montserrat"/>
                <a:cs typeface="Montserrat"/>
                <a:sym typeface="Montserrat"/>
              </a:rPr>
              <a:t>Promises API</a:t>
            </a:r>
            <a:endParaRPr sz="3600">
              <a:latin typeface="Consolas"/>
              <a:ea typeface="Consolas"/>
              <a:cs typeface="Consolas"/>
              <a:sym typeface="Consolas"/>
            </a:endParaRPr>
          </a:p>
          <a:p>
            <a:pPr indent="0" lvl="0" marL="0" rtl="0" algn="l">
              <a:lnSpc>
                <a:spcPct val="90000"/>
              </a:lnSpc>
              <a:spcBef>
                <a:spcPts val="0"/>
              </a:spcBef>
              <a:spcAft>
                <a:spcPts val="0"/>
              </a:spcAft>
              <a:buSzPts val="1400"/>
              <a:buNone/>
            </a:pPr>
            <a:r>
              <a:t/>
            </a:r>
            <a:endParaRPr b="1" sz="3600">
              <a:solidFill>
                <a:srgbClr val="000000"/>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3600">
              <a:solidFill>
                <a:schemeClr val="dk1"/>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3600"/>
              <a:buFont typeface="Arial"/>
              <a:buNone/>
            </a:pPr>
            <a:r>
              <a:t/>
            </a:r>
            <a:endParaRPr b="1" sz="3600">
              <a:solidFill>
                <a:schemeClr val="dk1"/>
              </a:solidFill>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3600">
              <a:latin typeface="Consolas"/>
              <a:ea typeface="Consolas"/>
              <a:cs typeface="Consolas"/>
              <a:sym typeface="Consolas"/>
            </a:endParaRPr>
          </a:p>
          <a:p>
            <a:pPr indent="0" lvl="0" marL="0" rtl="0" algn="l">
              <a:lnSpc>
                <a:spcPct val="115000"/>
              </a:lnSpc>
              <a:spcBef>
                <a:spcPts val="1600"/>
              </a:spcBef>
              <a:spcAft>
                <a:spcPts val="0"/>
              </a:spcAft>
              <a:buClr>
                <a:schemeClr val="dk1"/>
              </a:buClr>
              <a:buSzPts val="1100"/>
              <a:buFont typeface="Arial"/>
              <a:buNone/>
            </a:pPr>
            <a:r>
              <a:t/>
            </a:r>
            <a:endParaRPr sz="3600">
              <a:latin typeface="Consolas"/>
              <a:ea typeface="Consolas"/>
              <a:cs typeface="Consolas"/>
              <a:sym typeface="Consolas"/>
            </a:endParaRPr>
          </a:p>
          <a:p>
            <a:pPr indent="0" lvl="0" marL="0" rtl="0" algn="l">
              <a:lnSpc>
                <a:spcPct val="115000"/>
              </a:lnSpc>
              <a:spcBef>
                <a:spcPts val="1600"/>
              </a:spcBef>
              <a:spcAft>
                <a:spcPts val="1600"/>
              </a:spcAft>
              <a:buSzPts val="1400"/>
              <a:buNone/>
            </a:pPr>
            <a:r>
              <a:t/>
            </a:r>
            <a:endParaRPr sz="3600">
              <a:latin typeface="Consolas"/>
              <a:ea typeface="Consolas"/>
              <a:cs typeface="Consolas"/>
              <a:sym typeface="Consolas"/>
            </a:endParaRPr>
          </a:p>
        </p:txBody>
      </p:sp>
      <p:sp>
        <p:nvSpPr>
          <p:cNvPr id="55" name="Google Shape;55;p1"/>
          <p:cNvSpPr txBox="1"/>
          <p:nvPr>
            <p:ph idx="2" type="body"/>
          </p:nvPr>
        </p:nvSpPr>
        <p:spPr>
          <a:xfrm>
            <a:off x="4389600" y="-125"/>
            <a:ext cx="46500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pic>
        <p:nvPicPr>
          <p:cNvPr id="56" name="Google Shape;56;p1"/>
          <p:cNvPicPr preferRelativeResize="0"/>
          <p:nvPr/>
        </p:nvPicPr>
        <p:blipFill rotWithShape="1">
          <a:blip r:embed="rId3">
            <a:alphaModFix/>
          </a:blip>
          <a:srcRect b="0" l="0" r="0" t="0"/>
          <a:stretch/>
        </p:blipFill>
        <p:spPr>
          <a:xfrm>
            <a:off x="4389600" y="0"/>
            <a:ext cx="4754401" cy="514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276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Promise states</a:t>
            </a:r>
            <a:endParaRPr/>
          </a:p>
        </p:txBody>
      </p:sp>
      <p:sp>
        <p:nvSpPr>
          <p:cNvPr id="121" name="Google Shape;121;p10"/>
          <p:cNvSpPr txBox="1"/>
          <p:nvPr>
            <p:ph idx="1" type="body"/>
          </p:nvPr>
        </p:nvSpPr>
        <p:spPr>
          <a:xfrm>
            <a:off x="311700" y="1048250"/>
            <a:ext cx="8520600" cy="352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A Promise is always in one of three mutually exclusive states:</a:t>
            </a:r>
            <a:endParaRPr sz="14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Before the result is ready, the Promise is </a:t>
            </a:r>
            <a:r>
              <a:rPr b="1" lang="en" sz="1400">
                <a:solidFill>
                  <a:schemeClr val="dk1"/>
                </a:solidFill>
              </a:rPr>
              <a:t>pending</a:t>
            </a:r>
            <a:r>
              <a:rPr lang="en" sz="1400">
                <a:solidFill>
                  <a:schemeClr val="dk1"/>
                </a:solidFill>
              </a:rPr>
              <a: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If a result is available, the Promise is </a:t>
            </a:r>
            <a:r>
              <a:rPr b="1" lang="en" sz="1400">
                <a:solidFill>
                  <a:schemeClr val="dk1"/>
                </a:solidFill>
              </a:rPr>
              <a:t>fulfilled</a:t>
            </a:r>
            <a:r>
              <a:rPr lang="en" sz="1400">
                <a:solidFill>
                  <a:schemeClr val="dk1"/>
                </a:solidFill>
              </a:rPr>
              <a: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If an error happened, the Promise is </a:t>
            </a:r>
            <a:r>
              <a:rPr b="1" lang="en" sz="1400">
                <a:solidFill>
                  <a:schemeClr val="dk1"/>
                </a:solidFill>
              </a:rPr>
              <a:t>rejected</a:t>
            </a:r>
            <a:r>
              <a:rPr lang="en" sz="1400">
                <a:solidFill>
                  <a:schemeClr val="dk1"/>
                </a:solidFill>
              </a:rPr>
              <a:t>.</a:t>
            </a:r>
            <a:endParaRPr sz="1400">
              <a:solidFill>
                <a:schemeClr val="dk1"/>
              </a:solidFill>
            </a:endParaRPr>
          </a:p>
          <a:p>
            <a:pPr indent="0" lvl="0" marL="0" rtl="0" algn="l">
              <a:lnSpc>
                <a:spcPct val="115000"/>
              </a:lnSpc>
              <a:spcBef>
                <a:spcPts val="130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t/>
            </a:r>
            <a:endParaRPr sz="1400">
              <a:solidFill>
                <a:schemeClr val="dk1"/>
              </a:solidFill>
            </a:endParaRPr>
          </a:p>
          <a:p>
            <a:pPr indent="0" lvl="0" marL="0" rtl="0" algn="l">
              <a:lnSpc>
                <a:spcPct val="115000"/>
              </a:lnSpc>
              <a:spcBef>
                <a:spcPts val="1200"/>
              </a:spcBef>
              <a:spcAft>
                <a:spcPts val="1600"/>
              </a:spcAft>
              <a:buSzPts val="1800"/>
              <a:buNone/>
            </a:pPr>
            <a:r>
              <a:t/>
            </a:r>
            <a:endParaRPr sz="1400">
              <a:solidFill>
                <a:schemeClr val="dk1"/>
              </a:solidFill>
            </a:endParaRPr>
          </a:p>
        </p:txBody>
      </p:sp>
      <p:pic>
        <p:nvPicPr>
          <p:cNvPr id="122" name="Google Shape;122;p10"/>
          <p:cNvPicPr preferRelativeResize="0"/>
          <p:nvPr/>
        </p:nvPicPr>
        <p:blipFill rotWithShape="1">
          <a:blip r:embed="rId3">
            <a:alphaModFix/>
          </a:blip>
          <a:srcRect b="0" l="0" r="0" t="0"/>
          <a:stretch/>
        </p:blipFill>
        <p:spPr>
          <a:xfrm>
            <a:off x="2192421" y="2518450"/>
            <a:ext cx="4759154" cy="2286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311700" y="53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highlight>
                  <a:srgbClr val="FFFFFF"/>
                </a:highlight>
              </a:rPr>
              <a:t>How to handle a Promise</a:t>
            </a:r>
            <a:endParaRPr>
              <a:highlight>
                <a:srgbClr val="FFFFFF"/>
              </a:highlight>
            </a:endParaRPr>
          </a:p>
          <a:p>
            <a:pPr indent="0" lvl="0" marL="0" rtl="0" algn="l">
              <a:lnSpc>
                <a:spcPct val="100000"/>
              </a:lnSpc>
              <a:spcBef>
                <a:spcPts val="500"/>
              </a:spcBef>
              <a:spcAft>
                <a:spcPts val="0"/>
              </a:spcAft>
              <a:buSzPts val="2800"/>
              <a:buNone/>
            </a:pPr>
            <a:r>
              <a:t/>
            </a:r>
            <a:endParaRPr/>
          </a:p>
        </p:txBody>
      </p:sp>
      <p:sp>
        <p:nvSpPr>
          <p:cNvPr id="128" name="Google Shape;128;p11"/>
          <p:cNvSpPr txBox="1"/>
          <p:nvPr>
            <p:ph idx="1" type="body"/>
          </p:nvPr>
        </p:nvSpPr>
        <p:spPr>
          <a:xfrm>
            <a:off x="311700" y="1003825"/>
            <a:ext cx="7656600" cy="3276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b="1" lang="en" sz="1400">
                <a:solidFill>
                  <a:srgbClr val="000000"/>
                </a:solidFill>
              </a:rPr>
              <a:t>.then()</a:t>
            </a:r>
            <a:r>
              <a:rPr lang="en" sz="1400">
                <a:solidFill>
                  <a:srgbClr val="000000"/>
                </a:solidFill>
              </a:rPr>
              <a:t> method - to </a:t>
            </a:r>
            <a:r>
              <a:rPr lang="en" sz="1400">
                <a:solidFill>
                  <a:srgbClr val="0A0A23"/>
                </a:solidFill>
                <a:highlight>
                  <a:srgbClr val="FFFFFF"/>
                </a:highlight>
              </a:rPr>
              <a:t>handle a result (resolve) or an error (reject)</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 sz="1400">
                <a:solidFill>
                  <a:srgbClr val="000000"/>
                </a:solidFill>
              </a:rPr>
              <a:t>.catch() </a:t>
            </a:r>
            <a:r>
              <a:rPr lang="en" sz="1400">
                <a:solidFill>
                  <a:schemeClr val="dk1"/>
                </a:solidFill>
              </a:rPr>
              <a:t>method - t</a:t>
            </a:r>
            <a:r>
              <a:rPr lang="en" sz="1400">
                <a:solidFill>
                  <a:srgbClr val="0A0A23"/>
                </a:solidFill>
                <a:highlight>
                  <a:srgbClr val="FFFFFF"/>
                </a:highlight>
              </a:rPr>
              <a:t>o handle errors (rejections)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 sz="1400">
                <a:solidFill>
                  <a:srgbClr val="000000"/>
                </a:solidFill>
              </a:rPr>
              <a:t>.finally() </a:t>
            </a:r>
            <a:r>
              <a:rPr lang="en" sz="1400">
                <a:solidFill>
                  <a:schemeClr val="dk1"/>
                </a:solidFill>
              </a:rPr>
              <a:t>method - will be called irrespective of whether a promise resolves or rejects, used for performing cleanups (stopping a loader, closing a live connection)</a:t>
            </a:r>
            <a:endParaRPr sz="1400">
              <a:solidFill>
                <a:srgbClr val="000000"/>
              </a:solidFill>
            </a:endParaRPr>
          </a:p>
        </p:txBody>
      </p:sp>
      <p:pic>
        <p:nvPicPr>
          <p:cNvPr id="129" name="Google Shape;129;p11"/>
          <p:cNvPicPr preferRelativeResize="0"/>
          <p:nvPr/>
        </p:nvPicPr>
        <p:blipFill rotWithShape="1">
          <a:blip r:embed="rId3">
            <a:alphaModFix/>
          </a:blip>
          <a:srcRect b="11250" l="0" r="0" t="9067"/>
          <a:stretch/>
        </p:blipFill>
        <p:spPr>
          <a:xfrm>
            <a:off x="1753775" y="2460700"/>
            <a:ext cx="5387701" cy="2407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idx="1" type="body"/>
          </p:nvPr>
        </p:nvSpPr>
        <p:spPr>
          <a:xfrm>
            <a:off x="426175" y="642975"/>
            <a:ext cx="3999900" cy="3712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400"/>
              <a:buNone/>
            </a:pPr>
            <a:r>
              <a:rPr lang="en">
                <a:solidFill>
                  <a:srgbClr val="000000"/>
                </a:solidFill>
              </a:rPr>
              <a:t>The following function returns a result asynchronously, via a Promise:</a:t>
            </a:r>
            <a:endParaRPr>
              <a:solidFill>
                <a:srgbClr val="000000"/>
              </a:solidFill>
            </a:endParaRPr>
          </a:p>
          <a:p>
            <a:pPr indent="0" lvl="0" marL="0" rtl="0" algn="l">
              <a:lnSpc>
                <a:spcPct val="135714"/>
              </a:lnSpc>
              <a:spcBef>
                <a:spcPts val="0"/>
              </a:spcBef>
              <a:spcAft>
                <a:spcPts val="0"/>
              </a:spcAft>
              <a:buSzPts val="1400"/>
              <a:buNone/>
            </a:pPr>
            <a:r>
              <a:t/>
            </a:r>
            <a:endParaRPr>
              <a:solidFill>
                <a:srgbClr val="000000"/>
              </a:solidFill>
            </a:endParaRPr>
          </a:p>
          <a:p>
            <a:pPr indent="0" lvl="0" marL="0" rtl="0" algn="l">
              <a:lnSpc>
                <a:spcPct val="135714"/>
              </a:lnSpc>
              <a:spcBef>
                <a:spcPts val="0"/>
              </a:spcBef>
              <a:spcAft>
                <a:spcPts val="0"/>
              </a:spcAft>
              <a:buSzPts val="1400"/>
              <a:buNone/>
            </a:pPr>
            <a:r>
              <a:t/>
            </a:r>
            <a:endParaRPr/>
          </a:p>
          <a:p>
            <a:pPr indent="0" lvl="0" marL="0" rtl="0" algn="l">
              <a:lnSpc>
                <a:spcPct val="135714"/>
              </a:lnSpc>
              <a:spcBef>
                <a:spcPts val="0"/>
              </a:spcBef>
              <a:spcAft>
                <a:spcPts val="0"/>
              </a:spcAft>
              <a:buClr>
                <a:schemeClr val="dk1"/>
              </a:buClr>
              <a:buSzPts val="1100"/>
              <a:buFont typeface="Arial"/>
              <a:buNone/>
            </a:pPr>
            <a:r>
              <a:rPr lang="en" sz="1250">
                <a:solidFill>
                  <a:srgbClr val="3F51B5"/>
                </a:solidFill>
                <a:latin typeface="Roboto Mono"/>
                <a:ea typeface="Roboto Mono"/>
                <a:cs typeface="Roboto Mono"/>
                <a:sym typeface="Roboto Mono"/>
              </a:rPr>
              <a:t>function</a:t>
            </a:r>
            <a:r>
              <a:rPr lang="en" sz="1250">
                <a:solidFill>
                  <a:srgbClr val="37474F"/>
                </a:solidFill>
                <a:latin typeface="Roboto Mono"/>
                <a:ea typeface="Roboto Mono"/>
                <a:cs typeface="Roboto Mono"/>
                <a:sym typeface="Roboto Mono"/>
              </a:rPr>
              <a:t> asyncFunc() {</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a:t>
            </a:r>
            <a:r>
              <a:rPr lang="en" sz="1250">
                <a:solidFill>
                  <a:srgbClr val="3F51B5"/>
                </a:solidFill>
                <a:latin typeface="Roboto Mono"/>
                <a:ea typeface="Roboto Mono"/>
                <a:cs typeface="Roboto Mono"/>
                <a:sym typeface="Roboto Mono"/>
              </a:rPr>
              <a:t>return</a:t>
            </a:r>
            <a:r>
              <a:rPr lang="en" sz="1250">
                <a:solidFill>
                  <a:srgbClr val="37474F"/>
                </a:solidFill>
                <a:latin typeface="Roboto Mono"/>
                <a:ea typeface="Roboto Mono"/>
                <a:cs typeface="Roboto Mono"/>
                <a:sym typeface="Roboto Mono"/>
              </a:rPr>
              <a:t> </a:t>
            </a:r>
            <a:r>
              <a:rPr lang="en" sz="1250">
                <a:solidFill>
                  <a:srgbClr val="3F51B5"/>
                </a:solidFill>
                <a:latin typeface="Roboto Mono"/>
                <a:ea typeface="Roboto Mono"/>
                <a:cs typeface="Roboto Mono"/>
                <a:sym typeface="Roboto Mono"/>
              </a:rPr>
              <a:t>new</a:t>
            </a:r>
            <a:r>
              <a:rPr lang="en" sz="1250">
                <a:solidFill>
                  <a:srgbClr val="37474F"/>
                </a:solidFill>
                <a:latin typeface="Roboto Mono"/>
                <a:ea typeface="Roboto Mono"/>
                <a:cs typeface="Roboto Mono"/>
                <a:sym typeface="Roboto Mono"/>
              </a:rPr>
              <a:t> </a:t>
            </a:r>
            <a:r>
              <a:rPr lang="en" sz="1250">
                <a:solidFill>
                  <a:srgbClr val="9C27B0"/>
                </a:solidFill>
                <a:latin typeface="Roboto Mono"/>
                <a:ea typeface="Roboto Mono"/>
                <a:cs typeface="Roboto Mono"/>
                <a:sym typeface="Roboto Mono"/>
              </a:rPr>
              <a:t>Promise</a:t>
            </a:r>
            <a:r>
              <a:rPr lang="en" sz="1250">
                <a:solidFill>
                  <a:srgbClr val="37474F"/>
                </a:solidFill>
                <a:latin typeface="Roboto Mono"/>
                <a:ea typeface="Roboto Mono"/>
                <a:cs typeface="Roboto Mono"/>
                <a:sym typeface="Roboto Mono"/>
              </a:rPr>
              <a:t>(</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a:t>
            </a:r>
            <a:r>
              <a:rPr lang="en" sz="1250">
                <a:solidFill>
                  <a:srgbClr val="3F51B5"/>
                </a:solidFill>
                <a:latin typeface="Roboto Mono"/>
                <a:ea typeface="Roboto Mono"/>
                <a:cs typeface="Roboto Mono"/>
                <a:sym typeface="Roboto Mono"/>
              </a:rPr>
              <a:t>function</a:t>
            </a:r>
            <a:r>
              <a:rPr lang="en" sz="1250">
                <a:solidFill>
                  <a:srgbClr val="37474F"/>
                </a:solidFill>
                <a:latin typeface="Roboto Mono"/>
                <a:ea typeface="Roboto Mono"/>
                <a:cs typeface="Roboto Mono"/>
                <a:sym typeface="Roboto Mono"/>
              </a:rPr>
              <a:t> (resolve, reject) {</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resolve(result);</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reject(error);</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a:t>
            </a:r>
            <a:endParaRPr sz="12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t/>
            </a:r>
            <a:endParaRPr>
              <a:solidFill>
                <a:srgbClr val="0000FF"/>
              </a:solidFill>
            </a:endParaRPr>
          </a:p>
        </p:txBody>
      </p:sp>
      <p:sp>
        <p:nvSpPr>
          <p:cNvPr id="135" name="Google Shape;135;p12"/>
          <p:cNvSpPr txBox="1"/>
          <p:nvPr>
            <p:ph idx="2" type="body"/>
          </p:nvPr>
        </p:nvSpPr>
        <p:spPr>
          <a:xfrm>
            <a:off x="4503900" y="679800"/>
            <a:ext cx="4432800" cy="3712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000000"/>
                </a:solidFill>
              </a:rPr>
              <a:t>You call asyncFunc() as follows:</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35714"/>
              </a:lnSpc>
              <a:spcBef>
                <a:spcPts val="0"/>
              </a:spcBef>
              <a:spcAft>
                <a:spcPts val="0"/>
              </a:spcAft>
              <a:buSzPts val="1400"/>
              <a:buNone/>
            </a:pPr>
            <a:r>
              <a:t/>
            </a:r>
            <a:endParaRPr>
              <a:solidFill>
                <a:srgbClr val="000000"/>
              </a:solidFill>
            </a:endParaRPr>
          </a:p>
          <a:p>
            <a:pPr indent="0" lvl="0" marL="0" rtl="0" algn="l">
              <a:lnSpc>
                <a:spcPct val="135714"/>
              </a:lnSpc>
              <a:spcBef>
                <a:spcPts val="0"/>
              </a:spcBef>
              <a:spcAft>
                <a:spcPts val="0"/>
              </a:spcAft>
              <a:buSzPts val="1400"/>
              <a:buNone/>
            </a:pPr>
            <a:r>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asyncFunc()</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.then(result =&gt; { ··· })</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.then(result =&gt; { ··· }, err =&gt; </a:t>
            </a:r>
            <a:r>
              <a:rPr lang="en" sz="1250">
                <a:solidFill>
                  <a:srgbClr val="3F51B5"/>
                </a:solidFill>
                <a:latin typeface="Roboto Mono"/>
                <a:ea typeface="Roboto Mono"/>
                <a:cs typeface="Roboto Mono"/>
                <a:sym typeface="Roboto Mono"/>
              </a:rPr>
              <a:t>throw</a:t>
            </a:r>
            <a:r>
              <a:rPr lang="en" sz="1250">
                <a:solidFill>
                  <a:srgbClr val="37474F"/>
                </a:solidFill>
                <a:latin typeface="Roboto Mono"/>
                <a:ea typeface="Roboto Mono"/>
                <a:cs typeface="Roboto Mono"/>
                <a:sym typeface="Roboto Mono"/>
              </a:rPr>
              <a:t> err)</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.catch(error =&gt; { ··· })</a:t>
            </a:r>
            <a:endParaRPr sz="12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.finally(() =&gt; { … })</a:t>
            </a:r>
            <a:endParaRPr sz="1250">
              <a:solidFill>
                <a:srgbClr val="37474F"/>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15000"/>
              </a:lnSpc>
              <a:spcBef>
                <a:spcPts val="0"/>
              </a:spcBef>
              <a:spcAft>
                <a:spcPts val="1600"/>
              </a:spcAft>
              <a:buSzPts val="1400"/>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ph type="title"/>
          </p:nvPr>
        </p:nvSpPr>
        <p:spPr>
          <a:xfrm>
            <a:off x="311700" y="218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Promise chaining </a:t>
            </a:r>
            <a:endParaRPr/>
          </a:p>
        </p:txBody>
      </p:sp>
      <p:sp>
        <p:nvSpPr>
          <p:cNvPr id="141" name="Google Shape;141;p13"/>
          <p:cNvSpPr txBox="1"/>
          <p:nvPr>
            <p:ph idx="1" type="body"/>
          </p:nvPr>
        </p:nvSpPr>
        <p:spPr>
          <a:xfrm>
            <a:off x="311700" y="1039350"/>
            <a:ext cx="4192200" cy="410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000000"/>
                </a:solidFill>
              </a:rPr>
              <a:t>The  promise.then() call always returns a promise. </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rPr>
              <a:t>This promise will have the state as pending and result as undefined. It allows us to call the next .then method on the new  promise.</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rPr>
              <a:t>The .then method can:</a:t>
            </a:r>
            <a:endParaRPr>
              <a:solidFill>
                <a:srgbClr val="000000"/>
              </a:solidFill>
            </a:endParaRPr>
          </a:p>
          <a:p>
            <a:pPr indent="-317500" lvl="0" marL="457200" rtl="0" algn="l">
              <a:lnSpc>
                <a:spcPct val="100000"/>
              </a:lnSpc>
              <a:spcBef>
                <a:spcPts val="0"/>
              </a:spcBef>
              <a:spcAft>
                <a:spcPts val="0"/>
              </a:spcAft>
              <a:buClr>
                <a:srgbClr val="000000"/>
              </a:buClr>
              <a:buSzPts val="1400"/>
              <a:buChar char="●"/>
            </a:pPr>
            <a:r>
              <a:rPr lang="en">
                <a:solidFill>
                  <a:srgbClr val="000000"/>
                </a:solidFill>
              </a:rPr>
              <a:t>return a value </a:t>
            </a:r>
            <a:endParaRPr>
              <a:solidFill>
                <a:srgbClr val="000000"/>
              </a:solidFill>
            </a:endParaRPr>
          </a:p>
          <a:p>
            <a:pPr indent="-317500" lvl="0" marL="457200" rtl="0" algn="l">
              <a:lnSpc>
                <a:spcPct val="100000"/>
              </a:lnSpc>
              <a:spcBef>
                <a:spcPts val="0"/>
              </a:spcBef>
              <a:spcAft>
                <a:spcPts val="0"/>
              </a:spcAft>
              <a:buClr>
                <a:srgbClr val="000000"/>
              </a:buClr>
              <a:buSzPts val="1400"/>
              <a:buChar char="●"/>
            </a:pPr>
            <a:r>
              <a:rPr lang="en">
                <a:solidFill>
                  <a:srgbClr val="000000"/>
                </a:solidFill>
              </a:rPr>
              <a:t>return a brand new promise</a:t>
            </a:r>
            <a:endParaRPr>
              <a:solidFill>
                <a:srgbClr val="000000"/>
              </a:solidFill>
            </a:endParaRPr>
          </a:p>
          <a:p>
            <a:pPr indent="-317500" lvl="0" marL="457200" rtl="0" algn="l">
              <a:lnSpc>
                <a:spcPct val="100000"/>
              </a:lnSpc>
              <a:spcBef>
                <a:spcPts val="0"/>
              </a:spcBef>
              <a:spcAft>
                <a:spcPts val="0"/>
              </a:spcAft>
              <a:buClr>
                <a:srgbClr val="000000"/>
              </a:buClr>
              <a:buSzPts val="1400"/>
              <a:buChar char="●"/>
            </a:pPr>
            <a:r>
              <a:rPr lang="en">
                <a:solidFill>
                  <a:srgbClr val="000000"/>
                </a:solidFill>
              </a:rPr>
              <a:t>throw an error</a:t>
            </a:r>
            <a:endParaRPr>
              <a:solidFill>
                <a:srgbClr val="000000"/>
              </a:solidFill>
            </a:endParaRPr>
          </a:p>
          <a:p>
            <a:pPr indent="0" lvl="0" marL="0" rtl="0" algn="l">
              <a:lnSpc>
                <a:spcPct val="100000"/>
              </a:lnSpc>
              <a:spcBef>
                <a:spcPts val="0"/>
              </a:spcBef>
              <a:spcAft>
                <a:spcPts val="0"/>
              </a:spcAft>
              <a:buSzPts val="1400"/>
              <a:buNone/>
            </a:pPr>
            <a:r>
              <a:t/>
            </a:r>
            <a:endParaRPr>
              <a:solidFill>
                <a:srgbClr val="000000"/>
              </a:solidFill>
            </a:endParaRPr>
          </a:p>
          <a:p>
            <a:pPr indent="0" lvl="0" marL="0" rtl="0" algn="l">
              <a:lnSpc>
                <a:spcPct val="100000"/>
              </a:lnSpc>
              <a:spcBef>
                <a:spcPts val="0"/>
              </a:spcBef>
              <a:spcAft>
                <a:spcPts val="0"/>
              </a:spcAft>
              <a:buSzPts val="1400"/>
              <a:buNone/>
            </a:pPr>
            <a:r>
              <a:rPr lang="en">
                <a:solidFill>
                  <a:srgbClr val="000000"/>
                </a:solidFill>
              </a:rPr>
              <a:t>In case there is an error or a promise rejection, the .catch method in the chain will be called.</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000000"/>
              </a:solidFill>
            </a:endParaRPr>
          </a:p>
        </p:txBody>
      </p:sp>
      <p:sp>
        <p:nvSpPr>
          <p:cNvPr id="142" name="Google Shape;142;p13"/>
          <p:cNvSpPr txBox="1"/>
          <p:nvPr/>
        </p:nvSpPr>
        <p:spPr>
          <a:xfrm>
            <a:off x="4797050" y="1083775"/>
            <a:ext cx="4148700" cy="331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F51B5"/>
                </a:solidFill>
                <a:latin typeface="Roboto Mono"/>
                <a:ea typeface="Roboto Mono"/>
                <a:cs typeface="Roboto Mono"/>
                <a:sym typeface="Roboto Mono"/>
              </a:rPr>
              <a:t>const</a:t>
            </a:r>
            <a:r>
              <a:rPr b="0" i="0" lang="en" sz="1150" u="none" cap="none" strike="noStrike">
                <a:solidFill>
                  <a:srgbClr val="37474F"/>
                </a:solidFill>
                <a:latin typeface="Roboto Mono"/>
                <a:ea typeface="Roboto Mono"/>
                <a:cs typeface="Roboto Mono"/>
                <a:sym typeface="Roboto Mono"/>
              </a:rPr>
              <a:t> p = </a:t>
            </a:r>
            <a:r>
              <a:rPr b="0" i="0" lang="en" sz="1150" u="none" cap="none" strike="noStrike">
                <a:solidFill>
                  <a:srgbClr val="3F51B5"/>
                </a:solidFill>
                <a:latin typeface="Roboto Mono"/>
                <a:ea typeface="Roboto Mono"/>
                <a:cs typeface="Roboto Mono"/>
                <a:sym typeface="Roboto Mono"/>
              </a:rPr>
              <a:t>new</a:t>
            </a:r>
            <a:r>
              <a:rPr b="0" i="0" lang="en" sz="1150" u="none" cap="none" strike="noStrike">
                <a:solidFill>
                  <a:srgbClr val="37474F"/>
                </a:solidFill>
                <a:latin typeface="Roboto Mono"/>
                <a:ea typeface="Roboto Mono"/>
                <a:cs typeface="Roboto Mono"/>
                <a:sym typeface="Roboto Mono"/>
              </a:rPr>
              <a:t> </a:t>
            </a:r>
            <a:r>
              <a:rPr b="0" i="0" lang="en" sz="1150" u="none" cap="none" strike="noStrike">
                <a:solidFill>
                  <a:srgbClr val="9C27B0"/>
                </a:solidFill>
                <a:latin typeface="Roboto Mono"/>
                <a:ea typeface="Roboto Mono"/>
                <a:cs typeface="Roboto Mono"/>
                <a:sym typeface="Roboto Mono"/>
              </a:rPr>
              <a:t>Promise</a:t>
            </a:r>
            <a:r>
              <a:rPr b="0" i="0" lang="en" sz="1150" u="none" cap="none" strike="noStrike">
                <a:solidFill>
                  <a:srgbClr val="37474F"/>
                </a:solidFill>
                <a:latin typeface="Roboto Mono"/>
                <a:ea typeface="Roboto Mono"/>
                <a:cs typeface="Roboto Mono"/>
                <a:sym typeface="Roboto Mono"/>
              </a:rPr>
              <a:t>((resolve, reject) =&gt; {</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    setTimeout(() =&gt; {</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        resolve(</a:t>
            </a:r>
            <a:r>
              <a:rPr b="0" i="0" lang="en" sz="1150" u="none" cap="none" strike="noStrike">
                <a:solidFill>
                  <a:srgbClr val="C53929"/>
                </a:solidFill>
                <a:latin typeface="Roboto Mono"/>
                <a:ea typeface="Roboto Mono"/>
                <a:cs typeface="Roboto Mono"/>
                <a:sym typeface="Roboto Mono"/>
              </a:rPr>
              <a:t>10</a:t>
            </a:r>
            <a:r>
              <a:rPr b="0" i="0" lang="en" sz="1150" u="none" cap="none" strike="noStrike">
                <a:solidFill>
                  <a:srgbClr val="37474F"/>
                </a:solidFill>
                <a:latin typeface="Roboto Mono"/>
                <a:ea typeface="Roboto Mono"/>
                <a:cs typeface="Roboto Mono"/>
                <a:sym typeface="Roboto Mono"/>
              </a:rPr>
              <a:t>);</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    }, </a:t>
            </a:r>
            <a:r>
              <a:rPr b="0" i="0" lang="en" sz="1150" u="none" cap="none" strike="noStrike">
                <a:solidFill>
                  <a:srgbClr val="C53929"/>
                </a:solidFill>
                <a:latin typeface="Roboto Mono"/>
                <a:ea typeface="Roboto Mono"/>
                <a:cs typeface="Roboto Mono"/>
                <a:sym typeface="Roboto Mono"/>
              </a:rPr>
              <a:t>100</a:t>
            </a:r>
            <a:r>
              <a:rPr b="0" i="0" lang="en" sz="1150" u="none" cap="none" strike="noStrike">
                <a:solidFill>
                  <a:srgbClr val="37474F"/>
                </a:solidFill>
                <a:latin typeface="Roboto Mono"/>
                <a:ea typeface="Roboto Mono"/>
                <a:cs typeface="Roboto Mono"/>
                <a:sym typeface="Roboto Mono"/>
              </a:rPr>
              <a:t>);</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p.then((result) =&gt; {</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    </a:t>
            </a:r>
            <a:r>
              <a:rPr b="0" i="0" lang="en" sz="1150" u="none" cap="none" strike="noStrike">
                <a:solidFill>
                  <a:srgbClr val="9C27B0"/>
                </a:solidFill>
                <a:latin typeface="Roboto Mono"/>
                <a:ea typeface="Roboto Mono"/>
                <a:cs typeface="Roboto Mono"/>
                <a:sym typeface="Roboto Mono"/>
              </a:rPr>
              <a:t>console</a:t>
            </a:r>
            <a:r>
              <a:rPr b="0" i="0" lang="en" sz="1150" u="none" cap="none" strike="noStrike">
                <a:solidFill>
                  <a:srgbClr val="37474F"/>
                </a:solidFill>
                <a:latin typeface="Roboto Mono"/>
                <a:ea typeface="Roboto Mono"/>
                <a:cs typeface="Roboto Mono"/>
                <a:sym typeface="Roboto Mono"/>
              </a:rPr>
              <a:t>.log(result); </a:t>
            </a:r>
            <a:r>
              <a:rPr b="0" i="0" lang="en" sz="1150" u="none" cap="none" strike="noStrike">
                <a:solidFill>
                  <a:srgbClr val="D81B60"/>
                </a:solidFill>
                <a:latin typeface="Roboto Mono"/>
                <a:ea typeface="Roboto Mono"/>
                <a:cs typeface="Roboto Mono"/>
                <a:sym typeface="Roboto Mono"/>
              </a:rPr>
              <a:t>// 10</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    </a:t>
            </a:r>
            <a:r>
              <a:rPr b="0" i="0" lang="en" sz="1150" u="none" cap="none" strike="noStrike">
                <a:solidFill>
                  <a:srgbClr val="3F51B5"/>
                </a:solidFill>
                <a:latin typeface="Roboto Mono"/>
                <a:ea typeface="Roboto Mono"/>
                <a:cs typeface="Roboto Mono"/>
                <a:sym typeface="Roboto Mono"/>
              </a:rPr>
              <a:t>return</a:t>
            </a:r>
            <a:r>
              <a:rPr b="0" i="0" lang="en" sz="1150" u="none" cap="none" strike="noStrike">
                <a:solidFill>
                  <a:srgbClr val="37474F"/>
                </a:solidFill>
                <a:latin typeface="Roboto Mono"/>
                <a:ea typeface="Roboto Mono"/>
                <a:cs typeface="Roboto Mono"/>
                <a:sym typeface="Roboto Mono"/>
              </a:rPr>
              <a:t> result * </a:t>
            </a:r>
            <a:r>
              <a:rPr b="0" i="0" lang="en" sz="1150" u="none" cap="none" strike="noStrike">
                <a:solidFill>
                  <a:srgbClr val="C53929"/>
                </a:solidFill>
                <a:latin typeface="Roboto Mono"/>
                <a:ea typeface="Roboto Mono"/>
                <a:cs typeface="Roboto Mono"/>
                <a:sym typeface="Roboto Mono"/>
              </a:rPr>
              <a:t>2</a:t>
            </a:r>
            <a:r>
              <a:rPr b="0" i="0" lang="en" sz="1150" u="none" cap="none" strike="noStrike">
                <a:solidFill>
                  <a:srgbClr val="37474F"/>
                </a:solidFill>
                <a:latin typeface="Roboto Mono"/>
                <a:ea typeface="Roboto Mono"/>
                <a:cs typeface="Roboto Mono"/>
                <a:sym typeface="Roboto Mono"/>
              </a:rPr>
              <a:t>;</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}).then((result) =&gt; {</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    </a:t>
            </a:r>
            <a:r>
              <a:rPr b="0" i="0" lang="en" sz="1150" u="none" cap="none" strike="noStrike">
                <a:solidFill>
                  <a:srgbClr val="9C27B0"/>
                </a:solidFill>
                <a:latin typeface="Roboto Mono"/>
                <a:ea typeface="Roboto Mono"/>
                <a:cs typeface="Roboto Mono"/>
                <a:sym typeface="Roboto Mono"/>
              </a:rPr>
              <a:t>console</a:t>
            </a:r>
            <a:r>
              <a:rPr b="0" i="0" lang="en" sz="1150" u="none" cap="none" strike="noStrike">
                <a:solidFill>
                  <a:srgbClr val="37474F"/>
                </a:solidFill>
                <a:latin typeface="Roboto Mono"/>
                <a:ea typeface="Roboto Mono"/>
                <a:cs typeface="Roboto Mono"/>
                <a:sym typeface="Roboto Mono"/>
              </a:rPr>
              <a:t>.log(result); </a:t>
            </a:r>
            <a:r>
              <a:rPr b="0" i="0" lang="en" sz="1150" u="none" cap="none" strike="noStrike">
                <a:solidFill>
                  <a:srgbClr val="D81B60"/>
                </a:solidFill>
                <a:latin typeface="Roboto Mono"/>
                <a:ea typeface="Roboto Mono"/>
                <a:cs typeface="Roboto Mono"/>
                <a:sym typeface="Roboto Mono"/>
              </a:rPr>
              <a:t>// 20</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    </a:t>
            </a:r>
            <a:r>
              <a:rPr b="0" i="0" lang="en" sz="1150" u="none" cap="none" strike="noStrike">
                <a:solidFill>
                  <a:srgbClr val="3F51B5"/>
                </a:solidFill>
                <a:latin typeface="Roboto Mono"/>
                <a:ea typeface="Roboto Mono"/>
                <a:cs typeface="Roboto Mono"/>
                <a:sym typeface="Roboto Mono"/>
              </a:rPr>
              <a:t>return</a:t>
            </a:r>
            <a:r>
              <a:rPr b="0" i="0" lang="en" sz="1150" u="none" cap="none" strike="noStrike">
                <a:solidFill>
                  <a:srgbClr val="37474F"/>
                </a:solidFill>
                <a:latin typeface="Roboto Mono"/>
                <a:ea typeface="Roboto Mono"/>
                <a:cs typeface="Roboto Mono"/>
                <a:sym typeface="Roboto Mono"/>
              </a:rPr>
              <a:t> result * </a:t>
            </a:r>
            <a:r>
              <a:rPr b="0" i="0" lang="en" sz="1150" u="none" cap="none" strike="noStrike">
                <a:solidFill>
                  <a:srgbClr val="C53929"/>
                </a:solidFill>
                <a:latin typeface="Roboto Mono"/>
                <a:ea typeface="Roboto Mono"/>
                <a:cs typeface="Roboto Mono"/>
                <a:sym typeface="Roboto Mono"/>
              </a:rPr>
              <a:t>3</a:t>
            </a:r>
            <a:r>
              <a:rPr b="0" i="0" lang="en" sz="1150" u="none" cap="none" strike="noStrike">
                <a:solidFill>
                  <a:srgbClr val="37474F"/>
                </a:solidFill>
                <a:latin typeface="Roboto Mono"/>
                <a:ea typeface="Roboto Mono"/>
                <a:cs typeface="Roboto Mono"/>
                <a:sym typeface="Roboto Mono"/>
              </a:rPr>
              <a:t>;</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}).then((result) =&gt; {</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    </a:t>
            </a:r>
            <a:r>
              <a:rPr b="0" i="0" lang="en" sz="1150" u="none" cap="none" strike="noStrike">
                <a:solidFill>
                  <a:srgbClr val="9C27B0"/>
                </a:solidFill>
                <a:latin typeface="Roboto Mono"/>
                <a:ea typeface="Roboto Mono"/>
                <a:cs typeface="Roboto Mono"/>
                <a:sym typeface="Roboto Mono"/>
              </a:rPr>
              <a:t>console</a:t>
            </a:r>
            <a:r>
              <a:rPr b="0" i="0" lang="en" sz="1150" u="none" cap="none" strike="noStrike">
                <a:solidFill>
                  <a:srgbClr val="37474F"/>
                </a:solidFill>
                <a:latin typeface="Roboto Mono"/>
                <a:ea typeface="Roboto Mono"/>
                <a:cs typeface="Roboto Mono"/>
                <a:sym typeface="Roboto Mono"/>
              </a:rPr>
              <a:t>.log(result); </a:t>
            </a:r>
            <a:r>
              <a:rPr b="0" i="0" lang="en" sz="1150" u="none" cap="none" strike="noStrike">
                <a:solidFill>
                  <a:srgbClr val="D81B60"/>
                </a:solidFill>
                <a:latin typeface="Roboto Mono"/>
                <a:ea typeface="Roboto Mono"/>
                <a:cs typeface="Roboto Mono"/>
                <a:sym typeface="Roboto Mono"/>
              </a:rPr>
              <a:t>// 60</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37474F"/>
                </a:solidFill>
                <a:latin typeface="Roboto Mono"/>
                <a:ea typeface="Roboto Mono"/>
                <a:cs typeface="Roboto Mono"/>
                <a:sym typeface="Roboto Mono"/>
              </a:rPr>
              <a:t>    </a:t>
            </a:r>
            <a:r>
              <a:rPr b="0" i="0" lang="en" sz="1150" u="none" cap="none" strike="noStrike">
                <a:solidFill>
                  <a:srgbClr val="3F51B5"/>
                </a:solidFill>
                <a:latin typeface="Roboto Mono"/>
                <a:ea typeface="Roboto Mono"/>
                <a:cs typeface="Roboto Mono"/>
                <a:sym typeface="Roboto Mono"/>
              </a:rPr>
              <a:t>return</a:t>
            </a:r>
            <a:r>
              <a:rPr b="0" i="0" lang="en" sz="1150" u="none" cap="none" strike="noStrike">
                <a:solidFill>
                  <a:srgbClr val="37474F"/>
                </a:solidFill>
                <a:latin typeface="Roboto Mono"/>
                <a:ea typeface="Roboto Mono"/>
                <a:cs typeface="Roboto Mono"/>
                <a:sym typeface="Roboto Mono"/>
              </a:rPr>
              <a:t> result * </a:t>
            </a:r>
            <a:r>
              <a:rPr b="0" i="0" lang="en" sz="1150" u="none" cap="none" strike="noStrike">
                <a:solidFill>
                  <a:srgbClr val="C53929"/>
                </a:solidFill>
                <a:latin typeface="Roboto Mono"/>
                <a:ea typeface="Roboto Mono"/>
                <a:cs typeface="Roboto Mono"/>
                <a:sym typeface="Roboto Mono"/>
              </a:rPr>
              <a:t>4</a:t>
            </a:r>
            <a:r>
              <a:rPr b="0" i="0" lang="en" sz="1150" u="none" cap="none" strike="noStrike">
                <a:solidFill>
                  <a:srgbClr val="37474F"/>
                </a:solidFill>
                <a:latin typeface="Roboto Mono"/>
                <a:ea typeface="Roboto Mono"/>
                <a:cs typeface="Roboto Mono"/>
                <a:sym typeface="Roboto Mono"/>
              </a:rPr>
              <a:t>;</a:t>
            </a:r>
            <a:endParaRPr b="0" i="0" sz="1150" u="none" cap="none" strike="noStrike">
              <a:solidFill>
                <a:srgbClr val="37474F"/>
              </a:solidFill>
              <a:latin typeface="Roboto Mono"/>
              <a:ea typeface="Roboto Mono"/>
              <a:cs typeface="Roboto Mono"/>
              <a:sym typeface="Roboto Mono"/>
            </a:endParaRPr>
          </a:p>
          <a:p>
            <a:pPr indent="0" lvl="0" marL="0" marR="0" rtl="0" algn="l">
              <a:lnSpc>
                <a:spcPct val="150000"/>
              </a:lnSpc>
              <a:spcBef>
                <a:spcPts val="0"/>
              </a:spcBef>
              <a:spcAft>
                <a:spcPts val="0"/>
              </a:spcAft>
              <a:buClr>
                <a:schemeClr val="dk1"/>
              </a:buClr>
              <a:buSzPts val="1100"/>
              <a:buFont typeface="Arial"/>
              <a:buNone/>
            </a:pPr>
            <a:r>
              <a:rPr b="0" i="0" lang="en" sz="1150" u="none" cap="none" strike="noStrike">
                <a:solidFill>
                  <a:srgbClr val="37474F"/>
                </a:solidFill>
                <a:latin typeface="Roboto Mono"/>
                <a:ea typeface="Roboto Mono"/>
                <a:cs typeface="Roboto Mono"/>
                <a:sym typeface="Roboto Mono"/>
              </a:rPr>
              <a:t>});</a:t>
            </a:r>
            <a:endParaRPr b="0" i="0" sz="1150" u="none" cap="none" strike="noStrike">
              <a:solidFill>
                <a:srgbClr val="37474F"/>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37474F"/>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311700" y="176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highlight>
                  <a:srgbClr val="FFFFFF"/>
                </a:highlight>
              </a:rPr>
              <a:t>How to handle multiple promises</a:t>
            </a:r>
            <a:endParaRPr>
              <a:highlight>
                <a:srgbClr val="FFFFFF"/>
              </a:highlight>
            </a:endParaRPr>
          </a:p>
          <a:p>
            <a:pPr indent="0" lvl="0" marL="0" rtl="0" algn="l">
              <a:lnSpc>
                <a:spcPct val="100000"/>
              </a:lnSpc>
              <a:spcBef>
                <a:spcPts val="500"/>
              </a:spcBef>
              <a:spcAft>
                <a:spcPts val="0"/>
              </a:spcAft>
              <a:buSzPts val="2800"/>
              <a:buNone/>
            </a:pPr>
            <a:r>
              <a:t/>
            </a:r>
            <a:endParaRPr/>
          </a:p>
        </p:txBody>
      </p:sp>
      <p:sp>
        <p:nvSpPr>
          <p:cNvPr id="148" name="Google Shape;148;p14"/>
          <p:cNvSpPr txBox="1"/>
          <p:nvPr>
            <p:ph idx="1" type="body"/>
          </p:nvPr>
        </p:nvSpPr>
        <p:spPr>
          <a:xfrm>
            <a:off x="336600" y="1190375"/>
            <a:ext cx="8470800" cy="3830100"/>
          </a:xfrm>
          <a:prstGeom prst="rect">
            <a:avLst/>
          </a:prstGeom>
          <a:noFill/>
          <a:ln>
            <a:noFill/>
          </a:ln>
        </p:spPr>
        <p:txBody>
          <a:bodyPr anchorCtr="0" anchor="t" bIns="91425" lIns="91425" spcFirstLastPara="1" rIns="91425" wrap="square" tIns="91425">
            <a:noAutofit/>
          </a:bodyPr>
          <a:lstStyle/>
          <a:p>
            <a:pPr indent="0" lvl="0" marL="0" marR="215900" rtl="0" algn="l">
              <a:lnSpc>
                <a:spcPct val="115000"/>
              </a:lnSpc>
              <a:spcBef>
                <a:spcPts val="0"/>
              </a:spcBef>
              <a:spcAft>
                <a:spcPts val="0"/>
              </a:spcAft>
              <a:buSzPts val="1400"/>
              <a:buNone/>
            </a:pPr>
            <a:r>
              <a:rPr lang="en">
                <a:solidFill>
                  <a:srgbClr val="0A0A23"/>
                </a:solidFill>
                <a:highlight>
                  <a:srgbClr val="FFFFFF"/>
                </a:highlight>
              </a:rPr>
              <a:t>There are combinator methods which take an iterable (i.e. array) of promises as an input and returns a single Promise that resolves to an array of the results. </a:t>
            </a:r>
            <a:endParaRPr>
              <a:solidFill>
                <a:srgbClr val="0A0A23"/>
              </a:solidFill>
              <a:highlight>
                <a:srgbClr val="FFFFFF"/>
              </a:highlight>
            </a:endParaRPr>
          </a:p>
          <a:p>
            <a:pPr indent="0" lvl="0" marL="457200" marR="215900" rtl="0" algn="l">
              <a:lnSpc>
                <a:spcPct val="115000"/>
              </a:lnSpc>
              <a:spcBef>
                <a:spcPts val="0"/>
              </a:spcBef>
              <a:spcAft>
                <a:spcPts val="0"/>
              </a:spcAft>
              <a:buSzPts val="1400"/>
              <a:buNone/>
            </a:pPr>
            <a:r>
              <a:t/>
            </a:r>
            <a:endParaRPr b="1">
              <a:solidFill>
                <a:srgbClr val="0A0A23"/>
              </a:solidFill>
              <a:highlight>
                <a:srgbClr val="FFFFFF"/>
              </a:highlight>
            </a:endParaRPr>
          </a:p>
          <a:p>
            <a:pPr indent="-317500" lvl="0" marL="457200" marR="215900" rtl="0" algn="l">
              <a:lnSpc>
                <a:spcPct val="115000"/>
              </a:lnSpc>
              <a:spcBef>
                <a:spcPts val="0"/>
              </a:spcBef>
              <a:spcAft>
                <a:spcPts val="0"/>
              </a:spcAft>
              <a:buClr>
                <a:srgbClr val="0A0A23"/>
              </a:buClr>
              <a:buSzPts val="1400"/>
              <a:buAutoNum type="arabicPeriod"/>
            </a:pPr>
            <a:r>
              <a:rPr b="1" lang="en">
                <a:solidFill>
                  <a:srgbClr val="0A0A23"/>
                </a:solidFill>
                <a:highlight>
                  <a:srgbClr val="FFFFFF"/>
                </a:highlight>
              </a:rPr>
              <a:t>Promise.all</a:t>
            </a:r>
            <a:r>
              <a:rPr lang="en">
                <a:solidFill>
                  <a:srgbClr val="0A0A23"/>
                </a:solidFill>
                <a:highlight>
                  <a:srgbClr val="FFFFFF"/>
                </a:highlight>
              </a:rPr>
              <a:t> - waits for all promises to resolve and rejects immediately if at least on of them rejects</a:t>
            </a:r>
            <a:endParaRPr>
              <a:solidFill>
                <a:srgbClr val="0A0A23"/>
              </a:solidFill>
              <a:highlight>
                <a:srgbClr val="FFFFFF"/>
              </a:highlight>
            </a:endParaRPr>
          </a:p>
          <a:p>
            <a:pPr indent="-317500" lvl="0" marL="457200" marR="215900" rtl="0" algn="l">
              <a:lnSpc>
                <a:spcPct val="115000"/>
              </a:lnSpc>
              <a:spcBef>
                <a:spcPts val="0"/>
              </a:spcBef>
              <a:spcAft>
                <a:spcPts val="0"/>
              </a:spcAft>
              <a:buClr>
                <a:srgbClr val="0A0A23"/>
              </a:buClr>
              <a:buSzPts val="1400"/>
              <a:buAutoNum type="arabicPeriod"/>
            </a:pPr>
            <a:r>
              <a:rPr b="1" lang="en">
                <a:solidFill>
                  <a:srgbClr val="0A0A23"/>
                </a:solidFill>
                <a:highlight>
                  <a:srgbClr val="FFFFFF"/>
                </a:highlight>
              </a:rPr>
              <a:t>Promise.any </a:t>
            </a:r>
            <a:r>
              <a:rPr lang="en">
                <a:solidFill>
                  <a:srgbClr val="0A0A23"/>
                </a:solidFill>
                <a:highlight>
                  <a:srgbClr val="FFFFFF"/>
                </a:highlight>
              </a:rPr>
              <a:t>- returns the first fulfilled value</a:t>
            </a:r>
            <a:endParaRPr>
              <a:solidFill>
                <a:srgbClr val="0A0A23"/>
              </a:solidFill>
              <a:highlight>
                <a:srgbClr val="FFFFFF"/>
              </a:highlight>
            </a:endParaRPr>
          </a:p>
          <a:p>
            <a:pPr indent="-333375" lvl="0" marL="457200" marR="215900" rtl="0" algn="l">
              <a:lnSpc>
                <a:spcPct val="115000"/>
              </a:lnSpc>
              <a:spcBef>
                <a:spcPts val="0"/>
              </a:spcBef>
              <a:spcAft>
                <a:spcPts val="0"/>
              </a:spcAft>
              <a:buClr>
                <a:srgbClr val="0A0A23"/>
              </a:buClr>
              <a:buSzPts val="1650"/>
              <a:buAutoNum type="arabicPeriod"/>
            </a:pPr>
            <a:r>
              <a:rPr b="1" lang="en">
                <a:solidFill>
                  <a:srgbClr val="0A0A23"/>
                </a:solidFill>
                <a:highlight>
                  <a:srgbClr val="FFFFFF"/>
                </a:highlight>
              </a:rPr>
              <a:t>Promise.race</a:t>
            </a:r>
            <a:r>
              <a:rPr lang="en">
                <a:solidFill>
                  <a:srgbClr val="0A0A23"/>
                </a:solidFill>
                <a:highlight>
                  <a:srgbClr val="FFFFFF"/>
                </a:highlight>
              </a:rPr>
              <a:t> - returns the first settled value (either fulfillment or rejection)</a:t>
            </a:r>
            <a:endParaRPr>
              <a:solidFill>
                <a:srgbClr val="0A0A23"/>
              </a:solidFill>
              <a:highlight>
                <a:srgbClr val="FFFFFF"/>
              </a:highlight>
            </a:endParaRPr>
          </a:p>
          <a:p>
            <a:pPr indent="-317500" lvl="0" marL="457200" marR="215900" rtl="0" algn="l">
              <a:lnSpc>
                <a:spcPct val="115000"/>
              </a:lnSpc>
              <a:spcBef>
                <a:spcPts val="0"/>
              </a:spcBef>
              <a:spcAft>
                <a:spcPts val="0"/>
              </a:spcAft>
              <a:buClr>
                <a:srgbClr val="0A0A23"/>
              </a:buClr>
              <a:buSzPts val="1400"/>
              <a:buAutoNum type="arabicPeriod"/>
            </a:pPr>
            <a:r>
              <a:rPr b="1" lang="en">
                <a:solidFill>
                  <a:srgbClr val="0A0A23"/>
                </a:solidFill>
                <a:highlight>
                  <a:srgbClr val="FFFFFF"/>
                </a:highlight>
              </a:rPr>
              <a:t>Promise.allSettled </a:t>
            </a:r>
            <a:r>
              <a:rPr lang="en">
                <a:solidFill>
                  <a:srgbClr val="0A0A23"/>
                </a:solidFill>
                <a:highlight>
                  <a:srgbClr val="FFFFFF"/>
                </a:highlight>
              </a:rPr>
              <a:t>- waits for all promises to resolve or reject and returns their results as an array of objects containing a state (fulfilled/rejected) and value.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311700" y="356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Is there something better?</a:t>
            </a:r>
            <a:endParaRPr/>
          </a:p>
        </p:txBody>
      </p:sp>
      <p:sp>
        <p:nvSpPr>
          <p:cNvPr id="154" name="Google Shape;154;p15"/>
          <p:cNvSpPr txBox="1"/>
          <p:nvPr>
            <p:ph idx="1" type="body"/>
          </p:nvPr>
        </p:nvSpPr>
        <p:spPr>
          <a:xfrm>
            <a:off x="461950" y="1323625"/>
            <a:ext cx="3849600" cy="32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solidFill>
                  <a:srgbClr val="000000"/>
                </a:solidFill>
              </a:rPr>
              <a:t>Yes.</a:t>
            </a:r>
            <a:endParaRPr>
              <a:solidFill>
                <a:srgbClr val="000000"/>
              </a:solidFill>
            </a:endParaRPr>
          </a:p>
          <a:p>
            <a:pPr indent="0" lvl="0" marL="0" rtl="0" algn="l">
              <a:lnSpc>
                <a:spcPct val="115000"/>
              </a:lnSpc>
              <a:spcBef>
                <a:spcPts val="1600"/>
              </a:spcBef>
              <a:spcAft>
                <a:spcPts val="0"/>
              </a:spcAft>
              <a:buSzPts val="1400"/>
              <a:buNone/>
            </a:pPr>
            <a:r>
              <a:t/>
            </a:r>
            <a:endParaRPr>
              <a:solidFill>
                <a:srgbClr val="000000"/>
              </a:solidFill>
            </a:endParaRPr>
          </a:p>
          <a:p>
            <a:pPr indent="0" lvl="0" marL="0" rtl="0" algn="l">
              <a:lnSpc>
                <a:spcPct val="115000"/>
              </a:lnSpc>
              <a:spcBef>
                <a:spcPts val="1600"/>
              </a:spcBef>
              <a:spcAft>
                <a:spcPts val="0"/>
              </a:spcAft>
              <a:buSzPts val="1400"/>
              <a:buNone/>
            </a:pPr>
            <a:r>
              <a:rPr b="1" lang="en">
                <a:solidFill>
                  <a:srgbClr val="000000"/>
                </a:solidFill>
              </a:rPr>
              <a:t>Async / Await.</a:t>
            </a:r>
            <a:endParaRPr b="1">
              <a:solidFill>
                <a:srgbClr val="000000"/>
              </a:solidFill>
            </a:endParaRPr>
          </a:p>
          <a:p>
            <a:pPr indent="0" lvl="0" marL="0" rtl="0" algn="l">
              <a:lnSpc>
                <a:spcPct val="115000"/>
              </a:lnSpc>
              <a:spcBef>
                <a:spcPts val="1600"/>
              </a:spcBef>
              <a:spcAft>
                <a:spcPts val="0"/>
              </a:spcAft>
              <a:buSzPts val="1400"/>
              <a:buNone/>
            </a:pPr>
            <a:r>
              <a:t/>
            </a:r>
            <a:endParaRPr>
              <a:solidFill>
                <a:srgbClr val="000000"/>
              </a:solidFill>
            </a:endParaRPr>
          </a:p>
          <a:p>
            <a:pPr indent="0" lvl="0" marL="0" rtl="0" algn="l">
              <a:lnSpc>
                <a:spcPct val="115000"/>
              </a:lnSpc>
              <a:spcBef>
                <a:spcPts val="1600"/>
              </a:spcBef>
              <a:spcAft>
                <a:spcPts val="1600"/>
              </a:spcAft>
              <a:buSzPts val="1400"/>
              <a:buNone/>
            </a:pPr>
            <a:r>
              <a:rPr lang="en">
                <a:solidFill>
                  <a:srgbClr val="000000"/>
                </a:solidFill>
              </a:rPr>
              <a:t>Coming in the next lectures :)</a:t>
            </a:r>
            <a:endParaRPr>
              <a:solidFill>
                <a:srgbClr val="000000"/>
              </a:solidFill>
            </a:endParaRPr>
          </a:p>
        </p:txBody>
      </p:sp>
      <p:pic>
        <p:nvPicPr>
          <p:cNvPr id="155" name="Google Shape;155;p15"/>
          <p:cNvPicPr preferRelativeResize="0"/>
          <p:nvPr/>
        </p:nvPicPr>
        <p:blipFill rotWithShape="1">
          <a:blip r:embed="rId3">
            <a:alphaModFix/>
          </a:blip>
          <a:srcRect b="0" l="0" r="0" t="0"/>
          <a:stretch/>
        </p:blipFill>
        <p:spPr>
          <a:xfrm>
            <a:off x="4311550" y="1298350"/>
            <a:ext cx="4527650" cy="25468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1"/>
                                        <p:tgtEl>
                                          <p:spTgt spid="15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latin typeface="Consolas"/>
                <a:ea typeface="Consolas"/>
                <a:cs typeface="Consolas"/>
                <a:sym typeface="Consolas"/>
              </a:rPr>
              <a:t>Home work</a:t>
            </a:r>
            <a:endParaRPr sz="3600">
              <a:latin typeface="Consolas"/>
              <a:ea typeface="Consolas"/>
              <a:cs typeface="Consolas"/>
              <a:sym typeface="Consolas"/>
            </a:endParaRPr>
          </a:p>
        </p:txBody>
      </p:sp>
      <p:sp>
        <p:nvSpPr>
          <p:cNvPr id="161" name="Google Shape;161;p16"/>
          <p:cNvSpPr txBox="1"/>
          <p:nvPr>
            <p:ph idx="1" type="body"/>
          </p:nvPr>
        </p:nvSpPr>
        <p:spPr>
          <a:xfrm>
            <a:off x="311700" y="867425"/>
            <a:ext cx="3999900" cy="370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AAAAAA"/>
                </a:solidFill>
                <a:latin typeface="Consolas"/>
                <a:ea typeface="Consolas"/>
                <a:cs typeface="Consolas"/>
                <a:sym typeface="Consolas"/>
              </a:rPr>
              <a:t>// So </a:t>
            </a:r>
            <a:r>
              <a:rPr lang="en">
                <a:solidFill>
                  <a:srgbClr val="AAAAAA"/>
                </a:solidFill>
                <a:latin typeface="Consolas"/>
                <a:ea typeface="Consolas"/>
                <a:cs typeface="Consolas"/>
                <a:sym typeface="Consolas"/>
              </a:rPr>
              <a:t>you</a:t>
            </a:r>
            <a:r>
              <a:rPr lang="en" sz="1400">
                <a:solidFill>
                  <a:srgbClr val="AAAAAA"/>
                </a:solidFill>
                <a:latin typeface="Consolas"/>
                <a:ea typeface="Consolas"/>
                <a:cs typeface="Consolas"/>
                <a:sym typeface="Consolas"/>
              </a:rPr>
              <a:t> need to achieve following result using Promises</a:t>
            </a:r>
            <a:endParaRPr sz="1400">
              <a:solidFill>
                <a:srgbClr val="AAAAAA"/>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400">
              <a:solidFill>
                <a:srgbClr val="AAAAAA"/>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solidFill>
                  <a:srgbClr val="AAAAAA"/>
                </a:solidFill>
                <a:latin typeface="Consolas"/>
                <a:ea typeface="Consolas"/>
                <a:cs typeface="Consolas"/>
                <a:sym typeface="Consolas"/>
              </a:rPr>
              <a:t>/**</a:t>
            </a:r>
            <a:endParaRPr sz="1400">
              <a:solidFill>
                <a:srgbClr val="AAAAAA"/>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solidFill>
                  <a:srgbClr val="AAAAAA"/>
                </a:solidFill>
                <a:latin typeface="Consolas"/>
                <a:ea typeface="Consolas"/>
                <a:cs typeface="Consolas"/>
                <a:sym typeface="Consolas"/>
              </a:rPr>
              <a:t>* console.log('1');</a:t>
            </a:r>
            <a:endParaRPr sz="1400">
              <a:solidFill>
                <a:srgbClr val="AAAAAA"/>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solidFill>
                  <a:srgbClr val="AAAAAA"/>
                </a:solidFill>
                <a:latin typeface="Consolas"/>
                <a:ea typeface="Consolas"/>
                <a:cs typeface="Consolas"/>
                <a:sym typeface="Consolas"/>
              </a:rPr>
              <a:t>* console.log('2');</a:t>
            </a:r>
            <a:endParaRPr sz="1400">
              <a:solidFill>
                <a:srgbClr val="AAAAAA"/>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solidFill>
                  <a:srgbClr val="AAAAAA"/>
                </a:solidFill>
                <a:latin typeface="Consolas"/>
                <a:ea typeface="Consolas"/>
                <a:cs typeface="Consolas"/>
                <a:sym typeface="Consolas"/>
              </a:rPr>
              <a:t>* console.log('3');</a:t>
            </a:r>
            <a:endParaRPr sz="1400">
              <a:solidFill>
                <a:srgbClr val="AAAAAA"/>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en" sz="1400">
                <a:solidFill>
                  <a:srgbClr val="AAAAAA"/>
                </a:solidFill>
                <a:latin typeface="Consolas"/>
                <a:ea typeface="Consolas"/>
                <a:cs typeface="Consolas"/>
                <a:sym typeface="Consolas"/>
              </a:rPr>
              <a:t>*/</a:t>
            </a:r>
            <a:endParaRPr sz="1400">
              <a:solidFill>
                <a:srgbClr val="AAAAAA"/>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solidFill>
                <a:srgbClr val="AAAAAA"/>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en">
                <a:solidFill>
                  <a:srgbClr val="0000FF"/>
                </a:solidFill>
                <a:latin typeface="Consolas"/>
                <a:ea typeface="Consolas"/>
                <a:cs typeface="Consolas"/>
                <a:sym typeface="Consolas"/>
              </a:rPr>
              <a:t>function</a:t>
            </a:r>
            <a:r>
              <a:rPr lang="en">
                <a:solidFill>
                  <a:schemeClr val="dk1"/>
                </a:solidFill>
                <a:latin typeface="Consolas"/>
                <a:ea typeface="Consolas"/>
                <a:cs typeface="Consolas"/>
                <a:sym typeface="Consolas"/>
              </a:rPr>
              <a:t> homeWork()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en">
                <a:solidFill>
                  <a:schemeClr val="dk1"/>
                </a:solidFill>
                <a:latin typeface="Consolas"/>
                <a:ea typeface="Consolas"/>
                <a:cs typeface="Consolas"/>
                <a:sym typeface="Consolas"/>
              </a:rPr>
              <a:t> </a:t>
            </a:r>
            <a:r>
              <a:rPr lang="en">
                <a:solidFill>
                  <a:srgbClr val="AAAAAA"/>
                </a:solidFill>
                <a:latin typeface="Consolas"/>
                <a:ea typeface="Consolas"/>
                <a:cs typeface="Consolas"/>
                <a:sym typeface="Consolas"/>
              </a:rPr>
              <a:t>// homework code goes here</a:t>
            </a:r>
            <a:endParaRPr>
              <a:solidFill>
                <a:srgbClr val="AAAAAA"/>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rgbClr val="AAAAAA"/>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400">
              <a:solidFill>
                <a:srgbClr val="AAAAAA"/>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u="sng">
                <a:solidFill>
                  <a:schemeClr val="hlink"/>
                </a:solidFill>
                <a:latin typeface="Consolas"/>
                <a:ea typeface="Consolas"/>
                <a:cs typeface="Consolas"/>
                <a:sym typeface="Consolas"/>
                <a:hlinkClick r:id="rId3"/>
              </a:rPr>
              <a:t>Link</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1600"/>
              </a:spcAft>
              <a:buSzPts val="1400"/>
              <a:buNone/>
            </a:pPr>
            <a:r>
              <a:t/>
            </a:r>
            <a:endParaRPr sz="1400">
              <a:latin typeface="Consolas"/>
              <a:ea typeface="Consolas"/>
              <a:cs typeface="Consolas"/>
              <a:sym typeface="Consolas"/>
            </a:endParaRPr>
          </a:p>
        </p:txBody>
      </p:sp>
      <p:sp>
        <p:nvSpPr>
          <p:cNvPr id="162" name="Google Shape;162;p16"/>
          <p:cNvSpPr txBox="1"/>
          <p:nvPr>
            <p:ph idx="2" type="body"/>
          </p:nvPr>
        </p:nvSpPr>
        <p:spPr>
          <a:xfrm>
            <a:off x="4832400" y="867425"/>
            <a:ext cx="3999900" cy="411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0000FF"/>
                </a:solidFill>
                <a:latin typeface="Consolas"/>
                <a:ea typeface="Consolas"/>
                <a:cs typeface="Consolas"/>
                <a:sym typeface="Consolas"/>
              </a:rPr>
              <a:t>function</a:t>
            </a:r>
            <a:r>
              <a:rPr lang="en">
                <a:solidFill>
                  <a:schemeClr val="dk1"/>
                </a:solidFill>
                <a:latin typeface="Consolas"/>
                <a:ea typeface="Consolas"/>
                <a:cs typeface="Consolas"/>
                <a:sym typeface="Consolas"/>
              </a:rPr>
              <a:t> logIn500Millis()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setTimeout(() =&gt;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console.log(</a:t>
            </a:r>
            <a:r>
              <a:rPr lang="en">
                <a:solidFill>
                  <a:srgbClr val="09885A"/>
                </a:solidFill>
                <a:latin typeface="Consolas"/>
                <a:ea typeface="Consolas"/>
                <a:cs typeface="Consolas"/>
                <a:sym typeface="Consolas"/>
              </a:rPr>
              <a:t>1</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0000FF"/>
                </a:solidFill>
                <a:latin typeface="Consolas"/>
                <a:ea typeface="Consolas"/>
                <a:cs typeface="Consolas"/>
                <a:sym typeface="Consolas"/>
              </a:rPr>
              <a:t>function</a:t>
            </a:r>
            <a:r>
              <a:rPr lang="en">
                <a:solidFill>
                  <a:schemeClr val="dk1"/>
                </a:solidFill>
                <a:latin typeface="Consolas"/>
                <a:ea typeface="Consolas"/>
                <a:cs typeface="Consolas"/>
                <a:sym typeface="Consolas"/>
              </a:rPr>
              <a:t> logIn100Millis()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setTimeout(() =&gt;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console.log(</a:t>
            </a:r>
            <a:r>
              <a:rPr lang="en">
                <a:solidFill>
                  <a:srgbClr val="09885A"/>
                </a:solidFill>
                <a:latin typeface="Consolas"/>
                <a:ea typeface="Consolas"/>
                <a:cs typeface="Consolas"/>
                <a:sym typeface="Consolas"/>
              </a:rPr>
              <a:t>2</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0000FF"/>
                </a:solidFill>
                <a:latin typeface="Consolas"/>
                <a:ea typeface="Consolas"/>
                <a:cs typeface="Consolas"/>
                <a:sym typeface="Consolas"/>
              </a:rPr>
              <a:t>function</a:t>
            </a:r>
            <a:r>
              <a:rPr lang="en">
                <a:solidFill>
                  <a:schemeClr val="dk1"/>
                </a:solidFill>
                <a:latin typeface="Consolas"/>
                <a:ea typeface="Consolas"/>
                <a:cs typeface="Consolas"/>
                <a:sym typeface="Consolas"/>
              </a:rPr>
              <a:t> logIn300Millis()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setTimeout(() =&gt;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console.log(</a:t>
            </a:r>
            <a:r>
              <a:rPr lang="en">
                <a:solidFill>
                  <a:srgbClr val="09885A"/>
                </a:solidFill>
                <a:latin typeface="Consolas"/>
                <a:ea typeface="Consolas"/>
                <a:cs typeface="Consolas"/>
                <a:sym typeface="Consolas"/>
              </a:rPr>
              <a:t>3</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1600"/>
              </a:spcAft>
              <a:buSzPts val="1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311700" y="360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Links</a:t>
            </a:r>
            <a:endParaRPr/>
          </a:p>
        </p:txBody>
      </p:sp>
      <p:sp>
        <p:nvSpPr>
          <p:cNvPr id="168" name="Google Shape;16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u="sng">
                <a:solidFill>
                  <a:schemeClr val="hlink"/>
                </a:solidFill>
                <a:hlinkClick r:id="rId3"/>
              </a:rPr>
              <a:t>Code examples from this lesson</a:t>
            </a:r>
            <a:endParaRPr/>
          </a:p>
          <a:p>
            <a:pPr indent="0" lvl="0" marL="0" rtl="0" algn="l">
              <a:lnSpc>
                <a:spcPct val="115000"/>
              </a:lnSpc>
              <a:spcBef>
                <a:spcPts val="1600"/>
              </a:spcBef>
              <a:spcAft>
                <a:spcPts val="0"/>
              </a:spcAft>
              <a:buSzPts val="1800"/>
              <a:buNone/>
            </a:pPr>
            <a:r>
              <a:rPr lang="en" u="sng">
                <a:solidFill>
                  <a:schemeClr val="hlink"/>
                </a:solidFill>
                <a:hlinkClick r:id="rId4"/>
              </a:rPr>
              <a:t>About asynchronous JS from MDN</a:t>
            </a:r>
            <a:endParaRPr/>
          </a:p>
          <a:p>
            <a:pPr indent="0" lvl="0" marL="0" rtl="0" algn="l">
              <a:lnSpc>
                <a:spcPct val="115000"/>
              </a:lnSpc>
              <a:spcBef>
                <a:spcPts val="1600"/>
              </a:spcBef>
              <a:spcAft>
                <a:spcPts val="0"/>
              </a:spcAft>
              <a:buSzPts val="1800"/>
              <a:buNone/>
            </a:pPr>
            <a:r>
              <a:rPr lang="en" u="sng">
                <a:solidFill>
                  <a:schemeClr val="hlink"/>
                </a:solidFill>
                <a:hlinkClick r:id="rId5"/>
              </a:rPr>
              <a:t>Simple explanation of async JS</a:t>
            </a:r>
            <a:endParaRPr/>
          </a:p>
          <a:p>
            <a:pPr indent="0" lvl="0" marL="0" rtl="0" algn="l">
              <a:lnSpc>
                <a:spcPct val="115000"/>
              </a:lnSpc>
              <a:spcBef>
                <a:spcPts val="1600"/>
              </a:spcBef>
              <a:spcAft>
                <a:spcPts val="0"/>
              </a:spcAft>
              <a:buSzPts val="1800"/>
              <a:buNone/>
            </a:pPr>
            <a:r>
              <a:rPr lang="en" u="sng">
                <a:solidFill>
                  <a:schemeClr val="hlink"/>
                </a:solidFill>
                <a:hlinkClick r:id="rId6"/>
              </a:rPr>
              <a:t>Promise docs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Contents</a:t>
            </a:r>
            <a:endParaRPr/>
          </a:p>
        </p:txBody>
      </p:sp>
      <p:sp>
        <p:nvSpPr>
          <p:cNvPr id="62" name="Google Shape;62;p2"/>
          <p:cNvSpPr txBox="1"/>
          <p:nvPr>
            <p:ph idx="1" type="body"/>
          </p:nvPr>
        </p:nvSpPr>
        <p:spPr>
          <a:xfrm>
            <a:off x="311700" y="1465775"/>
            <a:ext cx="8520600" cy="3103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AutoNum type="arabicPeriod"/>
            </a:pPr>
            <a:r>
              <a:rPr lang="en" sz="1400">
                <a:solidFill>
                  <a:schemeClr val="dk1"/>
                </a:solidFill>
              </a:rPr>
              <a:t>What is asynchronicity and why you should care </a:t>
            </a:r>
            <a:endParaRPr sz="1400">
              <a:solidFill>
                <a:srgbClr val="000000"/>
              </a:solidFill>
            </a:endParaRPr>
          </a:p>
          <a:p>
            <a:pPr indent="-317500" lvl="0" marL="457200" rtl="0" algn="l">
              <a:lnSpc>
                <a:spcPct val="100000"/>
              </a:lnSpc>
              <a:spcBef>
                <a:spcPts val="1000"/>
              </a:spcBef>
              <a:spcAft>
                <a:spcPts val="0"/>
              </a:spcAft>
              <a:buClr>
                <a:srgbClr val="000000"/>
              </a:buClr>
              <a:buSzPts val="1400"/>
              <a:buAutoNum type="arabicPeriod"/>
            </a:pPr>
            <a:r>
              <a:rPr lang="en" sz="1400">
                <a:solidFill>
                  <a:srgbClr val="000000"/>
                </a:solidFill>
              </a:rPr>
              <a:t>Dealing with async code: callbacks vs promises</a:t>
            </a:r>
            <a:endParaRPr sz="1400">
              <a:solidFill>
                <a:srgbClr val="000000"/>
              </a:solidFill>
            </a:endParaRPr>
          </a:p>
          <a:p>
            <a:pPr indent="-317500" lvl="0" marL="457200" rtl="0" algn="l">
              <a:lnSpc>
                <a:spcPct val="100000"/>
              </a:lnSpc>
              <a:spcBef>
                <a:spcPts val="1000"/>
              </a:spcBef>
              <a:spcAft>
                <a:spcPts val="0"/>
              </a:spcAft>
              <a:buClr>
                <a:srgbClr val="000000"/>
              </a:buClr>
              <a:buSzPts val="1400"/>
              <a:buAutoNum type="arabicPeriod"/>
            </a:pPr>
            <a:r>
              <a:rPr lang="en" sz="1400">
                <a:solidFill>
                  <a:schemeClr val="dk1"/>
                </a:solidFill>
              </a:rPr>
              <a:t>Promises API: syntax, chaining, error handling</a:t>
            </a:r>
            <a:endParaRPr sz="1400">
              <a:solidFill>
                <a:schemeClr val="dk1"/>
              </a:solidFill>
            </a:endParaRPr>
          </a:p>
          <a:p>
            <a:pPr indent="0" lvl="0" marL="0" rtl="0" algn="l">
              <a:lnSpc>
                <a:spcPct val="100000"/>
              </a:lnSpc>
              <a:spcBef>
                <a:spcPts val="1000"/>
              </a:spcBef>
              <a:spcAft>
                <a:spcPts val="0"/>
              </a:spcAft>
              <a:buSzPts val="1800"/>
              <a:buNone/>
            </a:pPr>
            <a:r>
              <a:t/>
            </a:r>
            <a:endParaRPr sz="1400">
              <a:solidFill>
                <a:schemeClr val="dk1"/>
              </a:solidFill>
            </a:endParaRPr>
          </a:p>
          <a:p>
            <a:pPr indent="0" lvl="0" marL="457200" rtl="0" algn="l">
              <a:lnSpc>
                <a:spcPct val="115000"/>
              </a:lnSpc>
              <a:spcBef>
                <a:spcPts val="1000"/>
              </a:spcBef>
              <a:spcAft>
                <a:spcPts val="1600"/>
              </a:spcAft>
              <a:buSzPts val="1800"/>
              <a:buNone/>
            </a:pPr>
            <a:r>
              <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1785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Sync vs async tasks</a:t>
            </a:r>
            <a:endParaRPr/>
          </a:p>
        </p:txBody>
      </p:sp>
      <p:sp>
        <p:nvSpPr>
          <p:cNvPr id="68" name="Google Shape;68;p3"/>
          <p:cNvSpPr txBox="1"/>
          <p:nvPr>
            <p:ph idx="1" type="body"/>
          </p:nvPr>
        </p:nvSpPr>
        <p:spPr>
          <a:xfrm>
            <a:off x="249525" y="1208150"/>
            <a:ext cx="3863400" cy="11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8090A"/>
                </a:solidFill>
                <a:highlight>
                  <a:srgbClr val="FFFFFF"/>
                </a:highlight>
              </a:rPr>
              <a:t>Synchronous tasks </a:t>
            </a:r>
            <a:r>
              <a:rPr lang="en" sz="1400">
                <a:solidFill>
                  <a:srgbClr val="08090A"/>
                </a:solidFill>
                <a:highlight>
                  <a:srgbClr val="FFFFFF"/>
                </a:highlight>
              </a:rPr>
              <a:t>are</a:t>
            </a:r>
            <a:r>
              <a:rPr b="1" lang="en" sz="1400">
                <a:solidFill>
                  <a:srgbClr val="08090A"/>
                </a:solidFill>
                <a:highlight>
                  <a:srgbClr val="FFFFFF"/>
                </a:highlight>
              </a:rPr>
              <a:t> </a:t>
            </a:r>
            <a:r>
              <a:rPr lang="en" sz="1400">
                <a:solidFill>
                  <a:srgbClr val="08090A"/>
                </a:solidFill>
                <a:highlight>
                  <a:srgbClr val="FFFFFF"/>
                </a:highlight>
              </a:rPr>
              <a:t>executed one by one, next task is started only after previous task is finished.</a:t>
            </a:r>
            <a:endParaRPr i="1" sz="1400"/>
          </a:p>
        </p:txBody>
      </p:sp>
      <p:sp>
        <p:nvSpPr>
          <p:cNvPr id="69" name="Google Shape;69;p3"/>
          <p:cNvSpPr txBox="1"/>
          <p:nvPr>
            <p:ph idx="1" type="body"/>
          </p:nvPr>
        </p:nvSpPr>
        <p:spPr>
          <a:xfrm>
            <a:off x="4648200" y="1174550"/>
            <a:ext cx="4138800" cy="92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8090A"/>
                </a:solidFill>
                <a:highlight>
                  <a:srgbClr val="FFFFFF"/>
                </a:highlight>
              </a:rPr>
              <a:t>Asynchronous tasks </a:t>
            </a:r>
            <a:r>
              <a:rPr lang="en" sz="1400">
                <a:solidFill>
                  <a:srgbClr val="08090A"/>
                </a:solidFill>
                <a:highlight>
                  <a:srgbClr val="FFFFFF"/>
                </a:highlight>
              </a:rPr>
              <a:t>do not wait for other operations to finish before proceeding, multiple tasks can be executed at a time.</a:t>
            </a:r>
            <a:endParaRPr sz="1400">
              <a:solidFill>
                <a:srgbClr val="08090A"/>
              </a:solidFill>
              <a:highlight>
                <a:srgbClr val="FFFFFF"/>
              </a:highlight>
            </a:endParaRPr>
          </a:p>
          <a:p>
            <a:pPr indent="0" lvl="0" marL="0" rtl="0" algn="l">
              <a:lnSpc>
                <a:spcPct val="115000"/>
              </a:lnSpc>
              <a:spcBef>
                <a:spcPts val="1600"/>
              </a:spcBef>
              <a:spcAft>
                <a:spcPts val="0"/>
              </a:spcAft>
              <a:buSzPts val="1800"/>
              <a:buNone/>
            </a:pPr>
            <a:r>
              <a:t/>
            </a:r>
            <a:endParaRPr sz="1400">
              <a:solidFill>
                <a:srgbClr val="08090A"/>
              </a:solidFill>
              <a:highlight>
                <a:srgbClr val="FFFFFF"/>
              </a:highlight>
            </a:endParaRPr>
          </a:p>
          <a:p>
            <a:pPr indent="0" lvl="0" marL="0" rtl="0" algn="l">
              <a:lnSpc>
                <a:spcPct val="115000"/>
              </a:lnSpc>
              <a:spcBef>
                <a:spcPts val="1600"/>
              </a:spcBef>
              <a:spcAft>
                <a:spcPts val="0"/>
              </a:spcAft>
              <a:buSzPts val="1800"/>
              <a:buNone/>
            </a:pPr>
            <a:r>
              <a:t/>
            </a:r>
            <a:endParaRPr i="1" sz="1400">
              <a:solidFill>
                <a:srgbClr val="434343"/>
              </a:solidFill>
              <a:highlight>
                <a:srgbClr val="FFFFFF"/>
              </a:highlight>
            </a:endParaRPr>
          </a:p>
          <a:p>
            <a:pPr indent="0" lvl="0" marL="0" rtl="0" algn="l">
              <a:lnSpc>
                <a:spcPct val="115000"/>
              </a:lnSpc>
              <a:spcBef>
                <a:spcPts val="1600"/>
              </a:spcBef>
              <a:spcAft>
                <a:spcPts val="0"/>
              </a:spcAft>
              <a:buSzPts val="1800"/>
              <a:buNone/>
            </a:pPr>
            <a:r>
              <a:t/>
            </a:r>
            <a:endParaRPr sz="1400">
              <a:solidFill>
                <a:srgbClr val="434343"/>
              </a:solidFill>
              <a:highlight>
                <a:srgbClr val="FFFFFF"/>
              </a:highlight>
            </a:endParaRPr>
          </a:p>
          <a:p>
            <a:pPr indent="0" lvl="0" marL="0" rtl="0" algn="l">
              <a:lnSpc>
                <a:spcPct val="115000"/>
              </a:lnSpc>
              <a:spcBef>
                <a:spcPts val="1600"/>
              </a:spcBef>
              <a:spcAft>
                <a:spcPts val="1600"/>
              </a:spcAft>
              <a:buSzPts val="1800"/>
              <a:buNone/>
            </a:pPr>
            <a:r>
              <a:t/>
            </a:r>
            <a:endParaRPr sz="1400"/>
          </a:p>
        </p:txBody>
      </p:sp>
      <p:sp>
        <p:nvSpPr>
          <p:cNvPr id="70" name="Google Shape;70;p3"/>
          <p:cNvSpPr txBox="1"/>
          <p:nvPr/>
        </p:nvSpPr>
        <p:spPr>
          <a:xfrm>
            <a:off x="311700" y="2850475"/>
            <a:ext cx="3600900" cy="139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chemeClr val="dk1"/>
              </a:buClr>
              <a:buSzPts val="1100"/>
              <a:buFont typeface="Arial"/>
              <a:buNone/>
            </a:pPr>
            <a:r>
              <a:rPr b="0" i="1" lang="en" sz="1400" u="none" cap="none" strike="noStrike">
                <a:solidFill>
                  <a:srgbClr val="434343"/>
                </a:solidFill>
                <a:highlight>
                  <a:schemeClr val="lt1"/>
                </a:highlight>
                <a:latin typeface="Arial"/>
                <a:ea typeface="Arial"/>
                <a:cs typeface="Arial"/>
                <a:sym typeface="Arial"/>
              </a:rPr>
              <a:t>You can imagine this as if you are in a line of people waiting to buy train tickets. You can't begin to buy a train ticket until all the people in front of you have finished buying theirs.</a:t>
            </a:r>
            <a:endParaRPr b="0" i="0" sz="1400" u="none" cap="none" strike="noStrike">
              <a:solidFill>
                <a:srgbClr val="000000"/>
              </a:solidFill>
              <a:latin typeface="Arial"/>
              <a:ea typeface="Arial"/>
              <a:cs typeface="Arial"/>
              <a:sym typeface="Arial"/>
            </a:endParaRPr>
          </a:p>
        </p:txBody>
      </p:sp>
      <p:sp>
        <p:nvSpPr>
          <p:cNvPr id="71" name="Google Shape;71;p3"/>
          <p:cNvSpPr txBox="1"/>
          <p:nvPr/>
        </p:nvSpPr>
        <p:spPr>
          <a:xfrm>
            <a:off x="4685550" y="2768900"/>
            <a:ext cx="4064100" cy="139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chemeClr val="dk1"/>
              </a:buClr>
              <a:buSzPts val="1100"/>
              <a:buFont typeface="Arial"/>
              <a:buNone/>
            </a:pPr>
            <a:r>
              <a:rPr b="0" i="1" lang="en" sz="1400" u="none" cap="none" strike="noStrike">
                <a:solidFill>
                  <a:srgbClr val="434343"/>
                </a:solidFill>
                <a:highlight>
                  <a:schemeClr val="lt1"/>
                </a:highlight>
                <a:latin typeface="Arial"/>
                <a:ea typeface="Arial"/>
                <a:cs typeface="Arial"/>
                <a:sym typeface="Arial"/>
              </a:rPr>
              <a:t>You can imagine as if you are eating at a restaurant. Other people order their food. You don't have to wait for them to receive their food and finish eating before you order. Everybody will get their food as soon as it is finished cooking.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2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Is JavaScript asynchronous?</a:t>
            </a:r>
            <a:endParaRPr/>
          </a:p>
        </p:txBody>
      </p:sp>
      <p:sp>
        <p:nvSpPr>
          <p:cNvPr id="77" name="Google Shape;77;p4"/>
          <p:cNvSpPr txBox="1"/>
          <p:nvPr>
            <p:ph idx="1" type="body"/>
          </p:nvPr>
        </p:nvSpPr>
        <p:spPr>
          <a:xfrm>
            <a:off x="311700" y="14151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222635"/>
                </a:solidFill>
                <a:highlight>
                  <a:srgbClr val="FFFFFF"/>
                </a:highlight>
              </a:rPr>
              <a:t>NO.</a:t>
            </a:r>
            <a:endParaRPr sz="1400">
              <a:solidFill>
                <a:srgbClr val="222635"/>
              </a:solidFill>
              <a:highlight>
                <a:srgbClr val="FFFFFF"/>
              </a:highlight>
            </a:endParaRPr>
          </a:p>
          <a:p>
            <a:pPr indent="0" lvl="0" marL="0" rtl="0" algn="l">
              <a:lnSpc>
                <a:spcPct val="115000"/>
              </a:lnSpc>
              <a:spcBef>
                <a:spcPts val="1600"/>
              </a:spcBef>
              <a:spcAft>
                <a:spcPts val="0"/>
              </a:spcAft>
              <a:buSzPts val="1800"/>
              <a:buNone/>
            </a:pPr>
            <a:r>
              <a:rPr b="1" lang="en" sz="1400">
                <a:solidFill>
                  <a:srgbClr val="222635"/>
                </a:solidFill>
                <a:highlight>
                  <a:srgbClr val="FFFFFF"/>
                </a:highlight>
              </a:rPr>
              <a:t>JavaScript is synchronous, blocking, single-threaded language</a:t>
            </a:r>
            <a:r>
              <a:rPr lang="en" sz="1400">
                <a:solidFill>
                  <a:srgbClr val="222635"/>
                </a:solidFill>
                <a:highlight>
                  <a:srgbClr val="FFFFFF"/>
                </a:highlight>
              </a:rPr>
              <a:t>, only one operation can be executed at a time.</a:t>
            </a:r>
            <a:endParaRPr sz="1400">
              <a:solidFill>
                <a:srgbClr val="222635"/>
              </a:solidFill>
              <a:highlight>
                <a:srgbClr val="FFFFFF"/>
              </a:highlight>
            </a:endParaRPr>
          </a:p>
          <a:p>
            <a:pPr indent="0" lvl="0" marL="0" rtl="0" algn="l">
              <a:lnSpc>
                <a:spcPct val="115000"/>
              </a:lnSpc>
              <a:spcBef>
                <a:spcPts val="1600"/>
              </a:spcBef>
              <a:spcAft>
                <a:spcPts val="0"/>
              </a:spcAft>
              <a:buSzPts val="1800"/>
              <a:buNone/>
            </a:pPr>
            <a:r>
              <a:rPr lang="en" sz="1400">
                <a:solidFill>
                  <a:srgbClr val="222635"/>
                </a:solidFill>
                <a:highlight>
                  <a:srgbClr val="FFFFFF"/>
                </a:highlight>
              </a:rPr>
              <a:t>Does it mean that every time you are surfing the Internet and wait for </a:t>
            </a:r>
            <a:r>
              <a:rPr lang="en" sz="1400">
                <a:solidFill>
                  <a:schemeClr val="dk1"/>
                </a:solidFill>
              </a:rPr>
              <a:t>a server response, the UI freezes, no clicks, no scrolling, no animations are possible until it's done?</a:t>
            </a:r>
            <a:endParaRPr sz="1400">
              <a:solidFill>
                <a:srgbClr val="222635"/>
              </a:solidFill>
              <a:highlight>
                <a:srgbClr val="FFFFFF"/>
              </a:highlight>
            </a:endParaRPr>
          </a:p>
          <a:p>
            <a:pPr indent="0" lvl="0" marL="0" rtl="0" algn="l">
              <a:lnSpc>
                <a:spcPct val="115000"/>
              </a:lnSpc>
              <a:spcBef>
                <a:spcPts val="1600"/>
              </a:spcBef>
              <a:spcAft>
                <a:spcPts val="0"/>
              </a:spcAft>
              <a:buSzPts val="1800"/>
              <a:buNone/>
            </a:pPr>
            <a:r>
              <a:rPr lang="en" sz="1400">
                <a:solidFill>
                  <a:srgbClr val="222635"/>
                </a:solidFill>
                <a:highlight>
                  <a:srgbClr val="FFFFFF"/>
                </a:highlight>
              </a:rPr>
              <a:t>NO.</a:t>
            </a:r>
            <a:endParaRPr sz="1400">
              <a:solidFill>
                <a:srgbClr val="222635"/>
              </a:solidFill>
              <a:highlight>
                <a:srgbClr val="FFFFFF"/>
              </a:highlight>
            </a:endParaRPr>
          </a:p>
          <a:p>
            <a:pPr indent="0" lvl="0" marL="0" rtl="0" algn="l">
              <a:lnSpc>
                <a:spcPct val="115000"/>
              </a:lnSpc>
              <a:spcBef>
                <a:spcPts val="1600"/>
              </a:spcBef>
              <a:spcAft>
                <a:spcPts val="0"/>
              </a:spcAft>
              <a:buSzPts val="1800"/>
              <a:buNone/>
            </a:pPr>
            <a:r>
              <a:rPr b="1" lang="en" sz="1400">
                <a:solidFill>
                  <a:srgbClr val="222635"/>
                </a:solidFill>
                <a:highlight>
                  <a:srgbClr val="FFFFFF"/>
                </a:highlight>
              </a:rPr>
              <a:t>JavaScript has special mechanisms to handle asynchronous events</a:t>
            </a:r>
            <a:r>
              <a:rPr lang="en" sz="1400">
                <a:solidFill>
                  <a:srgbClr val="222635"/>
                </a:solidFill>
                <a:highlight>
                  <a:srgbClr val="FFFFFF"/>
                </a:highlight>
              </a:rPr>
              <a:t> in a non-blocking way.</a:t>
            </a:r>
            <a:endParaRPr sz="1400">
              <a:solidFill>
                <a:srgbClr val="222635"/>
              </a:solidFill>
              <a:highlight>
                <a:srgbClr val="FFFFFF"/>
              </a:highlight>
            </a:endParaRPr>
          </a:p>
          <a:p>
            <a:pPr indent="0" lvl="0" marL="0" rtl="0" algn="l">
              <a:lnSpc>
                <a:spcPct val="115000"/>
              </a:lnSpc>
              <a:spcBef>
                <a:spcPts val="1600"/>
              </a:spcBef>
              <a:spcAft>
                <a:spcPts val="1600"/>
              </a:spcAft>
              <a:buClr>
                <a:schemeClr val="dk1"/>
              </a:buClr>
              <a:buSzPts val="1100"/>
              <a:buFont typeface="Arial"/>
              <a:buNone/>
            </a:pPr>
            <a:r>
              <a:t/>
            </a:r>
            <a:endParaRPr sz="1400">
              <a:solidFill>
                <a:srgbClr val="222635"/>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2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2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200"/>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200"/>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200"/>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200"/>
                                        <p:tgtEl>
                                          <p:spTgt spid="7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6150300" y="687200"/>
            <a:ext cx="2993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Examples of async events</a:t>
            </a:r>
            <a:endParaRPr sz="2000"/>
          </a:p>
        </p:txBody>
      </p:sp>
      <p:sp>
        <p:nvSpPr>
          <p:cNvPr id="83" name="Google Shape;83;p5"/>
          <p:cNvSpPr txBox="1"/>
          <p:nvPr>
            <p:ph idx="1" type="body"/>
          </p:nvPr>
        </p:nvSpPr>
        <p:spPr>
          <a:xfrm>
            <a:off x="6054400" y="1516250"/>
            <a:ext cx="2891400" cy="3075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Making API requests </a:t>
            </a:r>
            <a:endParaRPr sz="1400">
              <a:solidFill>
                <a:srgbClr val="000000"/>
              </a:solidFill>
              <a:highlight>
                <a:srgbClr val="FFFFFF"/>
              </a:highlight>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Querying a database</a:t>
            </a:r>
            <a:endParaRPr sz="1400">
              <a:solidFill>
                <a:srgbClr val="000000"/>
              </a:solidFill>
              <a:highlight>
                <a:srgbClr val="FFFFFF"/>
              </a:highlight>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Reading a file</a:t>
            </a:r>
            <a:endParaRPr sz="1400">
              <a:solidFill>
                <a:srgbClr val="000000"/>
              </a:solidFill>
              <a:highlight>
                <a:srgbClr val="FFFFFF"/>
              </a:highlight>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Uploading an image</a:t>
            </a:r>
            <a:endParaRPr sz="1400">
              <a:solidFill>
                <a:srgbClr val="000000"/>
              </a:solidFill>
              <a:highlight>
                <a:srgbClr val="FFFFFF"/>
              </a:highlight>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Setting a timeout</a:t>
            </a:r>
            <a:endParaRPr sz="1400">
              <a:solidFill>
                <a:srgbClr val="000000"/>
              </a:solidFill>
              <a:highlight>
                <a:srgbClr val="FFFFFF"/>
              </a:highlight>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Clicking on a button</a:t>
            </a:r>
            <a:endParaRPr sz="1400">
              <a:solidFill>
                <a:srgbClr val="000000"/>
              </a:solidFill>
              <a:highlight>
                <a:srgbClr val="FFFFFF"/>
              </a:highlight>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highlight>
                  <a:srgbClr val="FFFFFF"/>
                </a:highlight>
              </a:rPr>
              <a:t>Scrolling a page</a:t>
            </a:r>
            <a:endParaRPr sz="1400">
              <a:solidFill>
                <a:srgbClr val="000000"/>
              </a:solidFill>
              <a:highlight>
                <a:srgbClr val="FFFFFF"/>
              </a:highlight>
            </a:endParaRPr>
          </a:p>
        </p:txBody>
      </p:sp>
      <p:pic>
        <p:nvPicPr>
          <p:cNvPr id="84" name="Google Shape;84;p5"/>
          <p:cNvPicPr preferRelativeResize="0"/>
          <p:nvPr/>
        </p:nvPicPr>
        <p:blipFill rotWithShape="1">
          <a:blip r:embed="rId3">
            <a:alphaModFix/>
          </a:blip>
          <a:srcRect b="0" l="0" r="0" t="0"/>
          <a:stretch/>
        </p:blipFill>
        <p:spPr>
          <a:xfrm>
            <a:off x="205900" y="740500"/>
            <a:ext cx="5714501" cy="376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31050" y="329550"/>
            <a:ext cx="39612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solidFill>
                  <a:srgbClr val="000000"/>
                </a:solidFill>
                <a:highlight>
                  <a:srgbClr val="FFFFFF"/>
                </a:highlight>
              </a:rPr>
              <a:t>Synchronous code</a:t>
            </a:r>
            <a:endParaRPr>
              <a:solidFill>
                <a:srgbClr val="000000"/>
              </a:solidFill>
            </a:endParaRPr>
          </a:p>
        </p:txBody>
      </p:sp>
      <p:sp>
        <p:nvSpPr>
          <p:cNvPr id="90" name="Google Shape;90;p6"/>
          <p:cNvSpPr txBox="1"/>
          <p:nvPr>
            <p:ph idx="1" type="body"/>
          </p:nvPr>
        </p:nvSpPr>
        <p:spPr>
          <a:xfrm>
            <a:off x="311700" y="1152475"/>
            <a:ext cx="3999900" cy="35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solidFill>
                  <a:srgbClr val="333333"/>
                </a:solidFill>
                <a:highlight>
                  <a:srgbClr val="FFFFFF"/>
                </a:highlight>
              </a:rPr>
              <a:t>is executed in sequence, each statement waits for the previous statement to finish</a:t>
            </a:r>
            <a:endParaRPr>
              <a:solidFill>
                <a:srgbClr val="333333"/>
              </a:solidFill>
              <a:highlight>
                <a:srgbClr val="FFFFFF"/>
              </a:highlight>
            </a:endParaRPr>
          </a:p>
          <a:p>
            <a:pPr indent="0" lvl="0" marL="0" rtl="0" algn="l">
              <a:lnSpc>
                <a:spcPct val="115000"/>
              </a:lnSpc>
              <a:spcBef>
                <a:spcPts val="1600"/>
              </a:spcBef>
              <a:spcAft>
                <a:spcPts val="0"/>
              </a:spcAft>
              <a:buSzPts val="1400"/>
              <a:buNone/>
            </a:pPr>
            <a:r>
              <a:t/>
            </a:r>
            <a:endParaRPr>
              <a:solidFill>
                <a:srgbClr val="333333"/>
              </a:solidFill>
              <a:highlight>
                <a:srgbClr val="FFFFFF"/>
              </a:highlight>
            </a:endParaRPr>
          </a:p>
          <a:p>
            <a:pPr indent="0" lvl="0" marL="0" rtl="0" algn="l">
              <a:lnSpc>
                <a:spcPct val="115000"/>
              </a:lnSpc>
              <a:spcBef>
                <a:spcPts val="1600"/>
              </a:spcBef>
              <a:spcAft>
                <a:spcPts val="0"/>
              </a:spcAft>
              <a:buSzPts val="1400"/>
              <a:buNone/>
            </a:pPr>
            <a:r>
              <a:rPr lang="en" sz="1250">
                <a:solidFill>
                  <a:srgbClr val="9C27B0"/>
                </a:solidFill>
                <a:latin typeface="Roboto Mono"/>
                <a:ea typeface="Roboto Mono"/>
                <a:cs typeface="Roboto Mono"/>
                <a:sym typeface="Roboto Mono"/>
              </a:rPr>
              <a:t>console</a:t>
            </a:r>
            <a:r>
              <a:rPr lang="en" sz="1250">
                <a:solidFill>
                  <a:srgbClr val="37474F"/>
                </a:solidFill>
                <a:latin typeface="Roboto Mono"/>
                <a:ea typeface="Roboto Mono"/>
                <a:cs typeface="Roboto Mono"/>
                <a:sym typeface="Roboto Mono"/>
              </a:rPr>
              <a:t>.log(</a:t>
            </a:r>
            <a:r>
              <a:rPr lang="en" sz="1250">
                <a:solidFill>
                  <a:srgbClr val="388E3C"/>
                </a:solidFill>
                <a:latin typeface="Roboto Mono"/>
                <a:ea typeface="Roboto Mono"/>
                <a:cs typeface="Roboto Mono"/>
                <a:sym typeface="Roboto Mono"/>
              </a:rPr>
              <a:t>'First'</a:t>
            </a:r>
            <a:r>
              <a:rPr lang="en" sz="1250">
                <a:solidFill>
                  <a:srgbClr val="37474F"/>
                </a:solidFill>
                <a:latin typeface="Roboto Mono"/>
                <a:ea typeface="Roboto Mono"/>
                <a:cs typeface="Roboto Mono"/>
                <a:sym typeface="Roboto Mono"/>
              </a:rPr>
              <a:t>)</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250">
                <a:solidFill>
                  <a:srgbClr val="9C27B0"/>
                </a:solidFill>
                <a:latin typeface="Roboto Mono"/>
                <a:ea typeface="Roboto Mono"/>
                <a:cs typeface="Roboto Mono"/>
                <a:sym typeface="Roboto Mono"/>
              </a:rPr>
              <a:t>console</a:t>
            </a:r>
            <a:r>
              <a:rPr lang="en" sz="1250">
                <a:solidFill>
                  <a:srgbClr val="37474F"/>
                </a:solidFill>
                <a:latin typeface="Roboto Mono"/>
                <a:ea typeface="Roboto Mono"/>
                <a:cs typeface="Roboto Mono"/>
                <a:sym typeface="Roboto Mono"/>
              </a:rPr>
              <a:t>.log(</a:t>
            </a:r>
            <a:r>
              <a:rPr lang="en" sz="1250">
                <a:solidFill>
                  <a:srgbClr val="388E3C"/>
                </a:solidFill>
                <a:latin typeface="Roboto Mono"/>
                <a:ea typeface="Roboto Mono"/>
                <a:cs typeface="Roboto Mono"/>
                <a:sym typeface="Roboto Mono"/>
              </a:rPr>
              <a:t>'Second'</a:t>
            </a:r>
            <a:r>
              <a:rPr lang="en" sz="1250">
                <a:solidFill>
                  <a:srgbClr val="37474F"/>
                </a:solidFill>
                <a:latin typeface="Roboto Mono"/>
                <a:ea typeface="Roboto Mono"/>
                <a:cs typeface="Roboto Mono"/>
                <a:sym typeface="Roboto Mono"/>
              </a:rPr>
              <a:t>)</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250">
                <a:solidFill>
                  <a:srgbClr val="9C27B0"/>
                </a:solidFill>
                <a:latin typeface="Roboto Mono"/>
                <a:ea typeface="Roboto Mono"/>
                <a:cs typeface="Roboto Mono"/>
                <a:sym typeface="Roboto Mono"/>
              </a:rPr>
              <a:t>console</a:t>
            </a:r>
            <a:r>
              <a:rPr lang="en" sz="1250">
                <a:solidFill>
                  <a:srgbClr val="37474F"/>
                </a:solidFill>
                <a:latin typeface="Roboto Mono"/>
                <a:ea typeface="Roboto Mono"/>
                <a:cs typeface="Roboto Mono"/>
                <a:sym typeface="Roboto Mono"/>
              </a:rPr>
              <a:t>.log(</a:t>
            </a:r>
            <a:r>
              <a:rPr lang="en" sz="1250">
                <a:solidFill>
                  <a:srgbClr val="388E3C"/>
                </a:solidFill>
                <a:latin typeface="Roboto Mono"/>
                <a:ea typeface="Roboto Mono"/>
                <a:cs typeface="Roboto Mono"/>
                <a:sym typeface="Roboto Mono"/>
              </a:rPr>
              <a:t>'Third'</a:t>
            </a:r>
            <a:r>
              <a:rPr lang="en" sz="1250">
                <a:solidFill>
                  <a:srgbClr val="37474F"/>
                </a:solidFill>
                <a:latin typeface="Roboto Mono"/>
                <a:ea typeface="Roboto Mono"/>
                <a:cs typeface="Roboto Mono"/>
                <a:sym typeface="Roboto Mono"/>
              </a:rPr>
              <a:t>)</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250">
                <a:solidFill>
                  <a:srgbClr val="D81B60"/>
                </a:solidFill>
                <a:latin typeface="Roboto Mono"/>
                <a:ea typeface="Roboto Mono"/>
                <a:cs typeface="Roboto Mono"/>
                <a:sym typeface="Roboto Mono"/>
              </a:rPr>
              <a:t>// First</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250">
                <a:solidFill>
                  <a:srgbClr val="D81B60"/>
                </a:solidFill>
                <a:latin typeface="Roboto Mono"/>
                <a:ea typeface="Roboto Mono"/>
                <a:cs typeface="Roboto Mono"/>
                <a:sym typeface="Roboto Mono"/>
              </a:rPr>
              <a:t>// Second</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250">
                <a:solidFill>
                  <a:srgbClr val="D81B60"/>
                </a:solidFill>
                <a:latin typeface="Roboto Mono"/>
                <a:ea typeface="Roboto Mono"/>
                <a:cs typeface="Roboto Mono"/>
                <a:sym typeface="Roboto Mono"/>
              </a:rPr>
              <a:t>// Third</a:t>
            </a:r>
            <a:endParaRPr sz="1250">
              <a:solidFill>
                <a:srgbClr val="D81B60"/>
              </a:solidFill>
              <a:latin typeface="Roboto Mono"/>
              <a:ea typeface="Roboto Mono"/>
              <a:cs typeface="Roboto Mono"/>
              <a:sym typeface="Roboto Mono"/>
            </a:endParaRPr>
          </a:p>
          <a:p>
            <a:pPr indent="0" lvl="0" marL="0" rtl="0" algn="l">
              <a:lnSpc>
                <a:spcPct val="100000"/>
              </a:lnSpc>
              <a:spcBef>
                <a:spcPts val="0"/>
              </a:spcBef>
              <a:spcAft>
                <a:spcPts val="0"/>
              </a:spcAft>
              <a:buSzPts val="1400"/>
              <a:buNone/>
            </a:pPr>
            <a:r>
              <a:t/>
            </a:r>
            <a:endParaRPr>
              <a:solidFill>
                <a:srgbClr val="333333"/>
              </a:solidFill>
              <a:highlight>
                <a:srgbClr val="FFFFFF"/>
              </a:highlight>
            </a:endParaRPr>
          </a:p>
          <a:p>
            <a:pPr indent="0" lvl="0" marL="0" rtl="0" algn="l">
              <a:lnSpc>
                <a:spcPct val="100000"/>
              </a:lnSpc>
              <a:spcBef>
                <a:spcPts val="1600"/>
              </a:spcBef>
              <a:spcAft>
                <a:spcPts val="0"/>
              </a:spcAft>
              <a:buSzPts val="1400"/>
              <a:buNone/>
            </a:pPr>
            <a:r>
              <a:t/>
            </a:r>
            <a:endParaRPr>
              <a:solidFill>
                <a:srgbClr val="333333"/>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400"/>
              <a:buNone/>
            </a:pPr>
            <a:r>
              <a:t/>
            </a:r>
            <a:endParaRPr>
              <a:solidFill>
                <a:srgbClr val="333333"/>
              </a:solidFill>
              <a:highlight>
                <a:srgbClr val="FFFFFF"/>
              </a:highlight>
            </a:endParaRPr>
          </a:p>
          <a:p>
            <a:pPr indent="0" lvl="0" marL="0" rtl="0" algn="l">
              <a:lnSpc>
                <a:spcPct val="115000"/>
              </a:lnSpc>
              <a:spcBef>
                <a:spcPts val="1600"/>
              </a:spcBef>
              <a:spcAft>
                <a:spcPts val="1600"/>
              </a:spcAft>
              <a:buSzPts val="1400"/>
              <a:buNone/>
            </a:pPr>
            <a:r>
              <a:t/>
            </a:r>
            <a:endParaRPr>
              <a:solidFill>
                <a:srgbClr val="333333"/>
              </a:solidFill>
              <a:highlight>
                <a:srgbClr val="FFFFFF"/>
              </a:highlight>
            </a:endParaRPr>
          </a:p>
        </p:txBody>
      </p:sp>
      <p:sp>
        <p:nvSpPr>
          <p:cNvPr id="91" name="Google Shape;91;p6"/>
          <p:cNvSpPr txBox="1"/>
          <p:nvPr>
            <p:ph idx="2" type="body"/>
          </p:nvPr>
        </p:nvSpPr>
        <p:spPr>
          <a:xfrm>
            <a:off x="4832400" y="1101550"/>
            <a:ext cx="3999900" cy="326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solidFill>
                  <a:srgbClr val="000000"/>
                </a:solidFill>
                <a:highlight>
                  <a:srgbClr val="FFFFFF"/>
                </a:highlight>
              </a:rPr>
              <a:t>doesn’t have to wait </a:t>
            </a:r>
            <a:r>
              <a:rPr lang="en">
                <a:solidFill>
                  <a:srgbClr val="000000"/>
                </a:solidFill>
              </a:rPr>
              <a:t>for the current statement to finish before moving on to next one</a:t>
            </a:r>
            <a:endParaRPr>
              <a:solidFill>
                <a:srgbClr val="000000"/>
              </a:solidFill>
            </a:endParaRPr>
          </a:p>
          <a:p>
            <a:pPr indent="0" lvl="0" marL="0" rtl="0" algn="l">
              <a:lnSpc>
                <a:spcPct val="115000"/>
              </a:lnSpc>
              <a:spcBef>
                <a:spcPts val="1600"/>
              </a:spcBef>
              <a:spcAft>
                <a:spcPts val="0"/>
              </a:spcAft>
              <a:buSzPts val="1400"/>
              <a:buNone/>
            </a:pPr>
            <a:r>
              <a:t/>
            </a:r>
            <a:endParaRPr>
              <a:solidFill>
                <a:srgbClr val="000000"/>
              </a:solidFill>
            </a:endParaRPr>
          </a:p>
          <a:p>
            <a:pPr indent="0" lvl="0" marL="0" rtl="0" algn="l">
              <a:lnSpc>
                <a:spcPct val="115000"/>
              </a:lnSpc>
              <a:spcBef>
                <a:spcPts val="1600"/>
              </a:spcBef>
              <a:spcAft>
                <a:spcPts val="0"/>
              </a:spcAft>
              <a:buSzPts val="1400"/>
              <a:buNone/>
            </a:pPr>
            <a:r>
              <a:rPr lang="en" sz="1250">
                <a:solidFill>
                  <a:srgbClr val="9C27B0"/>
                </a:solidFill>
                <a:latin typeface="Roboto Mono"/>
                <a:ea typeface="Roboto Mono"/>
                <a:cs typeface="Roboto Mono"/>
                <a:sym typeface="Roboto Mono"/>
              </a:rPr>
              <a:t> console</a:t>
            </a:r>
            <a:r>
              <a:rPr lang="en" sz="1250">
                <a:solidFill>
                  <a:srgbClr val="37474F"/>
                </a:solidFill>
                <a:latin typeface="Roboto Mono"/>
                <a:ea typeface="Roboto Mono"/>
                <a:cs typeface="Roboto Mono"/>
                <a:sym typeface="Roboto Mono"/>
              </a:rPr>
              <a:t>.log(</a:t>
            </a:r>
            <a:r>
              <a:rPr lang="en" sz="1250">
                <a:solidFill>
                  <a:srgbClr val="388E3C"/>
                </a:solidFill>
                <a:latin typeface="Roboto Mono"/>
                <a:ea typeface="Roboto Mono"/>
                <a:cs typeface="Roboto Mono"/>
                <a:sym typeface="Roboto Mono"/>
              </a:rPr>
              <a:t>'First'</a:t>
            </a:r>
            <a:r>
              <a:rPr lang="en" sz="1250">
                <a:solidFill>
                  <a:srgbClr val="37474F"/>
                </a:solidFill>
                <a:latin typeface="Roboto Mono"/>
                <a:ea typeface="Roboto Mono"/>
                <a:cs typeface="Roboto Mono"/>
                <a:sym typeface="Roboto Mono"/>
              </a:rPr>
              <a:t>)</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250">
                <a:solidFill>
                  <a:srgbClr val="37474F"/>
                </a:solidFill>
                <a:latin typeface="Roboto Mono"/>
                <a:ea typeface="Roboto Mono"/>
                <a:cs typeface="Roboto Mono"/>
                <a:sym typeface="Roboto Mono"/>
              </a:rPr>
              <a:t> setTimeout(() =&gt; {</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250">
                <a:solidFill>
                  <a:srgbClr val="37474F"/>
                </a:solidFill>
                <a:latin typeface="Roboto Mono"/>
                <a:ea typeface="Roboto Mono"/>
                <a:cs typeface="Roboto Mono"/>
                <a:sym typeface="Roboto Mono"/>
              </a:rPr>
              <a:t>     </a:t>
            </a:r>
            <a:r>
              <a:rPr lang="en" sz="1250">
                <a:solidFill>
                  <a:srgbClr val="9C27B0"/>
                </a:solidFill>
                <a:latin typeface="Roboto Mono"/>
                <a:ea typeface="Roboto Mono"/>
                <a:cs typeface="Roboto Mono"/>
                <a:sym typeface="Roboto Mono"/>
              </a:rPr>
              <a:t>console</a:t>
            </a:r>
            <a:r>
              <a:rPr lang="en" sz="1250">
                <a:solidFill>
                  <a:srgbClr val="37474F"/>
                </a:solidFill>
                <a:latin typeface="Roboto Mono"/>
                <a:ea typeface="Roboto Mono"/>
                <a:cs typeface="Roboto Mono"/>
                <a:sym typeface="Roboto Mono"/>
              </a:rPr>
              <a:t>.log(</a:t>
            </a:r>
            <a:r>
              <a:rPr lang="en" sz="1250">
                <a:solidFill>
                  <a:srgbClr val="388E3C"/>
                </a:solidFill>
                <a:latin typeface="Roboto Mono"/>
                <a:ea typeface="Roboto Mono"/>
                <a:cs typeface="Roboto Mono"/>
                <a:sym typeface="Roboto Mono"/>
              </a:rPr>
              <a:t>'Second'</a:t>
            </a:r>
            <a:r>
              <a:rPr lang="en" sz="1250">
                <a:solidFill>
                  <a:srgbClr val="37474F"/>
                </a:solidFill>
                <a:latin typeface="Roboto Mono"/>
                <a:ea typeface="Roboto Mono"/>
                <a:cs typeface="Roboto Mono"/>
                <a:sym typeface="Roboto Mono"/>
              </a:rPr>
              <a:t>)</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250">
                <a:solidFill>
                  <a:srgbClr val="37474F"/>
                </a:solidFill>
                <a:latin typeface="Roboto Mono"/>
                <a:ea typeface="Roboto Mono"/>
                <a:cs typeface="Roboto Mono"/>
                <a:sym typeface="Roboto Mono"/>
              </a:rPr>
              <a:t> }, </a:t>
            </a:r>
            <a:r>
              <a:rPr lang="en" sz="1250">
                <a:solidFill>
                  <a:srgbClr val="C53929"/>
                </a:solidFill>
                <a:latin typeface="Roboto Mono"/>
                <a:ea typeface="Roboto Mono"/>
                <a:cs typeface="Roboto Mono"/>
                <a:sym typeface="Roboto Mono"/>
              </a:rPr>
              <a:t>100</a:t>
            </a:r>
            <a:r>
              <a:rPr lang="en" sz="1250">
                <a:solidFill>
                  <a:srgbClr val="37474F"/>
                </a:solidFill>
                <a:latin typeface="Roboto Mono"/>
                <a:ea typeface="Roboto Mono"/>
                <a:cs typeface="Roboto Mono"/>
                <a:sym typeface="Roboto Mono"/>
              </a:rPr>
              <a:t>)</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250">
                <a:solidFill>
                  <a:srgbClr val="37474F"/>
                </a:solidFill>
                <a:latin typeface="Roboto Mono"/>
                <a:ea typeface="Roboto Mono"/>
                <a:cs typeface="Roboto Mono"/>
                <a:sym typeface="Roboto Mono"/>
              </a:rPr>
              <a:t> </a:t>
            </a:r>
            <a:r>
              <a:rPr lang="en" sz="1250">
                <a:solidFill>
                  <a:srgbClr val="9C27B0"/>
                </a:solidFill>
                <a:latin typeface="Roboto Mono"/>
                <a:ea typeface="Roboto Mono"/>
                <a:cs typeface="Roboto Mono"/>
                <a:sym typeface="Roboto Mono"/>
              </a:rPr>
              <a:t>console</a:t>
            </a:r>
            <a:r>
              <a:rPr lang="en" sz="1250">
                <a:solidFill>
                  <a:srgbClr val="37474F"/>
                </a:solidFill>
                <a:latin typeface="Roboto Mono"/>
                <a:ea typeface="Roboto Mono"/>
                <a:cs typeface="Roboto Mono"/>
                <a:sym typeface="Roboto Mono"/>
              </a:rPr>
              <a:t>.log(</a:t>
            </a:r>
            <a:r>
              <a:rPr lang="en" sz="1250">
                <a:solidFill>
                  <a:srgbClr val="388E3C"/>
                </a:solidFill>
                <a:latin typeface="Roboto Mono"/>
                <a:ea typeface="Roboto Mono"/>
                <a:cs typeface="Roboto Mono"/>
                <a:sym typeface="Roboto Mono"/>
              </a:rPr>
              <a:t>'Third'</a:t>
            </a:r>
            <a:r>
              <a:rPr lang="en" sz="1250">
                <a:solidFill>
                  <a:srgbClr val="37474F"/>
                </a:solidFill>
                <a:latin typeface="Roboto Mono"/>
                <a:ea typeface="Roboto Mono"/>
                <a:cs typeface="Roboto Mono"/>
                <a:sym typeface="Roboto Mono"/>
              </a:rPr>
              <a:t>)</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250">
                <a:solidFill>
                  <a:srgbClr val="37474F"/>
                </a:solidFill>
                <a:latin typeface="Roboto Mono"/>
                <a:ea typeface="Roboto Mono"/>
                <a:cs typeface="Roboto Mono"/>
                <a:sym typeface="Roboto Mono"/>
              </a:rPr>
              <a:t> </a:t>
            </a:r>
            <a:r>
              <a:rPr lang="en" sz="1250">
                <a:solidFill>
                  <a:srgbClr val="D81B60"/>
                </a:solidFill>
                <a:latin typeface="Roboto Mono"/>
                <a:ea typeface="Roboto Mono"/>
                <a:cs typeface="Roboto Mono"/>
                <a:sym typeface="Roboto Mono"/>
              </a:rPr>
              <a:t>// First</a:t>
            </a:r>
            <a:endParaRPr sz="125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rPr lang="en" sz="1250">
                <a:solidFill>
                  <a:srgbClr val="37474F"/>
                </a:solidFill>
                <a:latin typeface="Roboto Mono"/>
                <a:ea typeface="Roboto Mono"/>
                <a:cs typeface="Roboto Mono"/>
                <a:sym typeface="Roboto Mono"/>
              </a:rPr>
              <a:t> </a:t>
            </a:r>
            <a:r>
              <a:rPr lang="en" sz="1250">
                <a:solidFill>
                  <a:srgbClr val="D81B60"/>
                </a:solidFill>
                <a:latin typeface="Roboto Mono"/>
                <a:ea typeface="Roboto Mono"/>
                <a:cs typeface="Roboto Mono"/>
                <a:sym typeface="Roboto Mono"/>
              </a:rPr>
              <a:t>// Third</a:t>
            </a:r>
            <a:endParaRPr sz="12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50">
                <a:solidFill>
                  <a:srgbClr val="37474F"/>
                </a:solidFill>
                <a:latin typeface="Roboto Mono"/>
                <a:ea typeface="Roboto Mono"/>
                <a:cs typeface="Roboto Mono"/>
                <a:sym typeface="Roboto Mono"/>
              </a:rPr>
              <a:t> </a:t>
            </a:r>
            <a:r>
              <a:rPr lang="en" sz="1250">
                <a:solidFill>
                  <a:srgbClr val="D81B60"/>
                </a:solidFill>
                <a:latin typeface="Roboto Mono"/>
                <a:ea typeface="Roboto Mono"/>
                <a:cs typeface="Roboto Mono"/>
                <a:sym typeface="Roboto Mono"/>
              </a:rPr>
              <a:t>// Second</a:t>
            </a:r>
            <a:endParaRPr sz="1250">
              <a:solidFill>
                <a:srgbClr val="D81B60"/>
              </a:solidFill>
              <a:latin typeface="Roboto Mono"/>
              <a:ea typeface="Roboto Mono"/>
              <a:cs typeface="Roboto Mono"/>
              <a:sym typeface="Roboto Mono"/>
            </a:endParaRPr>
          </a:p>
          <a:p>
            <a:pPr indent="0" lvl="0" marL="0" rtl="0" algn="l">
              <a:lnSpc>
                <a:spcPct val="115000"/>
              </a:lnSpc>
              <a:spcBef>
                <a:spcPts val="0"/>
              </a:spcBef>
              <a:spcAft>
                <a:spcPts val="0"/>
              </a:spcAft>
              <a:buSzPts val="1400"/>
              <a:buNone/>
            </a:pPr>
            <a:r>
              <a:t/>
            </a:r>
            <a:endParaRPr>
              <a:solidFill>
                <a:srgbClr val="000000"/>
              </a:solidFill>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highlight>
                <a:srgbClr val="FFFFFE"/>
              </a:highlight>
            </a:endParaRPr>
          </a:p>
          <a:p>
            <a:pPr indent="0" lvl="0" marL="0" rtl="0" algn="l">
              <a:lnSpc>
                <a:spcPct val="115000"/>
              </a:lnSpc>
              <a:spcBef>
                <a:spcPts val="0"/>
              </a:spcBef>
              <a:spcAft>
                <a:spcPts val="1600"/>
              </a:spcAft>
              <a:buSzPts val="1400"/>
              <a:buNone/>
            </a:pPr>
            <a:r>
              <a:t/>
            </a:r>
            <a:endParaRPr>
              <a:solidFill>
                <a:srgbClr val="000000"/>
              </a:solidFill>
            </a:endParaRPr>
          </a:p>
        </p:txBody>
      </p:sp>
      <p:sp>
        <p:nvSpPr>
          <p:cNvPr id="92" name="Google Shape;92;p6"/>
          <p:cNvSpPr txBox="1"/>
          <p:nvPr>
            <p:ph type="title"/>
          </p:nvPr>
        </p:nvSpPr>
        <p:spPr>
          <a:xfrm>
            <a:off x="4851750" y="329550"/>
            <a:ext cx="39612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solidFill>
                  <a:srgbClr val="000000"/>
                </a:solidFill>
                <a:highlight>
                  <a:srgbClr val="FFFFFF"/>
                </a:highlight>
              </a:rPr>
              <a:t>Asynchronous code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338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to know if asynchronous event has finished?</a:t>
            </a:r>
            <a:endParaRPr/>
          </a:p>
        </p:txBody>
      </p:sp>
      <p:sp>
        <p:nvSpPr>
          <p:cNvPr id="98" name="Google Shape;98;p7"/>
          <p:cNvSpPr txBox="1"/>
          <p:nvPr>
            <p:ph idx="1" type="body"/>
          </p:nvPr>
        </p:nvSpPr>
        <p:spPr>
          <a:xfrm>
            <a:off x="311700" y="1474425"/>
            <a:ext cx="3636900" cy="33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08090A"/>
                </a:solidFill>
                <a:highlight>
                  <a:srgbClr val="FFFFFF"/>
                </a:highlight>
              </a:rPr>
              <a:t>Use callbacks.</a:t>
            </a:r>
            <a:endParaRPr sz="1400">
              <a:solidFill>
                <a:srgbClr val="08090A"/>
              </a:solidFill>
              <a:highlight>
                <a:srgbClr val="FFFFFF"/>
              </a:highlight>
            </a:endParaRPr>
          </a:p>
          <a:p>
            <a:pPr indent="0" lvl="0" marL="0" rtl="0" algn="l">
              <a:lnSpc>
                <a:spcPct val="115000"/>
              </a:lnSpc>
              <a:spcBef>
                <a:spcPts val="1600"/>
              </a:spcBef>
              <a:spcAft>
                <a:spcPts val="0"/>
              </a:spcAft>
              <a:buSzPts val="1800"/>
              <a:buNone/>
            </a:pPr>
            <a:r>
              <a:rPr b="1" lang="en" sz="1400">
                <a:solidFill>
                  <a:srgbClr val="08090A"/>
                </a:solidFill>
                <a:highlight>
                  <a:srgbClr val="FFFFFF"/>
                </a:highlight>
              </a:rPr>
              <a:t>Callback</a:t>
            </a:r>
            <a:r>
              <a:rPr lang="en" sz="1400">
                <a:solidFill>
                  <a:srgbClr val="08090A"/>
                </a:solidFill>
                <a:highlight>
                  <a:srgbClr val="FFFFFF"/>
                </a:highlight>
              </a:rPr>
              <a:t> is a function that will be executed when an async operation is completed.</a:t>
            </a:r>
            <a:endParaRPr sz="1400">
              <a:solidFill>
                <a:srgbClr val="08090A"/>
              </a:solidFill>
              <a:highlight>
                <a:srgbClr val="FFFFFF"/>
              </a:highlight>
            </a:endParaRPr>
          </a:p>
          <a:p>
            <a:pPr indent="0" lvl="0" marL="0" rtl="0" algn="l">
              <a:lnSpc>
                <a:spcPct val="115000"/>
              </a:lnSpc>
              <a:spcBef>
                <a:spcPts val="1600"/>
              </a:spcBef>
              <a:spcAft>
                <a:spcPts val="1600"/>
              </a:spcAft>
              <a:buSzPts val="1800"/>
              <a:buNone/>
            </a:pPr>
            <a:r>
              <a:rPr lang="en" sz="1400">
                <a:solidFill>
                  <a:srgbClr val="08090A"/>
                </a:solidFill>
                <a:highlight>
                  <a:srgbClr val="FFFFFF"/>
                </a:highlight>
              </a:rPr>
              <a:t>The first argument is an </a:t>
            </a:r>
            <a:r>
              <a:rPr i="1" lang="en" sz="1400">
                <a:solidFill>
                  <a:srgbClr val="08090A"/>
                </a:solidFill>
                <a:highlight>
                  <a:srgbClr val="FFFFFF"/>
                </a:highlight>
              </a:rPr>
              <a:t>error object </a:t>
            </a:r>
            <a:r>
              <a:rPr lang="en" sz="1400">
                <a:solidFill>
                  <a:srgbClr val="08090A"/>
                </a:solidFill>
                <a:highlight>
                  <a:srgbClr val="FFFFFF"/>
                </a:highlight>
              </a:rPr>
              <a:t>if some error occurred and </a:t>
            </a:r>
            <a:r>
              <a:rPr i="1" lang="en" sz="1400">
                <a:solidFill>
                  <a:srgbClr val="08090A"/>
                </a:solidFill>
                <a:highlight>
                  <a:srgbClr val="FFFFFF"/>
                </a:highlight>
              </a:rPr>
              <a:t>null</a:t>
            </a:r>
            <a:r>
              <a:rPr lang="en" sz="1400">
                <a:solidFill>
                  <a:srgbClr val="08090A"/>
                </a:solidFill>
                <a:highlight>
                  <a:srgbClr val="FFFFFF"/>
                </a:highlight>
              </a:rPr>
              <a:t> otherwise. The second argument is </a:t>
            </a:r>
            <a:r>
              <a:rPr i="1" lang="en" sz="1400">
                <a:solidFill>
                  <a:srgbClr val="08090A"/>
                </a:solidFill>
                <a:highlight>
                  <a:srgbClr val="FFFFFF"/>
                </a:highlight>
              </a:rPr>
              <a:t>a result</a:t>
            </a:r>
            <a:r>
              <a:rPr lang="en" sz="1400">
                <a:solidFill>
                  <a:srgbClr val="08090A"/>
                </a:solidFill>
                <a:highlight>
                  <a:srgbClr val="FFFFFF"/>
                </a:highlight>
              </a:rPr>
              <a:t> of an async operation.</a:t>
            </a:r>
            <a:endParaRPr sz="1400">
              <a:solidFill>
                <a:srgbClr val="08090A"/>
              </a:solidFill>
              <a:highlight>
                <a:srgbClr val="FFFFFF"/>
              </a:highlight>
            </a:endParaRPr>
          </a:p>
        </p:txBody>
      </p:sp>
      <p:pic>
        <p:nvPicPr>
          <p:cNvPr id="99" name="Google Shape;99;p7"/>
          <p:cNvPicPr preferRelativeResize="0"/>
          <p:nvPr/>
        </p:nvPicPr>
        <p:blipFill rotWithShape="1">
          <a:blip r:embed="rId3">
            <a:alphaModFix/>
          </a:blip>
          <a:srcRect b="0" l="0" r="0" t="0"/>
          <a:stretch/>
        </p:blipFill>
        <p:spPr>
          <a:xfrm>
            <a:off x="4405325" y="2066700"/>
            <a:ext cx="4562551" cy="151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464100" y="338975"/>
            <a:ext cx="8520600" cy="57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problem: callback hell</a:t>
            </a:r>
            <a:endParaRPr/>
          </a:p>
        </p:txBody>
      </p:sp>
      <p:sp>
        <p:nvSpPr>
          <p:cNvPr id="105" name="Google Shape;105;p8"/>
          <p:cNvSpPr txBox="1"/>
          <p:nvPr>
            <p:ph idx="1" type="body"/>
          </p:nvPr>
        </p:nvSpPr>
        <p:spPr>
          <a:xfrm>
            <a:off x="311700" y="1042250"/>
            <a:ext cx="3846900" cy="36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sz="1200">
              <a:solidFill>
                <a:srgbClr val="000000"/>
              </a:solidFill>
              <a:latin typeface="Montserrat"/>
              <a:ea typeface="Montserrat"/>
              <a:cs typeface="Montserrat"/>
              <a:sym typeface="Montserrat"/>
            </a:endParaRPr>
          </a:p>
          <a:p>
            <a:pPr indent="0" lvl="0" marL="0" rtl="0" algn="ctr">
              <a:lnSpc>
                <a:spcPct val="115000"/>
              </a:lnSpc>
              <a:spcBef>
                <a:spcPts val="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sz="1400">
              <a:solidFill>
                <a:srgbClr val="000000"/>
              </a:solidFill>
              <a:latin typeface="Montserrat"/>
              <a:ea typeface="Montserrat"/>
              <a:cs typeface="Montserrat"/>
              <a:sym typeface="Montserrat"/>
            </a:endParaRPr>
          </a:p>
        </p:txBody>
      </p:sp>
      <p:pic>
        <p:nvPicPr>
          <p:cNvPr id="106" name="Google Shape;106;p8"/>
          <p:cNvPicPr preferRelativeResize="0"/>
          <p:nvPr/>
        </p:nvPicPr>
        <p:blipFill rotWithShape="1">
          <a:blip r:embed="rId3">
            <a:alphaModFix/>
          </a:blip>
          <a:srcRect b="0" l="0" r="0" t="0"/>
          <a:stretch/>
        </p:blipFill>
        <p:spPr>
          <a:xfrm>
            <a:off x="4618100" y="1503863"/>
            <a:ext cx="4390424" cy="1850500"/>
          </a:xfrm>
          <a:prstGeom prst="rect">
            <a:avLst/>
          </a:prstGeom>
          <a:noFill/>
          <a:ln>
            <a:noFill/>
          </a:ln>
        </p:spPr>
      </p:pic>
      <p:sp>
        <p:nvSpPr>
          <p:cNvPr id="107" name="Google Shape;107;p8"/>
          <p:cNvSpPr txBox="1"/>
          <p:nvPr>
            <p:ph idx="1" type="body"/>
          </p:nvPr>
        </p:nvSpPr>
        <p:spPr>
          <a:xfrm>
            <a:off x="464100" y="1194650"/>
            <a:ext cx="3846900" cy="36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00">
              <a:solidFill>
                <a:srgbClr val="000000"/>
              </a:solidFill>
              <a:highlight>
                <a:srgbClr val="FFFFFF"/>
              </a:highlight>
            </a:endParaRPr>
          </a:p>
          <a:p>
            <a:pPr indent="0" lvl="0" marL="0" rtl="0" algn="l">
              <a:lnSpc>
                <a:spcPct val="115000"/>
              </a:lnSpc>
              <a:spcBef>
                <a:spcPts val="0"/>
              </a:spcBef>
              <a:spcAft>
                <a:spcPts val="0"/>
              </a:spcAft>
              <a:buSzPts val="1800"/>
              <a:buNone/>
            </a:pPr>
            <a:r>
              <a:rPr lang="en" sz="1400">
                <a:solidFill>
                  <a:srgbClr val="000000"/>
                </a:solidFill>
                <a:highlight>
                  <a:srgbClr val="FFFFFF"/>
                </a:highlight>
              </a:rPr>
              <a:t>This is a big issue caused by coding with complex nested callbacks. </a:t>
            </a:r>
            <a:endParaRPr sz="1400">
              <a:solidFill>
                <a:srgbClr val="000000"/>
              </a:solidFill>
              <a:highlight>
                <a:srgbClr val="FFFFFF"/>
              </a:highlight>
            </a:endParaRPr>
          </a:p>
          <a:p>
            <a:pPr indent="0" lvl="0" marL="0" rtl="0" algn="l">
              <a:lnSpc>
                <a:spcPct val="115000"/>
              </a:lnSpc>
              <a:spcBef>
                <a:spcPts val="0"/>
              </a:spcBef>
              <a:spcAft>
                <a:spcPts val="0"/>
              </a:spcAft>
              <a:buSzPts val="1800"/>
              <a:buNone/>
            </a:pPr>
            <a:r>
              <a:rPr lang="en" sz="1400">
                <a:solidFill>
                  <a:srgbClr val="000000"/>
                </a:solidFill>
                <a:highlight>
                  <a:srgbClr val="FFFFFF"/>
                </a:highlight>
              </a:rPr>
              <a:t>Here, each and every callback takes an argument that is a result of the previous callbacks. </a:t>
            </a:r>
            <a:endParaRPr sz="1400">
              <a:solidFill>
                <a:srgbClr val="000000"/>
              </a:solidFill>
              <a:highlight>
                <a:srgbClr val="FFFFFF"/>
              </a:highlight>
            </a:endParaRPr>
          </a:p>
          <a:p>
            <a:pPr indent="0" lvl="0" marL="0" rtl="0" algn="l">
              <a:lnSpc>
                <a:spcPct val="115000"/>
              </a:lnSpc>
              <a:spcBef>
                <a:spcPts val="0"/>
              </a:spcBef>
              <a:spcAft>
                <a:spcPts val="0"/>
              </a:spcAft>
              <a:buSzPts val="1800"/>
              <a:buNone/>
            </a:pPr>
            <a:r>
              <a:rPr lang="en" sz="1400">
                <a:solidFill>
                  <a:srgbClr val="000000"/>
                </a:solidFill>
                <a:highlight>
                  <a:srgbClr val="FFFFFF"/>
                </a:highlight>
              </a:rPr>
              <a:t>In this manner, the code structure looks like a pyramid, making it difficult to read and maintain.</a:t>
            </a:r>
            <a:endParaRPr sz="1400">
              <a:solidFill>
                <a:srgbClr val="000000"/>
              </a:solidFill>
            </a:endParaRPr>
          </a:p>
        </p:txBody>
      </p:sp>
      <p:sp>
        <p:nvSpPr>
          <p:cNvPr id="108" name="Google Shape;108;p8"/>
          <p:cNvSpPr txBox="1"/>
          <p:nvPr/>
        </p:nvSpPr>
        <p:spPr>
          <a:xfrm>
            <a:off x="4827925" y="3790725"/>
            <a:ext cx="327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4"/>
              </a:rPr>
              <a:t>It can get even worse...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354075" y="317025"/>
            <a:ext cx="4543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Promises to help you</a:t>
            </a:r>
            <a:endParaRPr/>
          </a:p>
        </p:txBody>
      </p:sp>
      <p:sp>
        <p:nvSpPr>
          <p:cNvPr id="114" name="Google Shape;114;p9"/>
          <p:cNvSpPr txBox="1"/>
          <p:nvPr>
            <p:ph idx="1" type="body"/>
          </p:nvPr>
        </p:nvSpPr>
        <p:spPr>
          <a:xfrm>
            <a:off x="413375" y="1067675"/>
            <a:ext cx="4250400" cy="40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Promises provide a simpler alternative for executing, composing, and managing asynchronous operations. </a:t>
            </a:r>
            <a:endParaRPr sz="1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1400">
                <a:solidFill>
                  <a:srgbClr val="000000"/>
                </a:solidFill>
                <a:highlight>
                  <a:srgbClr val="FFFFFF"/>
                </a:highlight>
              </a:rPr>
              <a:t>Promise</a:t>
            </a:r>
            <a:r>
              <a:rPr lang="en" sz="1400">
                <a:solidFill>
                  <a:srgbClr val="000000"/>
                </a:solidFill>
                <a:highlight>
                  <a:srgbClr val="FFFFFF"/>
                </a:highlight>
              </a:rPr>
              <a:t> is an object that contains the future value of an asynchronous operation.</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0000"/>
              </a:solidFill>
            </a:endParaRPr>
          </a:p>
          <a:p>
            <a:pPr indent="0" lvl="0" marL="0" rtl="0" algn="l">
              <a:lnSpc>
                <a:spcPct val="115000"/>
              </a:lnSpc>
              <a:spcBef>
                <a:spcPts val="0"/>
              </a:spcBef>
              <a:spcAft>
                <a:spcPts val="0"/>
              </a:spcAft>
              <a:buSzPts val="1800"/>
              <a:buNone/>
            </a:pPr>
            <a:r>
              <a:t/>
            </a:r>
            <a:endParaRPr sz="1400">
              <a:solidFill>
                <a:srgbClr val="000000"/>
              </a:solidFill>
            </a:endParaRPr>
          </a:p>
          <a:p>
            <a:pPr indent="0" lvl="0" marL="0" rtl="0" algn="l">
              <a:lnSpc>
                <a:spcPct val="115000"/>
              </a:lnSpc>
              <a:spcBef>
                <a:spcPts val="0"/>
              </a:spcBef>
              <a:spcAft>
                <a:spcPts val="0"/>
              </a:spcAft>
              <a:buSzPts val="1800"/>
              <a:buNone/>
            </a:pPr>
            <a:r>
              <a:t/>
            </a:r>
            <a:endParaRPr sz="1400">
              <a:solidFill>
                <a:srgbClr val="000000"/>
              </a:solidFill>
            </a:endParaRPr>
          </a:p>
          <a:p>
            <a:pPr indent="0" lvl="0" marL="0" rtl="0" algn="l">
              <a:lnSpc>
                <a:spcPct val="115000"/>
              </a:lnSpc>
              <a:spcBef>
                <a:spcPts val="0"/>
              </a:spcBef>
              <a:spcAft>
                <a:spcPts val="0"/>
              </a:spcAft>
              <a:buSzPts val="1800"/>
              <a:buNone/>
            </a:pPr>
            <a:r>
              <a:t/>
            </a:r>
            <a:endParaRPr sz="1400">
              <a:solidFill>
                <a:srgbClr val="000000"/>
              </a:solidFill>
            </a:endParaRPr>
          </a:p>
          <a:p>
            <a:pPr indent="0" lvl="0" marL="0" rtl="0" algn="l">
              <a:lnSpc>
                <a:spcPct val="115000"/>
              </a:lnSpc>
              <a:spcBef>
                <a:spcPts val="0"/>
              </a:spcBef>
              <a:spcAft>
                <a:spcPts val="0"/>
              </a:spcAft>
              <a:buSzPts val="1800"/>
              <a:buNone/>
            </a:pPr>
            <a:r>
              <a:t/>
            </a:r>
            <a:endParaRPr sz="1400">
              <a:solidFill>
                <a:srgbClr val="000000"/>
              </a:solidFill>
            </a:endParaRPr>
          </a:p>
          <a:p>
            <a:pPr indent="0" lvl="0" marL="0" rtl="0" algn="l">
              <a:lnSpc>
                <a:spcPct val="115000"/>
              </a:lnSpc>
              <a:spcBef>
                <a:spcPts val="0"/>
              </a:spcBef>
              <a:spcAft>
                <a:spcPts val="0"/>
              </a:spcAft>
              <a:buSzPts val="1800"/>
              <a:buNone/>
            </a:pPr>
            <a:r>
              <a:t/>
            </a:r>
            <a:endParaRPr sz="1400">
              <a:solidFill>
                <a:srgbClr val="000000"/>
              </a:solidFill>
            </a:endParaRPr>
          </a:p>
          <a:p>
            <a:pPr indent="0" lvl="0" marL="0" rtl="0" algn="l">
              <a:lnSpc>
                <a:spcPct val="115000"/>
              </a:lnSpc>
              <a:spcBef>
                <a:spcPts val="0"/>
              </a:spcBef>
              <a:spcAft>
                <a:spcPts val="0"/>
              </a:spcAft>
              <a:buSzPts val="1800"/>
              <a:buNone/>
            </a:pPr>
            <a:r>
              <a:t/>
            </a:r>
            <a:endParaRPr sz="1400">
              <a:solidFill>
                <a:srgbClr val="000000"/>
              </a:solidFill>
            </a:endParaRPr>
          </a:p>
        </p:txBody>
      </p:sp>
      <p:pic>
        <p:nvPicPr>
          <p:cNvPr id="115" name="Google Shape;115;p9"/>
          <p:cNvPicPr preferRelativeResize="0"/>
          <p:nvPr/>
        </p:nvPicPr>
        <p:blipFill rotWithShape="1">
          <a:blip r:embed="rId3">
            <a:alphaModFix/>
          </a:blip>
          <a:srcRect b="0" l="0" r="0" t="0"/>
          <a:stretch/>
        </p:blipFill>
        <p:spPr>
          <a:xfrm>
            <a:off x="4897875" y="1183138"/>
            <a:ext cx="4063925" cy="229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