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6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78409-D7C8-4EFB-BC9E-450404CF05FA}" type="doc">
      <dgm:prSet loTypeId="urn:microsoft.com/office/officeart/2005/8/layout/process1" loCatId="process" qsTypeId="urn:microsoft.com/office/officeart/2005/8/quickstyle/simple1" qsCatId="simple" csTypeId="urn:microsoft.com/office/officeart/2005/8/colors/accent1_5" csCatId="accent1" phldr="1"/>
      <dgm:spPr/>
    </dgm:pt>
    <dgm:pt modelId="{4FBF5A22-783E-4FD2-8934-2118595335E7}">
      <dgm:prSet phldrT="[Tekst]"/>
      <dgm:spPr/>
      <dgm:t>
        <a:bodyPr/>
        <a:lstStyle/>
        <a:p>
          <a:r>
            <a:rPr lang="pl-PL" dirty="0"/>
            <a:t>A </a:t>
          </a:r>
          <a:r>
            <a:rPr lang="pl-PL" dirty="0" err="1"/>
            <a:t>need</a:t>
          </a:r>
          <a:endParaRPr lang="pl-PL" dirty="0"/>
        </a:p>
      </dgm:t>
    </dgm:pt>
    <dgm:pt modelId="{94C2F2C1-EFE8-4D55-9F2C-C0944B6D228B}" type="parTrans" cxnId="{7D0A91B6-B5C0-43DF-9589-681BE0C06292}">
      <dgm:prSet/>
      <dgm:spPr/>
      <dgm:t>
        <a:bodyPr/>
        <a:lstStyle/>
        <a:p>
          <a:endParaRPr lang="pl-PL"/>
        </a:p>
      </dgm:t>
    </dgm:pt>
    <dgm:pt modelId="{6AFBB316-C849-4092-AB57-72C7182FF74E}" type="sibTrans" cxnId="{7D0A91B6-B5C0-43DF-9589-681BE0C06292}">
      <dgm:prSet/>
      <dgm:spPr/>
      <dgm:t>
        <a:bodyPr/>
        <a:lstStyle/>
        <a:p>
          <a:endParaRPr lang="pl-PL"/>
        </a:p>
      </dgm:t>
    </dgm:pt>
    <dgm:pt modelId="{BCBC6A5F-59C0-41CD-8F4A-BEBED076363E}">
      <dgm:prSet phldrT="[Tekst]"/>
      <dgm:spPr/>
      <dgm:t>
        <a:bodyPr/>
        <a:lstStyle/>
        <a:p>
          <a:r>
            <a:rPr lang="pl-PL" dirty="0"/>
            <a:t>Business problem</a:t>
          </a:r>
        </a:p>
      </dgm:t>
    </dgm:pt>
    <dgm:pt modelId="{FFB31D6C-E4F3-4099-AF86-796E5CD6B1E4}" type="parTrans" cxnId="{D3DFC5A3-F291-4A6D-A34B-2C4FEEA5296A}">
      <dgm:prSet/>
      <dgm:spPr/>
      <dgm:t>
        <a:bodyPr/>
        <a:lstStyle/>
        <a:p>
          <a:endParaRPr lang="pl-PL"/>
        </a:p>
      </dgm:t>
    </dgm:pt>
    <dgm:pt modelId="{51FD6378-A620-451D-B595-B62FD0679C7A}" type="sibTrans" cxnId="{D3DFC5A3-F291-4A6D-A34B-2C4FEEA5296A}">
      <dgm:prSet/>
      <dgm:spPr/>
      <dgm:t>
        <a:bodyPr/>
        <a:lstStyle/>
        <a:p>
          <a:endParaRPr lang="pl-PL"/>
        </a:p>
      </dgm:t>
    </dgm:pt>
    <dgm:pt modelId="{C9940B2D-6A3B-44F3-A911-42FFDFE5237D}">
      <dgm:prSet phldrT="[Tekst]"/>
      <dgm:spPr/>
      <dgm:t>
        <a:bodyPr/>
        <a:lstStyle/>
        <a:p>
          <a:r>
            <a:rPr lang="pl-PL" dirty="0"/>
            <a:t>Solution</a:t>
          </a:r>
        </a:p>
      </dgm:t>
    </dgm:pt>
    <dgm:pt modelId="{F25568F6-303D-49E7-BA5C-0CE0BDFFBA13}" type="parTrans" cxnId="{8674E083-33FA-4C0D-AA11-EFC050D6E2F7}">
      <dgm:prSet/>
      <dgm:spPr/>
      <dgm:t>
        <a:bodyPr/>
        <a:lstStyle/>
        <a:p>
          <a:endParaRPr lang="pl-PL"/>
        </a:p>
      </dgm:t>
    </dgm:pt>
    <dgm:pt modelId="{0A412ADE-658A-4139-8B9C-BF31EFC6B32C}" type="sibTrans" cxnId="{8674E083-33FA-4C0D-AA11-EFC050D6E2F7}">
      <dgm:prSet/>
      <dgm:spPr/>
      <dgm:t>
        <a:bodyPr/>
        <a:lstStyle/>
        <a:p>
          <a:endParaRPr lang="pl-PL"/>
        </a:p>
      </dgm:t>
    </dgm:pt>
    <dgm:pt modelId="{8F4A7689-2BA2-4A59-99F1-954B82BE0C90}" type="pres">
      <dgm:prSet presAssocID="{58178409-D7C8-4EFB-BC9E-450404CF05FA}" presName="Name0" presStyleCnt="0">
        <dgm:presLayoutVars>
          <dgm:dir/>
          <dgm:resizeHandles val="exact"/>
        </dgm:presLayoutVars>
      </dgm:prSet>
      <dgm:spPr/>
    </dgm:pt>
    <dgm:pt modelId="{E74DE7B8-655A-4100-B4DA-1EFB82D22A04}" type="pres">
      <dgm:prSet presAssocID="{4FBF5A22-783E-4FD2-8934-2118595335E7}" presName="node" presStyleLbl="node1" presStyleIdx="0" presStyleCnt="3">
        <dgm:presLayoutVars>
          <dgm:bulletEnabled val="1"/>
        </dgm:presLayoutVars>
      </dgm:prSet>
      <dgm:spPr/>
    </dgm:pt>
    <dgm:pt modelId="{33DBD252-E6DC-46BA-999C-1B7D90E1E2B4}" type="pres">
      <dgm:prSet presAssocID="{6AFBB316-C849-4092-AB57-72C7182FF74E}" presName="sibTrans" presStyleLbl="sibTrans2D1" presStyleIdx="0" presStyleCnt="2"/>
      <dgm:spPr/>
    </dgm:pt>
    <dgm:pt modelId="{E7714B44-034C-4BEE-AE72-7AE5FF1E27CB}" type="pres">
      <dgm:prSet presAssocID="{6AFBB316-C849-4092-AB57-72C7182FF74E}" presName="connectorText" presStyleLbl="sibTrans2D1" presStyleIdx="0" presStyleCnt="2"/>
      <dgm:spPr/>
    </dgm:pt>
    <dgm:pt modelId="{BD445AE1-5E47-4ABD-BD33-559E27B61F70}" type="pres">
      <dgm:prSet presAssocID="{BCBC6A5F-59C0-41CD-8F4A-BEBED076363E}" presName="node" presStyleLbl="node1" presStyleIdx="1" presStyleCnt="3">
        <dgm:presLayoutVars>
          <dgm:bulletEnabled val="1"/>
        </dgm:presLayoutVars>
      </dgm:prSet>
      <dgm:spPr/>
    </dgm:pt>
    <dgm:pt modelId="{F14CE36C-F850-4570-9D90-DC263BF122BE}" type="pres">
      <dgm:prSet presAssocID="{51FD6378-A620-451D-B595-B62FD0679C7A}" presName="sibTrans" presStyleLbl="sibTrans2D1" presStyleIdx="1" presStyleCnt="2"/>
      <dgm:spPr/>
    </dgm:pt>
    <dgm:pt modelId="{4512F39C-387C-4C29-B347-60D04C85F25C}" type="pres">
      <dgm:prSet presAssocID="{51FD6378-A620-451D-B595-B62FD0679C7A}" presName="connectorText" presStyleLbl="sibTrans2D1" presStyleIdx="1" presStyleCnt="2"/>
      <dgm:spPr/>
    </dgm:pt>
    <dgm:pt modelId="{E5C413B0-48EC-4AA1-816E-58F713084DE3}" type="pres">
      <dgm:prSet presAssocID="{C9940B2D-6A3B-44F3-A911-42FFDFE5237D}" presName="node" presStyleLbl="node1" presStyleIdx="2" presStyleCnt="3">
        <dgm:presLayoutVars>
          <dgm:bulletEnabled val="1"/>
        </dgm:presLayoutVars>
      </dgm:prSet>
      <dgm:spPr/>
    </dgm:pt>
  </dgm:ptLst>
  <dgm:cxnLst>
    <dgm:cxn modelId="{B274FB09-6919-42A5-847B-304372476C43}" type="presOf" srcId="{C9940B2D-6A3B-44F3-A911-42FFDFE5237D}" destId="{E5C413B0-48EC-4AA1-816E-58F713084DE3}" srcOrd="0" destOrd="0" presId="urn:microsoft.com/office/officeart/2005/8/layout/process1"/>
    <dgm:cxn modelId="{EE30852E-148A-4224-A386-741ECF72DC01}" type="presOf" srcId="{4FBF5A22-783E-4FD2-8934-2118595335E7}" destId="{E74DE7B8-655A-4100-B4DA-1EFB82D22A04}" srcOrd="0" destOrd="0" presId="urn:microsoft.com/office/officeart/2005/8/layout/process1"/>
    <dgm:cxn modelId="{A53B6938-2C88-4D46-9208-476BDE0965EB}" type="presOf" srcId="{51FD6378-A620-451D-B595-B62FD0679C7A}" destId="{4512F39C-387C-4C29-B347-60D04C85F25C}" srcOrd="1" destOrd="0" presId="urn:microsoft.com/office/officeart/2005/8/layout/process1"/>
    <dgm:cxn modelId="{86A53C42-A450-4EED-A5CE-3488C0A939A2}" type="presOf" srcId="{BCBC6A5F-59C0-41CD-8F4A-BEBED076363E}" destId="{BD445AE1-5E47-4ABD-BD33-559E27B61F70}" srcOrd="0" destOrd="0" presId="urn:microsoft.com/office/officeart/2005/8/layout/process1"/>
    <dgm:cxn modelId="{C9943D62-8F84-430F-B056-88030EB77B3C}" type="presOf" srcId="{6AFBB316-C849-4092-AB57-72C7182FF74E}" destId="{33DBD252-E6DC-46BA-999C-1B7D90E1E2B4}" srcOrd="0" destOrd="0" presId="urn:microsoft.com/office/officeart/2005/8/layout/process1"/>
    <dgm:cxn modelId="{8674E083-33FA-4C0D-AA11-EFC050D6E2F7}" srcId="{58178409-D7C8-4EFB-BC9E-450404CF05FA}" destId="{C9940B2D-6A3B-44F3-A911-42FFDFE5237D}" srcOrd="2" destOrd="0" parTransId="{F25568F6-303D-49E7-BA5C-0CE0BDFFBA13}" sibTransId="{0A412ADE-658A-4139-8B9C-BF31EFC6B32C}"/>
    <dgm:cxn modelId="{D3DFC5A3-F291-4A6D-A34B-2C4FEEA5296A}" srcId="{58178409-D7C8-4EFB-BC9E-450404CF05FA}" destId="{BCBC6A5F-59C0-41CD-8F4A-BEBED076363E}" srcOrd="1" destOrd="0" parTransId="{FFB31D6C-E4F3-4099-AF86-796E5CD6B1E4}" sibTransId="{51FD6378-A620-451D-B595-B62FD0679C7A}"/>
    <dgm:cxn modelId="{7D0A91B6-B5C0-43DF-9589-681BE0C06292}" srcId="{58178409-D7C8-4EFB-BC9E-450404CF05FA}" destId="{4FBF5A22-783E-4FD2-8934-2118595335E7}" srcOrd="0" destOrd="0" parTransId="{94C2F2C1-EFE8-4D55-9F2C-C0944B6D228B}" sibTransId="{6AFBB316-C849-4092-AB57-72C7182FF74E}"/>
    <dgm:cxn modelId="{2D676AD5-B2D1-4DED-B38F-F4C35E834968}" type="presOf" srcId="{58178409-D7C8-4EFB-BC9E-450404CF05FA}" destId="{8F4A7689-2BA2-4A59-99F1-954B82BE0C90}" srcOrd="0" destOrd="0" presId="urn:microsoft.com/office/officeart/2005/8/layout/process1"/>
    <dgm:cxn modelId="{7F1755DB-1422-4DDC-8A2F-A03994AA0F75}" type="presOf" srcId="{6AFBB316-C849-4092-AB57-72C7182FF74E}" destId="{E7714B44-034C-4BEE-AE72-7AE5FF1E27CB}" srcOrd="1" destOrd="0" presId="urn:microsoft.com/office/officeart/2005/8/layout/process1"/>
    <dgm:cxn modelId="{0CC9F8F8-69EC-4EAD-BFC0-1826E03842F3}" type="presOf" srcId="{51FD6378-A620-451D-B595-B62FD0679C7A}" destId="{F14CE36C-F850-4570-9D90-DC263BF122BE}" srcOrd="0" destOrd="0" presId="urn:microsoft.com/office/officeart/2005/8/layout/process1"/>
    <dgm:cxn modelId="{C393B9A0-CEDE-467A-97D9-5A39570BDA31}" type="presParOf" srcId="{8F4A7689-2BA2-4A59-99F1-954B82BE0C90}" destId="{E74DE7B8-655A-4100-B4DA-1EFB82D22A04}" srcOrd="0" destOrd="0" presId="urn:microsoft.com/office/officeart/2005/8/layout/process1"/>
    <dgm:cxn modelId="{0573569F-E5B2-4768-882F-40C1F03CF92A}" type="presParOf" srcId="{8F4A7689-2BA2-4A59-99F1-954B82BE0C90}" destId="{33DBD252-E6DC-46BA-999C-1B7D90E1E2B4}" srcOrd="1" destOrd="0" presId="urn:microsoft.com/office/officeart/2005/8/layout/process1"/>
    <dgm:cxn modelId="{E6A16A7B-59CC-4F7A-906E-708A93CA3480}" type="presParOf" srcId="{33DBD252-E6DC-46BA-999C-1B7D90E1E2B4}" destId="{E7714B44-034C-4BEE-AE72-7AE5FF1E27CB}" srcOrd="0" destOrd="0" presId="urn:microsoft.com/office/officeart/2005/8/layout/process1"/>
    <dgm:cxn modelId="{4244FD57-4440-4ABB-A757-AD2483F43A6E}" type="presParOf" srcId="{8F4A7689-2BA2-4A59-99F1-954B82BE0C90}" destId="{BD445AE1-5E47-4ABD-BD33-559E27B61F70}" srcOrd="2" destOrd="0" presId="urn:microsoft.com/office/officeart/2005/8/layout/process1"/>
    <dgm:cxn modelId="{F4DF40F2-21F5-4378-8063-E220FCCA9BE2}" type="presParOf" srcId="{8F4A7689-2BA2-4A59-99F1-954B82BE0C90}" destId="{F14CE36C-F850-4570-9D90-DC263BF122BE}" srcOrd="3" destOrd="0" presId="urn:microsoft.com/office/officeart/2005/8/layout/process1"/>
    <dgm:cxn modelId="{1B26548A-0874-4AFC-B185-BA4407837862}" type="presParOf" srcId="{F14CE36C-F850-4570-9D90-DC263BF122BE}" destId="{4512F39C-387C-4C29-B347-60D04C85F25C}" srcOrd="0" destOrd="0" presId="urn:microsoft.com/office/officeart/2005/8/layout/process1"/>
    <dgm:cxn modelId="{D043E12B-D64F-403C-BD01-790564804D44}" type="presParOf" srcId="{8F4A7689-2BA2-4A59-99F1-954B82BE0C90}" destId="{E5C413B0-48EC-4AA1-816E-58F713084D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DE7B8-655A-4100-B4DA-1EFB82D22A04}">
      <dsp:nvSpPr>
        <dsp:cNvPr id="0" name=""/>
        <dsp:cNvSpPr/>
      </dsp:nvSpPr>
      <dsp:spPr>
        <a:xfrm>
          <a:off x="9644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A </a:t>
          </a:r>
          <a:r>
            <a:rPr lang="pl-PL" sz="4500" kern="1200" dirty="0" err="1"/>
            <a:t>need</a:t>
          </a:r>
          <a:endParaRPr lang="pl-PL" sz="4500" kern="1200" dirty="0"/>
        </a:p>
      </dsp:txBody>
      <dsp:txXfrm>
        <a:off x="60299" y="1448885"/>
        <a:ext cx="2781193" cy="1628191"/>
      </dsp:txXfrm>
    </dsp:sp>
    <dsp:sp modelId="{33DBD252-E6DC-46BA-999C-1B7D90E1E2B4}">
      <dsp:nvSpPr>
        <dsp:cNvPr id="0" name=""/>
        <dsp:cNvSpPr/>
      </dsp:nvSpPr>
      <dsp:spPr>
        <a:xfrm>
          <a:off x="3180397" y="1905551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3180397" y="2048523"/>
        <a:ext cx="427763" cy="428916"/>
      </dsp:txXfrm>
    </dsp:sp>
    <dsp:sp modelId="{BD445AE1-5E47-4ABD-BD33-559E27B61F70}">
      <dsp:nvSpPr>
        <dsp:cNvPr id="0" name=""/>
        <dsp:cNvSpPr/>
      </dsp:nvSpPr>
      <dsp:spPr>
        <a:xfrm>
          <a:off x="4045148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Business problem</a:t>
          </a:r>
        </a:p>
      </dsp:txBody>
      <dsp:txXfrm>
        <a:off x="4095803" y="1448885"/>
        <a:ext cx="2781193" cy="1628191"/>
      </dsp:txXfrm>
    </dsp:sp>
    <dsp:sp modelId="{F14CE36C-F850-4570-9D90-DC263BF122BE}">
      <dsp:nvSpPr>
        <dsp:cNvPr id="0" name=""/>
        <dsp:cNvSpPr/>
      </dsp:nvSpPr>
      <dsp:spPr>
        <a:xfrm>
          <a:off x="7215901" y="1905551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3000" kern="1200"/>
        </a:p>
      </dsp:txBody>
      <dsp:txXfrm>
        <a:off x="7215901" y="2048523"/>
        <a:ext cx="427763" cy="428916"/>
      </dsp:txXfrm>
    </dsp:sp>
    <dsp:sp modelId="{E5C413B0-48EC-4AA1-816E-58F713084DE3}">
      <dsp:nvSpPr>
        <dsp:cNvPr id="0" name=""/>
        <dsp:cNvSpPr/>
      </dsp:nvSpPr>
      <dsp:spPr>
        <a:xfrm>
          <a:off x="8080652" y="1398230"/>
          <a:ext cx="2882503" cy="17295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Solution</a:t>
          </a:r>
        </a:p>
      </dsp:txBody>
      <dsp:txXfrm>
        <a:off x="8131307" y="1448885"/>
        <a:ext cx="2781193" cy="1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591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28A6-8BB2-47F6-A7BC-FB895218D626}" type="datetimeFigureOut">
              <a:rPr lang="en-GB" smtClean="0"/>
              <a:t>16-Mar-17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4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694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12949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79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15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5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555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28A6-8BB2-47F6-A7BC-FB895218D626}" type="datetimeFigureOut">
              <a:rPr lang="en-GB" smtClean="0"/>
              <a:t>16-Mar-17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AC428A6-8BB2-47F6-A7BC-FB895218D626}" type="datetimeFigureOut">
              <a:rPr lang="en-GB" smtClean="0"/>
              <a:t>16-Mar-17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02B65A-0772-4BD8-8EC5-4E2038F31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8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UML, RUP etc.</a:t>
            </a:r>
            <a:endParaRPr lang="en-GB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  <a:p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21" y="1542011"/>
            <a:ext cx="1133302" cy="113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Requirement</a:t>
            </a:r>
            <a:r>
              <a:rPr lang="pl-PL" dirty="0"/>
              <a:t> engineering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61318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01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Agile, </a:t>
            </a:r>
            <a:r>
              <a:rPr lang="pl-PL" dirty="0" err="1"/>
              <a:t>Scrum</a:t>
            </a:r>
            <a:r>
              <a:rPr lang="pl-PL" dirty="0"/>
              <a:t>, Extreme…</a:t>
            </a:r>
            <a:endParaRPr lang="en-GB" dirty="0"/>
          </a:p>
        </p:txBody>
      </p:sp>
      <p:pic>
        <p:nvPicPr>
          <p:cNvPr id="4098" name="Picture 2" descr="https://www.michalwolski.pl/wp-content/uploads/2009/06/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6" y="1866138"/>
            <a:ext cx="4391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18376" y="5169160"/>
            <a:ext cx="431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https://www.michalwolski.pl/wp-content/uploads/2009/06/image10.png</a:t>
            </a:r>
          </a:p>
        </p:txBody>
      </p:sp>
      <p:pic>
        <p:nvPicPr>
          <p:cNvPr id="4100" name="Picture 4" descr="http://www.e-point.pl/_fileserver/item/1500803/tablica.png?timestamp=1398853217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77" y="2161413"/>
            <a:ext cx="4476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6673977" y="5061438"/>
            <a:ext cx="4476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http://www.e-point.pl/_fileserver/item/1500803/tablica.png?timestamp=1398853217122</a:t>
            </a:r>
          </a:p>
        </p:txBody>
      </p:sp>
    </p:spTree>
    <p:extLst>
      <p:ext uri="{BB962C8B-B14F-4D97-AF65-F5344CB8AC3E}">
        <p14:creationId xmlns:p14="http://schemas.microsoft.com/office/powerpoint/2010/main" val="294925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UML v. </a:t>
            </a:r>
            <a:r>
              <a:rPr lang="pl-PL" dirty="0" err="1"/>
              <a:t>Requirements</a:t>
            </a:r>
            <a:endParaRPr lang="en-GB" dirty="0"/>
          </a:p>
        </p:txBody>
      </p:sp>
      <p:pic>
        <p:nvPicPr>
          <p:cNvPr id="5122" name="Picture 2" descr="Behavioral state machine example - Bank AT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224725"/>
            <a:ext cx="6000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onceptdraw.com/a612c3/p1/preview/640/pict--uml-activity-diagram-uml-activity-diagram---cash-withdrawal-from-atm.png--diagram-flowchart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48" y="91540"/>
            <a:ext cx="5135880" cy="55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578352" y="559656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https://conceptdraw.com/a612c3/p1/preview/640/pict--uml-activity-diagram-uml-activity-diagram---cash-withdrawal-from-atm.png--diagram-flowchart-example.png</a:t>
            </a:r>
          </a:p>
        </p:txBody>
      </p:sp>
    </p:spTree>
    <p:extLst>
      <p:ext uri="{BB962C8B-B14F-4D97-AF65-F5344CB8AC3E}">
        <p14:creationId xmlns:p14="http://schemas.microsoft.com/office/powerpoint/2010/main" val="17929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 #3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visit</a:t>
            </a:r>
            <a:r>
              <a:rPr lang="pl-PL" dirty="0"/>
              <a:t> http://creately.com/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71" y="2198542"/>
            <a:ext cx="5045858" cy="37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domowa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Prepare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983728" lvl="1" indent="-514350">
              <a:buAutoNum type="arabicPeriod"/>
            </a:pP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diagram</a:t>
            </a:r>
          </a:p>
          <a:p>
            <a:pPr marL="983728" lvl="1" indent="-514350">
              <a:buAutoNum type="arabicPeriod"/>
            </a:pPr>
            <a:endParaRPr lang="pl-PL" dirty="0"/>
          </a:p>
          <a:p>
            <a:pPr marL="983728" lvl="1" indent="-514350">
              <a:buAutoNum type="arabicPeriod"/>
            </a:pPr>
            <a:r>
              <a:rPr lang="pl-PL" dirty="0" err="1"/>
              <a:t>Process</a:t>
            </a:r>
            <a:r>
              <a:rPr lang="pl-PL"/>
              <a:t>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How to </a:t>
            </a:r>
            <a:r>
              <a:rPr lang="pl-PL" dirty="0" err="1"/>
              <a:t>describe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software??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285" y="1417639"/>
            <a:ext cx="2651430" cy="45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Approach</a:t>
            </a:r>
            <a:r>
              <a:rPr lang="pl-PL" dirty="0"/>
              <a:t> 1: </a:t>
            </a:r>
            <a:r>
              <a:rPr lang="pl-PL" dirty="0" err="1"/>
              <a:t>Reengineering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i="1" dirty="0"/>
              <a:t>„I </a:t>
            </a:r>
            <a:r>
              <a:rPr lang="pl-PL" i="1" dirty="0" err="1"/>
              <a:t>wonder</a:t>
            </a:r>
            <a:r>
              <a:rPr lang="pl-PL" i="1" dirty="0"/>
              <a:t> </a:t>
            </a:r>
            <a:r>
              <a:rPr lang="pl-PL" i="1" dirty="0" err="1"/>
              <a:t>what</a:t>
            </a:r>
            <a:r>
              <a:rPr lang="pl-PL" i="1" dirty="0"/>
              <a:t> </a:t>
            </a:r>
            <a:r>
              <a:rPr lang="pl-PL" i="1" dirty="0" err="1"/>
              <a:t>happens</a:t>
            </a:r>
            <a:r>
              <a:rPr lang="pl-PL" i="1" dirty="0"/>
              <a:t> </a:t>
            </a:r>
            <a:r>
              <a:rPr lang="pl-PL" i="1" dirty="0" err="1"/>
              <a:t>if</a:t>
            </a:r>
            <a:r>
              <a:rPr lang="pl-PL" i="1" dirty="0"/>
              <a:t> I </a:t>
            </a:r>
            <a:r>
              <a:rPr lang="pl-PL" i="1" dirty="0" err="1"/>
              <a:t>press</a:t>
            </a:r>
            <a:r>
              <a:rPr lang="pl-PL" i="1" dirty="0"/>
              <a:t> </a:t>
            </a:r>
            <a:r>
              <a:rPr lang="pl-PL" i="1" dirty="0" err="1"/>
              <a:t>that</a:t>
            </a:r>
            <a:r>
              <a:rPr lang="pl-PL" i="1" dirty="0"/>
              <a:t>…”</a:t>
            </a:r>
          </a:p>
          <a:p>
            <a:pPr marL="0" indent="0" algn="ctr">
              <a:buNone/>
            </a:pPr>
            <a:endParaRPr lang="pl-PL" i="1" dirty="0"/>
          </a:p>
          <a:p>
            <a:pPr marL="0" indent="0">
              <a:buNone/>
            </a:pPr>
            <a:r>
              <a:rPr lang="pl-PL" dirty="0"/>
              <a:t>Pressing: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Then: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Effect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2" y="2831167"/>
            <a:ext cx="647700" cy="5143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33" y="3985932"/>
            <a:ext cx="695325" cy="590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58" y="4888802"/>
            <a:ext cx="3676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Approach</a:t>
            </a:r>
            <a:r>
              <a:rPr lang="pl-PL" dirty="0"/>
              <a:t> 2: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9352" y="2798064"/>
            <a:ext cx="7623048" cy="332810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How </a:t>
            </a:r>
            <a:r>
              <a:rPr lang="pl-PL" dirty="0" err="1"/>
              <a:t>will</a:t>
            </a:r>
            <a:r>
              <a:rPr lang="pl-PL" dirty="0"/>
              <a:t> I be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?</a:t>
            </a:r>
            <a:endParaRPr lang="en-GB" dirty="0"/>
          </a:p>
        </p:txBody>
      </p:sp>
      <p:pic>
        <p:nvPicPr>
          <p:cNvPr id="1026" name="Picture 2" descr="http://flylib.com/books/4/355/1/html/2/files/03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1737202"/>
            <a:ext cx="2403348" cy="31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6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Process</a:t>
            </a:r>
            <a:r>
              <a:rPr lang="pl-PL" dirty="0"/>
              <a:t> of software development?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807208"/>
            <a:ext cx="10972800" cy="3318957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How do </a:t>
            </a:r>
            <a:r>
              <a:rPr lang="pl-PL" b="1" dirty="0" err="1"/>
              <a:t>you</a:t>
            </a:r>
            <a:r>
              <a:rPr lang="pl-PL" b="1" dirty="0"/>
              <a:t> </a:t>
            </a:r>
            <a:r>
              <a:rPr lang="pl-PL" b="1" dirty="0" err="1"/>
              <a:t>manage</a:t>
            </a:r>
            <a:r>
              <a:rPr lang="pl-PL" b="1" dirty="0"/>
              <a:t> </a:t>
            </a:r>
            <a:r>
              <a:rPr lang="pl-PL" b="1" dirty="0" err="1"/>
              <a:t>your</a:t>
            </a:r>
            <a:r>
              <a:rPr lang="pl-PL" b="1" dirty="0"/>
              <a:t> </a:t>
            </a:r>
            <a:r>
              <a:rPr lang="pl-PL" b="1" dirty="0" err="1"/>
              <a:t>projects</a:t>
            </a:r>
            <a:r>
              <a:rPr lang="pl-PL" b="1" dirty="0"/>
              <a:t> (</a:t>
            </a:r>
            <a:r>
              <a:rPr lang="pl-PL" b="1" dirty="0" err="1"/>
              <a:t>any</a:t>
            </a:r>
            <a:r>
              <a:rPr lang="pl-PL" b="1" dirty="0"/>
              <a:t>)?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8319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RUP: </a:t>
            </a:r>
            <a:r>
              <a:rPr lang="pl-PL" dirty="0" err="1"/>
              <a:t>Rational</a:t>
            </a:r>
            <a:r>
              <a:rPr lang="pl-PL" dirty="0"/>
              <a:t> </a:t>
            </a:r>
            <a:r>
              <a:rPr lang="pl-PL" dirty="0" err="1"/>
              <a:t>Unified</a:t>
            </a:r>
            <a:r>
              <a:rPr lang="pl-PL" dirty="0"/>
              <a:t> </a:t>
            </a:r>
            <a:r>
              <a:rPr lang="pl-PL" dirty="0" err="1"/>
              <a:t>Process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786384" y="5709196"/>
            <a:ext cx="1158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http://uranus.wat.edu.pl:8808/wiki/images/c/c3/Rup_fundamentals.jpg</a:t>
            </a:r>
            <a:endParaRPr lang="en-GB" sz="1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63" y="1804987"/>
            <a:ext cx="5714737" cy="38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91" y="1104207"/>
            <a:ext cx="4897582" cy="4897582"/>
          </a:xfrm>
          <a:prstGeom prst="rect">
            <a:avLst/>
          </a:prstGeom>
        </p:spPr>
      </p:pic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pl-PL" dirty="0"/>
              <a:t>Spiral Model (agile)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706582" y="5743890"/>
            <a:ext cx="11089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https://upload.wikimedia.org/wikipedia/commons/thumb/3/37/Software_Development_Spiral.svg/2000px-Software_Development_Spiral.svg.png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45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 </a:t>
            </a:r>
            <a:r>
              <a:rPr lang="pl-PL" dirty="0" err="1"/>
              <a:t>project</a:t>
            </a:r>
            <a:r>
              <a:rPr lang="pl-PL" dirty="0"/>
              <a:t> management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566862"/>
            <a:ext cx="5524500" cy="3724275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3333750" y="55913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http://www.trugeek.in/wp-content/uploads/2016/12/agile-method1.png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964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Requirement</a:t>
            </a:r>
            <a:r>
              <a:rPr lang="pl-PL" dirty="0"/>
              <a:t> </a:t>
            </a:r>
            <a:r>
              <a:rPr lang="pl-PL" dirty="0" err="1"/>
              <a:t>definition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/>
              <a:t>What</a:t>
            </a:r>
            <a:r>
              <a:rPr lang="pl-PL" b="1" dirty="0"/>
              <a:t> </a:t>
            </a:r>
            <a:r>
              <a:rPr lang="pl-PL" b="1" dirty="0" err="1"/>
              <a:t>is</a:t>
            </a:r>
            <a:r>
              <a:rPr lang="pl-PL" b="1" dirty="0"/>
              <a:t> </a:t>
            </a:r>
            <a:r>
              <a:rPr lang="pl-PL" b="1" dirty="0" err="1"/>
              <a:t>requirement</a:t>
            </a:r>
            <a:r>
              <a:rPr lang="pl-PL" b="1" dirty="0"/>
              <a:t>? (</a:t>
            </a:r>
            <a:r>
              <a:rPr lang="en-GB" b="1" dirty="0"/>
              <a:t>IEEE 610</a:t>
            </a:r>
            <a:r>
              <a:rPr lang="pl-PL" b="1" dirty="0"/>
              <a:t> standard):</a:t>
            </a:r>
          </a:p>
          <a:p>
            <a:pPr marL="0" indent="0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en-GB" sz="2800" dirty="0"/>
              <a:t>A condition or capability needed by a user to solve a problem or achieve an objective that must be met or possessed by a system or system component to satisfy a contract, standard, specification, or other formally imposed document.</a:t>
            </a:r>
            <a:endParaRPr lang="en-GB" sz="2800" dirty="0"/>
          </a:p>
        </p:txBody>
      </p:sp>
      <p:sp>
        <p:nvSpPr>
          <p:cNvPr id="4" name="Prostokąt 3"/>
          <p:cNvSpPr/>
          <p:nvPr/>
        </p:nvSpPr>
        <p:spPr>
          <a:xfrm>
            <a:off x="531876" y="5614220"/>
            <a:ext cx="11128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http://testerzy.pl/slownik/wymaganie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311167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PPB - problemy</Template>
  <TotalTime>162</TotalTime>
  <Words>276</Words>
  <Application>Microsoft Office PowerPoint</Application>
  <PresentationFormat>Panoramiczny</PresentationFormat>
  <Paragraphs>44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szablonWEUG_jasny_eng</vt:lpstr>
      <vt:lpstr>UML, RUP etc.</vt:lpstr>
      <vt:lpstr>How to describe this software??</vt:lpstr>
      <vt:lpstr>Approach 1: Reengineering</vt:lpstr>
      <vt:lpstr>Approach 2: Use cases</vt:lpstr>
      <vt:lpstr>Process of software development?</vt:lpstr>
      <vt:lpstr>RUP: Rational Unified Process</vt:lpstr>
      <vt:lpstr>Spiral Model (agile)</vt:lpstr>
      <vt:lpstr>Agile project management</vt:lpstr>
      <vt:lpstr>Requirement definition</vt:lpstr>
      <vt:lpstr>Requirement engineering</vt:lpstr>
      <vt:lpstr>Agile, Scrum, Extreme…</vt:lpstr>
      <vt:lpstr>UML v. Requirements</vt:lpstr>
      <vt:lpstr>Prezentacja programu PowerPoint</vt:lpstr>
      <vt:lpstr>Task #3</vt:lpstr>
      <vt:lpstr>Praca domowa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10</cp:revision>
  <dcterms:created xsi:type="dcterms:W3CDTF">2016-11-09T06:19:33Z</dcterms:created>
  <dcterms:modified xsi:type="dcterms:W3CDTF">2017-03-16T07:06:05Z</dcterms:modified>
</cp:coreProperties>
</file>