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7" r:id="rId2"/>
    <p:sldId id="268" r:id="rId3"/>
    <p:sldId id="269" r:id="rId4"/>
    <p:sldId id="261" r:id="rId5"/>
    <p:sldId id="262" r:id="rId6"/>
    <p:sldId id="276" r:id="rId7"/>
    <p:sldId id="278" r:id="rId8"/>
    <p:sldId id="280" r:id="rId9"/>
    <p:sldId id="279" r:id="rId10"/>
    <p:sldId id="281" r:id="rId11"/>
    <p:sldId id="259" r:id="rId12"/>
    <p:sldId id="277" r:id="rId13"/>
    <p:sldId id="282" r:id="rId14"/>
    <p:sldId id="260" r:id="rId15"/>
    <p:sldId id="283" r:id="rId16"/>
    <p:sldId id="284" r:id="rId17"/>
    <p:sldId id="285" r:id="rId18"/>
    <p:sldId id="286" r:id="rId19"/>
    <p:sldId id="287" r:id="rId20"/>
    <p:sldId id="273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6244B-648C-4162-BC97-94DF5206878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8F28A-CCAB-414E-951E-3E8E24AE3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30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EC5D-23C8-4C01-A532-DB2E21CE9C7B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74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EC5D-23C8-4C01-A532-DB2E21CE9C7B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2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EC5D-23C8-4C01-A532-DB2E21CE9C7B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3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389" y="-26426"/>
            <a:ext cx="1222539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12150" y="935146"/>
            <a:ext cx="12225391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03714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200" dirty="0" smtClean="0">
                <a:solidFill>
                  <a:prstClr val="white"/>
                </a:solidFill>
              </a:rPr>
              <a:t>Т.В. </a:t>
            </a:r>
            <a:r>
              <a:rPr lang="uk-UA" sz="1200" dirty="0" err="1" smtClean="0">
                <a:solidFill>
                  <a:prstClr val="white"/>
                </a:solidFill>
              </a:rPr>
              <a:t>Ковалюк</a:t>
            </a:r>
            <a:r>
              <a:rPr lang="uk-UA" sz="1200" dirty="0" smtClean="0">
                <a:solidFill>
                  <a:prstClr val="white"/>
                </a:solidFill>
              </a:rPr>
              <a:t> Функціональне програмування КНУ </a:t>
            </a:r>
            <a:r>
              <a:rPr lang="uk-UA" sz="1200" dirty="0" err="1" smtClean="0">
                <a:solidFill>
                  <a:prstClr val="white"/>
                </a:solidFill>
              </a:rPr>
              <a:t>ім</a:t>
            </a:r>
            <a:r>
              <a:rPr lang="uk-UA" sz="1200" dirty="0" smtClean="0">
                <a:solidFill>
                  <a:prstClr val="white"/>
                </a:solidFill>
              </a:rPr>
              <a:t> </a:t>
            </a:r>
            <a:r>
              <a:rPr lang="uk-UA" sz="1200" dirty="0" err="1" smtClean="0">
                <a:solidFill>
                  <a:prstClr val="white"/>
                </a:solidFill>
              </a:rPr>
              <a:t>Т.Шевченка</a:t>
            </a:r>
            <a:endParaRPr lang="ru-RU" sz="1200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496521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200" dirty="0" smtClean="0">
                <a:solidFill>
                  <a:prstClr val="black"/>
                </a:solidFill>
              </a:rPr>
              <a:t>Т.В. </a:t>
            </a:r>
            <a:r>
              <a:rPr lang="uk-UA" sz="1200" dirty="0" err="1" smtClean="0">
                <a:solidFill>
                  <a:prstClr val="black"/>
                </a:solidFill>
              </a:rPr>
              <a:t>Ковалюк</a:t>
            </a:r>
            <a:r>
              <a:rPr lang="uk-UA" sz="12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1200" dirty="0" err="1" smtClean="0">
                <a:solidFill>
                  <a:prstClr val="black"/>
                </a:solidFill>
              </a:rPr>
              <a:t>ім</a:t>
            </a:r>
            <a:r>
              <a:rPr lang="uk-UA" sz="1200" dirty="0" smtClean="0">
                <a:solidFill>
                  <a:prstClr val="black"/>
                </a:solidFill>
              </a:rPr>
              <a:t> Т. Шевченка</a:t>
            </a:r>
            <a:endParaRPr lang="ru-RU" sz="1200" dirty="0">
              <a:solidFill>
                <a:prstClr val="black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438044"/>
            <a:ext cx="12234479" cy="105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51552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‹#›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066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55236" cy="685800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896535" y="6479087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z="1400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400" dirty="0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sz="1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5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42761" y="6612106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200" dirty="0" smtClean="0">
                <a:solidFill>
                  <a:prstClr val="black"/>
                </a:solidFill>
              </a:rPr>
              <a:t>Т.В. </a:t>
            </a:r>
            <a:r>
              <a:rPr lang="uk-UA" sz="1200" dirty="0" err="1" smtClean="0">
                <a:solidFill>
                  <a:prstClr val="black"/>
                </a:solidFill>
              </a:rPr>
              <a:t>Ковалюк</a:t>
            </a:r>
            <a:r>
              <a:rPr lang="uk-UA" sz="12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1200" dirty="0" err="1" smtClean="0">
                <a:solidFill>
                  <a:prstClr val="black"/>
                </a:solidFill>
              </a:rPr>
              <a:t>ім</a:t>
            </a:r>
            <a:r>
              <a:rPr lang="uk-UA" sz="1200" dirty="0" smtClean="0">
                <a:solidFill>
                  <a:prstClr val="black"/>
                </a:solidFill>
              </a:rPr>
              <a:t> </a:t>
            </a:r>
            <a:r>
              <a:rPr lang="uk-UA" sz="1200" dirty="0" err="1" smtClean="0">
                <a:solidFill>
                  <a:prstClr val="black"/>
                </a:solidFill>
              </a:rPr>
              <a:t>Т.Шевченка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896535" y="6479087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z="1400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400" dirty="0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sz="1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1504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rogi.pro/sicp-216-intervalnaya-arifmetika-shema-10565943" TargetMode="External"/><Relationship Id="rId3" Type="http://schemas.openxmlformats.org/officeDocument/2006/relationships/hyperlink" Target="http://www.r6rs.org/final/html/r6rs/r6rs-Z-H-2.html#node_toc_start" TargetMode="External"/><Relationship Id="rId7" Type="http://schemas.openxmlformats.org/officeDocument/2006/relationships/hyperlink" Target="http://kspt.icc.spbstu.ru/media/files/2009/course/lang/slides/06-intro_to_scheme.pdf" TargetMode="External"/><Relationship Id="rId2" Type="http://schemas.openxmlformats.org/officeDocument/2006/relationships/hyperlink" Target="https://github.com/tkovalyuk/functional-progra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heme.com/tspl4/" TargetMode="External"/><Relationship Id="rId5" Type="http://schemas.openxmlformats.org/officeDocument/2006/relationships/hyperlink" Target="https://www.twirpx.com/file/81061/" TargetMode="External"/><Relationship Id="rId4" Type="http://schemas.openxmlformats.org/officeDocument/2006/relationships/hyperlink" Target="http://www.larcenists.org/Documentation/Documentation0.98/r7r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2044017" y="908723"/>
            <a:ext cx="8352928" cy="23764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  <a:endParaRPr lang="ru-RU" sz="36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36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498" y="3866556"/>
            <a:ext cx="8892480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Лектор </a:t>
            </a:r>
            <a:r>
              <a:rPr lang="ru-RU" sz="32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Ковалюк</a:t>
            </a: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32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Тетяна</a:t>
            </a: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32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Володимирівна</a:t>
            </a:r>
            <a:endParaRPr lang="ru-RU" sz="32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к.т.н., доцент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tkovalyuk@u</a:t>
            </a:r>
            <a:r>
              <a:rPr lang="en-US" sz="2400" b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kr.net</a:t>
            </a:r>
            <a:endParaRPr lang="uk-UA" sz="2400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prstClr val="white"/>
                </a:solidFill>
                <a:latin typeface="Arial" charset="0"/>
                <a:cs typeface="Arial" charset="0"/>
              </a:rPr>
              <a:t>https://github.com/tkovalyuk/funcprogram</a:t>
            </a:r>
            <a:endParaRPr lang="ru-RU" sz="2400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2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11028363" y="6551613"/>
            <a:ext cx="1163637" cy="279400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/>
              <a:t>1</a:t>
            </a:fld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1664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Моделювання арифметик</a:t>
            </a:r>
            <a:r>
              <a:rPr lang="uk-UA" sz="36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и</a:t>
            </a:r>
            <a:r>
              <a:rPr lang="uk-UA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раціональних чисел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223" y="1548829"/>
            <a:ext cx="4893275" cy="47270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32638" y="912915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НСД на </a:t>
            </a:r>
            <a:r>
              <a:rPr lang="en-US" b="1" dirty="0" smtClean="0"/>
              <a:t>SCHEME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1795430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3500" y="1211657"/>
            <a:ext cx="12293599" cy="50013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Розглянемо раціональну арифметику і реалізуємо операції: 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додавання, 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віднімання, 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множення,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ділення раціональних чисел, 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перевірки, чи рівні два раціональних числа один одному.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Припустимо, що існує спосіб побудувати раціональне число з його чисельника і знаменника (</a:t>
            </a: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конструктор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).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Припустимо, що маючи раціональне число, можна отримати його чисельник і знаменник (</a:t>
            </a: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селектор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).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Припустимо також, що конструктор і два селектора доступні у вигляді процедур: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(make-rat </a:t>
            </a:r>
            <a:r>
              <a:rPr lang="en-US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n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</a:t>
            </a:r>
            <a:r>
              <a:rPr lang="en-US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d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)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повертає раціональне число, чисельник якого ціле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&lt;n&gt;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а знаменник - ціле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&lt;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d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&gt;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uk-UA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numer</a:t>
            </a: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x)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повертає чисельник раціонального числа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&lt;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&gt;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uk-UA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denom</a:t>
            </a: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x)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повертає знаменник раціонального числа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&lt;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&gt;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Поки що невідомо, як подати раціональне число і як повинні реалізовуватися процедури </a:t>
            </a:r>
            <a:r>
              <a:rPr lang="uk-UA" dirty="0" err="1">
                <a:solidFill>
                  <a:srgbClr val="0000CC"/>
                </a:solidFill>
                <a:latin typeface="Arial" charset="0"/>
                <a:cs typeface="Arial" charset="0"/>
              </a:rPr>
              <a:t>numer</a:t>
            </a: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, </a:t>
            </a:r>
            <a:r>
              <a:rPr lang="uk-UA" dirty="0" err="1">
                <a:solidFill>
                  <a:srgbClr val="0000CC"/>
                </a:solidFill>
                <a:latin typeface="Arial" charset="0"/>
                <a:cs typeface="Arial" charset="0"/>
              </a:rPr>
              <a:t>denom</a:t>
            </a: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і </a:t>
            </a:r>
            <a:r>
              <a:rPr lang="uk-UA" dirty="0" err="1">
                <a:solidFill>
                  <a:srgbClr val="0000CC"/>
                </a:solidFill>
                <a:latin typeface="Arial" charset="0"/>
                <a:cs typeface="Arial" charset="0"/>
              </a:rPr>
              <a:t>make-rat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Проте, якби ці процедури  були, можна було  б складати, віднімати, множити, ділити і перевіряти на рівність раціональні числа за допомогою наступних правил: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/>
              <a:t>11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/85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Моделювання арифметик</a:t>
            </a:r>
            <a:r>
              <a:rPr lang="uk-UA" sz="36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и</a:t>
            </a:r>
            <a:r>
              <a:rPr lang="uk-UA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раціональних чисел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22637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12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Моделювання арифметики раціональних чисел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65579" y="915419"/>
            <a:ext cx="11969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3. </a:t>
            </a:r>
            <a:r>
              <a:rPr lang="ru-RU" sz="2000" b="1" dirty="0" err="1" smtClean="0"/>
              <a:t>Скорочення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дробу</a:t>
            </a:r>
            <a:r>
              <a:rPr lang="ru-RU" sz="2000" b="1" dirty="0" smtClean="0"/>
              <a:t>. Суть </a:t>
            </a:r>
            <a:r>
              <a:rPr lang="ru-RU" sz="2000" b="1" dirty="0" err="1" smtClean="0"/>
              <a:t>скорочення</a:t>
            </a:r>
            <a:r>
              <a:rPr lang="ru-RU" sz="2000" b="1" dirty="0"/>
              <a:t> </a:t>
            </a:r>
            <a:r>
              <a:rPr lang="ru-RU" sz="2000" b="1" dirty="0" smtClean="0"/>
              <a:t>- </a:t>
            </a:r>
            <a:r>
              <a:rPr lang="ru-RU" sz="2000" b="1" dirty="0" err="1" smtClean="0"/>
              <a:t>поділ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чисельника</a:t>
            </a:r>
            <a:r>
              <a:rPr lang="ru-RU" sz="2000" b="1" dirty="0" smtClean="0"/>
              <a:t> і </a:t>
            </a:r>
            <a:r>
              <a:rPr lang="ru-RU" sz="2000" b="1" dirty="0" err="1" smtClean="0"/>
              <a:t>знаменника</a:t>
            </a:r>
            <a:r>
              <a:rPr lang="ru-RU" sz="2000" b="1" dirty="0" smtClean="0"/>
              <a:t> на </a:t>
            </a:r>
            <a:r>
              <a:rPr lang="ru-RU" sz="2000" b="1" dirty="0" err="1" smtClean="0"/>
              <a:t>їх</a:t>
            </a:r>
            <a:r>
              <a:rPr lang="ru-RU" sz="2000" b="1" dirty="0" smtClean="0"/>
              <a:t> НСД.</a:t>
            </a:r>
            <a:endParaRPr lang="ru-RU" sz="2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518" y="1315529"/>
            <a:ext cx="4646482" cy="551604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6452" y="1348358"/>
            <a:ext cx="3611948" cy="50167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00B050"/>
                </a:solidFill>
              </a:rPr>
              <a:t>;=================================</a:t>
            </a:r>
          </a:p>
          <a:p>
            <a:r>
              <a:rPr lang="ru-RU" sz="1600" dirty="0" smtClean="0">
                <a:solidFill>
                  <a:srgbClr val="00B050"/>
                </a:solidFill>
              </a:rPr>
              <a:t>;</a:t>
            </a:r>
            <a:r>
              <a:rPr lang="ru-RU" sz="1600" dirty="0" err="1" smtClean="0">
                <a:solidFill>
                  <a:srgbClr val="00B050"/>
                </a:solidFill>
              </a:rPr>
              <a:t>скорочення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дробу</a:t>
            </a:r>
            <a:endParaRPr lang="ru-RU" sz="1600" dirty="0" smtClean="0">
              <a:solidFill>
                <a:srgbClr val="00B050"/>
              </a:solidFill>
            </a:endParaRPr>
          </a:p>
          <a:p>
            <a:r>
              <a:rPr lang="ru-RU" sz="1600" dirty="0" smtClean="0">
                <a:solidFill>
                  <a:srgbClr val="00B050"/>
                </a:solidFill>
              </a:rPr>
              <a:t>;=====================</a:t>
            </a:r>
          </a:p>
          <a:p>
            <a:r>
              <a:rPr lang="ru-RU" sz="1600" dirty="0" smtClean="0">
                <a:solidFill>
                  <a:srgbClr val="00B050"/>
                </a:solidFill>
              </a:rPr>
              <a:t>; </a:t>
            </a:r>
            <a:r>
              <a:rPr lang="ru-RU" sz="1600" dirty="0" err="1" smtClean="0">
                <a:solidFill>
                  <a:srgbClr val="00B050"/>
                </a:solidFill>
              </a:rPr>
              <a:t>створення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дробу</a:t>
            </a:r>
            <a:r>
              <a:rPr lang="ru-RU" sz="1600" dirty="0" smtClean="0">
                <a:solidFill>
                  <a:srgbClr val="00B050"/>
                </a:solidFill>
              </a:rPr>
              <a:t> та </a:t>
            </a:r>
            <a:r>
              <a:rPr lang="ru-RU" sz="1600" dirty="0" err="1" smtClean="0">
                <a:solidFill>
                  <a:srgbClr val="00B050"/>
                </a:solidFill>
              </a:rPr>
              <a:t>скорочення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його</a:t>
            </a:r>
            <a:endParaRPr lang="ru-RU" sz="1600" dirty="0" smtClean="0">
              <a:solidFill>
                <a:srgbClr val="00B050"/>
              </a:solidFill>
            </a:endParaRPr>
          </a:p>
          <a:p>
            <a:r>
              <a:rPr lang="ru-RU" sz="1600" dirty="0" smtClean="0"/>
              <a:t>(</a:t>
            </a:r>
            <a:r>
              <a:rPr lang="en-GB" sz="1600" dirty="0" smtClean="0"/>
              <a:t>define (make-rat n d)</a:t>
            </a:r>
          </a:p>
          <a:p>
            <a:r>
              <a:rPr lang="uk-UA" sz="1600" dirty="0" smtClean="0"/>
              <a:t>    </a:t>
            </a:r>
            <a:r>
              <a:rPr lang="en-GB" sz="1600" dirty="0" smtClean="0"/>
              <a:t>(let ((nod (</a:t>
            </a:r>
            <a:r>
              <a:rPr lang="en-GB" sz="1600" dirty="0" err="1" smtClean="0"/>
              <a:t>gcd</a:t>
            </a:r>
            <a:r>
              <a:rPr lang="en-GB" sz="1600" dirty="0" smtClean="0"/>
              <a:t> n d)))</a:t>
            </a:r>
          </a:p>
          <a:p>
            <a:r>
              <a:rPr lang="uk-UA" sz="1600" dirty="0" smtClean="0"/>
              <a:t>         </a:t>
            </a:r>
            <a:r>
              <a:rPr lang="en-GB" sz="1600" dirty="0" smtClean="0"/>
              <a:t>(cons (/ n nod) (/ d nod))))</a:t>
            </a:r>
          </a:p>
          <a:p>
            <a:r>
              <a:rPr lang="en-GB" sz="1600" dirty="0" smtClean="0">
                <a:solidFill>
                  <a:srgbClr val="00B050"/>
                </a:solidFill>
              </a:rPr>
              <a:t>;</a:t>
            </a:r>
            <a:r>
              <a:rPr lang="ru-RU" sz="1600" dirty="0" err="1" smtClean="0">
                <a:solidFill>
                  <a:srgbClr val="00B050"/>
                </a:solidFill>
              </a:rPr>
              <a:t>виклик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поцедури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створення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дробу</a:t>
            </a:r>
            <a:endParaRPr lang="ru-RU" sz="1600" dirty="0" smtClean="0">
              <a:solidFill>
                <a:srgbClr val="00B050"/>
              </a:solidFill>
            </a:endParaRPr>
          </a:p>
          <a:p>
            <a:r>
              <a:rPr lang="ru-RU" sz="1600" dirty="0" smtClean="0"/>
              <a:t>(</a:t>
            </a:r>
            <a:r>
              <a:rPr lang="en-GB" sz="1600" dirty="0" smtClean="0"/>
              <a:t>make-rat 4 10)</a:t>
            </a:r>
          </a:p>
          <a:p>
            <a:r>
              <a:rPr lang="en-GB" sz="1600" dirty="0" smtClean="0">
                <a:solidFill>
                  <a:srgbClr val="00B050"/>
                </a:solidFill>
              </a:rPr>
              <a:t>;</a:t>
            </a:r>
            <a:r>
              <a:rPr lang="ru-RU" sz="1600" dirty="0" err="1" smtClean="0">
                <a:solidFill>
                  <a:srgbClr val="00B050"/>
                </a:solidFill>
              </a:rPr>
              <a:t>виклик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поцедури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створення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дробу</a:t>
            </a:r>
            <a:endParaRPr lang="ru-RU" sz="1600" dirty="0" smtClean="0">
              <a:solidFill>
                <a:srgbClr val="00B050"/>
              </a:solidFill>
            </a:endParaRPr>
          </a:p>
          <a:p>
            <a:r>
              <a:rPr lang="ru-RU" sz="1600" dirty="0" smtClean="0"/>
              <a:t>(</a:t>
            </a:r>
            <a:r>
              <a:rPr lang="en-GB" sz="1600" dirty="0" smtClean="0"/>
              <a:t>make-rat 28 32)</a:t>
            </a:r>
          </a:p>
          <a:p>
            <a:r>
              <a:rPr lang="en-GB" sz="1600" dirty="0" smtClean="0">
                <a:solidFill>
                  <a:srgbClr val="00B050"/>
                </a:solidFill>
              </a:rPr>
              <a:t>;</a:t>
            </a:r>
            <a:r>
              <a:rPr lang="ru-RU" sz="1600" dirty="0" err="1" smtClean="0">
                <a:solidFill>
                  <a:srgbClr val="00B050"/>
                </a:solidFill>
              </a:rPr>
              <a:t>виклик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процедури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скорочення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дробу</a:t>
            </a:r>
            <a:endParaRPr lang="ru-RU" sz="1600" dirty="0" smtClean="0">
              <a:solidFill>
                <a:srgbClr val="00B050"/>
              </a:solidFill>
            </a:endParaRPr>
          </a:p>
          <a:p>
            <a:r>
              <a:rPr lang="ru-RU" sz="1600" dirty="0" smtClean="0"/>
              <a:t>(</a:t>
            </a:r>
            <a:r>
              <a:rPr lang="en-GB" sz="1600" dirty="0" smtClean="0"/>
              <a:t>define fraction28-32 (make-rat 28 32))</a:t>
            </a:r>
          </a:p>
          <a:p>
            <a:r>
              <a:rPr lang="en-GB" sz="1600" dirty="0" smtClean="0">
                <a:solidFill>
                  <a:srgbClr val="00B050"/>
                </a:solidFill>
              </a:rPr>
              <a:t>;</a:t>
            </a:r>
            <a:r>
              <a:rPr lang="ru-RU" sz="1600" dirty="0" err="1" smtClean="0">
                <a:solidFill>
                  <a:srgbClr val="00B050"/>
                </a:solidFill>
              </a:rPr>
              <a:t>визначення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процедури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друку</a:t>
            </a:r>
            <a:r>
              <a:rPr lang="ru-RU" sz="1600" dirty="0" smtClean="0">
                <a:solidFill>
                  <a:srgbClr val="00B050"/>
                </a:solidFill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</a:rPr>
              <a:t>дробу</a:t>
            </a:r>
            <a:endParaRPr lang="ru-RU" sz="1600" dirty="0" smtClean="0">
              <a:solidFill>
                <a:srgbClr val="00B050"/>
              </a:solidFill>
            </a:endParaRPr>
          </a:p>
          <a:p>
            <a:r>
              <a:rPr lang="ru-RU" sz="1600" dirty="0" smtClean="0"/>
              <a:t>(</a:t>
            </a:r>
            <a:r>
              <a:rPr lang="en-GB" sz="1600" dirty="0" smtClean="0"/>
              <a:t>define (print-rat x)</a:t>
            </a:r>
          </a:p>
          <a:p>
            <a:r>
              <a:rPr lang="en-GB" sz="1600" dirty="0" smtClean="0"/>
              <a:t>  (newline)</a:t>
            </a:r>
          </a:p>
          <a:p>
            <a:r>
              <a:rPr lang="en-GB" sz="1600" dirty="0" smtClean="0"/>
              <a:t>  (display (</a:t>
            </a:r>
            <a:r>
              <a:rPr lang="en-GB" sz="1600" dirty="0" err="1" smtClean="0"/>
              <a:t>numer</a:t>
            </a:r>
            <a:r>
              <a:rPr lang="en-GB" sz="1600" dirty="0" smtClean="0"/>
              <a:t> x))</a:t>
            </a:r>
          </a:p>
          <a:p>
            <a:r>
              <a:rPr lang="en-GB" sz="1600" dirty="0" smtClean="0"/>
              <a:t>  (display "/")</a:t>
            </a:r>
          </a:p>
          <a:p>
            <a:r>
              <a:rPr lang="en-GB" sz="1600" dirty="0" smtClean="0"/>
              <a:t>  (display (</a:t>
            </a:r>
            <a:r>
              <a:rPr lang="en-GB" sz="1600" dirty="0" err="1" smtClean="0"/>
              <a:t>denom</a:t>
            </a:r>
            <a:r>
              <a:rPr lang="en-GB" sz="1600" dirty="0" smtClean="0"/>
              <a:t> x)))</a:t>
            </a:r>
          </a:p>
          <a:p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31509" y="2124420"/>
            <a:ext cx="33909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;</a:t>
            </a:r>
            <a:r>
              <a:rPr lang="ru-RU" dirty="0" err="1" smtClean="0">
                <a:solidFill>
                  <a:srgbClr val="00B050"/>
                </a:solidFill>
              </a:rPr>
              <a:t>визначення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чисельника</a:t>
            </a:r>
            <a:r>
              <a:rPr lang="ru-RU" dirty="0" smtClean="0">
                <a:solidFill>
                  <a:srgbClr val="00B050"/>
                </a:solidFill>
              </a:rPr>
              <a:t> і ;</a:t>
            </a:r>
            <a:r>
              <a:rPr lang="ru-RU" dirty="0" err="1" smtClean="0">
                <a:solidFill>
                  <a:srgbClr val="00B050"/>
                </a:solidFill>
              </a:rPr>
              <a:t>знаменника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(</a:t>
            </a:r>
            <a:r>
              <a:rPr lang="en-GB" dirty="0" smtClean="0"/>
              <a:t>define (</a:t>
            </a:r>
            <a:r>
              <a:rPr lang="en-GB" dirty="0" err="1" smtClean="0"/>
              <a:t>numer</a:t>
            </a:r>
            <a:r>
              <a:rPr lang="en-GB" dirty="0" smtClean="0"/>
              <a:t> x) (car x))</a:t>
            </a:r>
          </a:p>
          <a:p>
            <a:r>
              <a:rPr lang="en-GB" dirty="0" smtClean="0"/>
              <a:t>(define (</a:t>
            </a:r>
            <a:r>
              <a:rPr lang="en-GB" dirty="0" err="1" smtClean="0"/>
              <a:t>denom</a:t>
            </a:r>
            <a:r>
              <a:rPr lang="en-GB" dirty="0" smtClean="0"/>
              <a:t> x) (</a:t>
            </a:r>
            <a:r>
              <a:rPr lang="en-GB" dirty="0" err="1" smtClean="0"/>
              <a:t>cdr</a:t>
            </a:r>
            <a:r>
              <a:rPr lang="en-GB" dirty="0" smtClean="0"/>
              <a:t> x))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; </a:t>
            </a:r>
            <a:r>
              <a:rPr lang="ru-RU" dirty="0" err="1" smtClean="0">
                <a:solidFill>
                  <a:srgbClr val="00B050"/>
                </a:solidFill>
              </a:rPr>
              <a:t>виклик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процедури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друу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дробу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(</a:t>
            </a:r>
            <a:r>
              <a:rPr lang="en-GB" dirty="0" smtClean="0"/>
              <a:t>print-rat fraction28-32)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2773564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13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Моделювання арифметики раціональних чисел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15419"/>
            <a:ext cx="12155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3. </a:t>
            </a:r>
            <a:r>
              <a:rPr lang="ru-RU" sz="2000" b="1" dirty="0" err="1" smtClean="0"/>
              <a:t>Скорочення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дробу</a:t>
            </a:r>
            <a:r>
              <a:rPr lang="ru-RU" sz="2000" b="1" dirty="0" smtClean="0"/>
              <a:t>. Суть </a:t>
            </a:r>
            <a:r>
              <a:rPr lang="ru-RU" sz="2000" b="1" dirty="0" err="1" smtClean="0"/>
              <a:t>скорочення</a:t>
            </a:r>
            <a:r>
              <a:rPr lang="ru-RU" sz="2000" b="1" dirty="0"/>
              <a:t> </a:t>
            </a:r>
            <a:r>
              <a:rPr lang="ru-RU" sz="2000" b="1" dirty="0" smtClean="0"/>
              <a:t>- </a:t>
            </a:r>
            <a:r>
              <a:rPr lang="ru-RU" sz="2000" b="1" dirty="0" err="1" smtClean="0"/>
              <a:t>поділ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чисельника</a:t>
            </a:r>
            <a:r>
              <a:rPr lang="ru-RU" sz="2000" b="1" dirty="0" smtClean="0"/>
              <a:t> і </a:t>
            </a:r>
            <a:r>
              <a:rPr lang="ru-RU" sz="2000" b="1" dirty="0" err="1" smtClean="0"/>
              <a:t>знаменника</a:t>
            </a:r>
            <a:r>
              <a:rPr lang="ru-RU" sz="2000" b="1" dirty="0" smtClean="0"/>
              <a:t> на </a:t>
            </a:r>
            <a:r>
              <a:rPr lang="ru-RU" sz="2000" b="1" dirty="0" err="1" smtClean="0"/>
              <a:t>їх</a:t>
            </a:r>
            <a:r>
              <a:rPr lang="ru-RU" sz="2000" b="1" dirty="0" smtClean="0"/>
              <a:t> НСД. </a:t>
            </a:r>
            <a:endParaRPr lang="ru-RU" sz="2000" b="1" dirty="0">
              <a:solidFill>
                <a:srgbClr val="FF0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530"/>
            <a:ext cx="8139112" cy="388658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67" y="1750234"/>
            <a:ext cx="1915878" cy="37856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15367" y="1259677"/>
            <a:ext cx="209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FF0000"/>
                </a:solidFill>
              </a:rPr>
              <a:t>Інтерпретація </a:t>
            </a:r>
            <a:r>
              <a:rPr lang="uk-UA" b="1" dirty="0" err="1" smtClean="0">
                <a:solidFill>
                  <a:srgbClr val="FF0000"/>
                </a:solidFill>
              </a:rPr>
              <a:t>кода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98882" y="1447729"/>
            <a:ext cx="130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FF0000"/>
                </a:solidFill>
              </a:rPr>
              <a:t>Код на </a:t>
            </a:r>
            <a:r>
              <a:rPr lang="en-US" b="1" dirty="0" smtClean="0">
                <a:solidFill>
                  <a:srgbClr val="FF0000"/>
                </a:solidFill>
              </a:rPr>
              <a:t>LISP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5562368"/>
            <a:ext cx="9292281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 err="1" smtClean="0"/>
              <a:t>Функція</a:t>
            </a:r>
            <a:r>
              <a:rPr lang="ru-RU" dirty="0" smtClean="0"/>
              <a:t> </a:t>
            </a:r>
            <a:r>
              <a:rPr lang="ru-RU" b="1" dirty="0" err="1" smtClean="0">
                <a:solidFill>
                  <a:srgbClr val="0000CC"/>
                </a:solidFill>
              </a:rPr>
              <a:t>simplify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/>
              <a:t>крім</a:t>
            </a:r>
            <a:r>
              <a:rPr lang="ru-RU" dirty="0" smtClean="0"/>
              <a:t> </a:t>
            </a:r>
            <a:r>
              <a:rPr lang="ru-RU" dirty="0" err="1" smtClean="0"/>
              <a:t>поділу</a:t>
            </a:r>
            <a:r>
              <a:rPr lang="ru-RU" dirty="0" smtClean="0"/>
              <a:t> на Н</a:t>
            </a:r>
            <a:r>
              <a:rPr lang="en-US" dirty="0" smtClean="0"/>
              <a:t>C</a:t>
            </a:r>
            <a:r>
              <a:rPr lang="ru-RU" dirty="0" smtClean="0"/>
              <a:t>Д </a:t>
            </a:r>
            <a:r>
              <a:rPr lang="ru-RU" dirty="0" err="1" smtClean="0"/>
              <a:t>чисельника</a:t>
            </a:r>
            <a:r>
              <a:rPr lang="ru-RU" dirty="0" smtClean="0"/>
              <a:t> і </a:t>
            </a:r>
            <a:r>
              <a:rPr lang="ru-RU" dirty="0" err="1" smtClean="0"/>
              <a:t>знаменника</a:t>
            </a:r>
            <a:r>
              <a:rPr lang="ru-RU" dirty="0" smtClean="0"/>
              <a:t>, </a:t>
            </a:r>
            <a:r>
              <a:rPr lang="ru-RU" dirty="0" err="1" smtClean="0"/>
              <a:t>виконує</a:t>
            </a:r>
            <a:r>
              <a:rPr lang="ru-RU" dirty="0" smtClean="0"/>
              <a:t> </a:t>
            </a:r>
            <a:r>
              <a:rPr lang="ru-RU" dirty="0" err="1" smtClean="0"/>
              <a:t>ще</a:t>
            </a:r>
            <a:r>
              <a:rPr lang="ru-RU" dirty="0" smtClean="0"/>
              <a:t> </a:t>
            </a:r>
            <a:r>
              <a:rPr lang="ru-RU" dirty="0" err="1" smtClean="0"/>
              <a:t>дві</a:t>
            </a:r>
            <a:r>
              <a:rPr lang="ru-RU" dirty="0" smtClean="0"/>
              <a:t> </a:t>
            </a:r>
            <a:r>
              <a:rPr lang="ru-RU" dirty="0" err="1" smtClean="0"/>
              <a:t>додаткових</a:t>
            </a:r>
            <a:r>
              <a:rPr lang="ru-RU" dirty="0" smtClean="0"/>
              <a:t> </a:t>
            </a:r>
            <a:r>
              <a:rPr lang="ru-RU" dirty="0" err="1" smtClean="0"/>
              <a:t>дії</a:t>
            </a:r>
            <a:r>
              <a:rPr lang="ru-RU" dirty="0" smtClean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ru-RU" dirty="0" err="1" smtClean="0"/>
              <a:t>відносить</a:t>
            </a:r>
            <a:r>
              <a:rPr lang="ru-RU" dirty="0" smtClean="0"/>
              <a:t> знак </a:t>
            </a:r>
            <a:r>
              <a:rPr lang="ru-RU" dirty="0" err="1" smtClean="0"/>
              <a:t>дробу</a:t>
            </a:r>
            <a:r>
              <a:rPr lang="ru-RU" dirty="0" smtClean="0"/>
              <a:t> до </a:t>
            </a:r>
            <a:r>
              <a:rPr lang="ru-RU" dirty="0" err="1" smtClean="0"/>
              <a:t>чисельника</a:t>
            </a:r>
            <a:r>
              <a:rPr lang="ru-RU" dirty="0" smtClean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ru-RU" dirty="0" err="1" smtClean="0"/>
              <a:t>перешкоджає</a:t>
            </a:r>
            <a:r>
              <a:rPr lang="ru-RU" dirty="0" smtClean="0"/>
              <a:t> </a:t>
            </a:r>
            <a:r>
              <a:rPr lang="ru-RU" dirty="0" err="1" smtClean="0"/>
              <a:t>створенню</a:t>
            </a:r>
            <a:r>
              <a:rPr lang="ru-RU" dirty="0" smtClean="0"/>
              <a:t> </a:t>
            </a:r>
            <a:r>
              <a:rPr lang="ru-RU" dirty="0" err="1" smtClean="0"/>
              <a:t>дроб</a:t>
            </a:r>
            <a:r>
              <a:rPr lang="uk-UA" dirty="0"/>
              <a:t>у</a:t>
            </a:r>
            <a:r>
              <a:rPr lang="ru-RU" dirty="0" smtClean="0"/>
              <a:t> </a:t>
            </a:r>
            <a:r>
              <a:rPr lang="ru-RU" dirty="0" err="1" smtClean="0"/>
              <a:t>зі</a:t>
            </a:r>
            <a:r>
              <a:rPr lang="ru-RU" dirty="0" smtClean="0"/>
              <a:t> </a:t>
            </a:r>
            <a:r>
              <a:rPr lang="ru-RU" dirty="0" err="1" smtClean="0"/>
              <a:t>знаменником</a:t>
            </a:r>
            <a:r>
              <a:rPr lang="ru-RU" dirty="0" smtClean="0"/>
              <a:t>, </a:t>
            </a:r>
            <a:r>
              <a:rPr lang="ru-RU" dirty="0" err="1" smtClean="0"/>
              <a:t>рівним</a:t>
            </a:r>
            <a:r>
              <a:rPr lang="ru-RU" dirty="0" smtClean="0"/>
              <a:t> нулю.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679165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0018" y="894439"/>
            <a:ext cx="4012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b="1" dirty="0">
                <a:solidFill>
                  <a:prstClr val="black"/>
                </a:solidFill>
                <a:cs typeface="Arial" charset="0"/>
              </a:rPr>
              <a:t>Арифметика раціональних чисел: 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1612760" y="1421282"/>
            <a:ext cx="3161425" cy="3991969"/>
            <a:chOff x="6163239" y="1421279"/>
            <a:chExt cx="2794000" cy="335808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3239" y="1421279"/>
              <a:ext cx="2336800" cy="256944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3239" y="3990719"/>
              <a:ext cx="2794000" cy="521520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2216" y="4461360"/>
              <a:ext cx="1676400" cy="3180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522979" y="848074"/>
            <a:ext cx="514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b="1" dirty="0">
                <a:solidFill>
                  <a:prstClr val="black"/>
                </a:solidFill>
                <a:cs typeface="Arial" charset="0"/>
              </a:rPr>
              <a:t>Арифметика раціональних чисел в процедурах: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522974" y="1202975"/>
            <a:ext cx="5145024" cy="532761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(define (add-rat x y)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(make-rat (+ 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y))))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uk-UA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(define (sub-rat x y)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(make-rat (- 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y))))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uk-UA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(define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-rat x y)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(make-rat 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y))))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(define (div-rat x y)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(make-rat 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y))))</a:t>
            </a:r>
            <a:endParaRPr lang="uk-UA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uk-UA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(define (equal-rat? x y)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(= 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 (</a:t>
            </a:r>
            <a:r>
              <a:rPr lang="en-US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x))))</a:t>
            </a:r>
            <a:endParaRPr lang="uk-UA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2757" y="5597917"/>
            <a:ext cx="313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 err="1">
                <a:solidFill>
                  <a:srgbClr val="C00000"/>
                </a:solidFill>
                <a:latin typeface="Arial" charset="0"/>
                <a:cs typeface="Arial" charset="0"/>
              </a:rPr>
              <a:t>numer</a:t>
            </a:r>
            <a:r>
              <a:rPr lang="ru-RU" dirty="0">
                <a:solidFill>
                  <a:srgbClr val="C00000"/>
                </a:solidFill>
                <a:latin typeface="Arial" charset="0"/>
                <a:cs typeface="Arial" charset="0"/>
              </a:rPr>
              <a:t>, </a:t>
            </a:r>
            <a:r>
              <a:rPr lang="ru-RU" dirty="0" err="1">
                <a:solidFill>
                  <a:srgbClr val="C00000"/>
                </a:solidFill>
                <a:latin typeface="Arial" charset="0"/>
                <a:cs typeface="Arial" charset="0"/>
              </a:rPr>
              <a:t>denom</a:t>
            </a:r>
            <a:r>
              <a:rPr lang="ru-RU" dirty="0">
                <a:solidFill>
                  <a:srgbClr val="C00000"/>
                </a:solidFill>
                <a:latin typeface="Arial" charset="0"/>
                <a:cs typeface="Arial" charset="0"/>
              </a:rPr>
              <a:t> – </a:t>
            </a:r>
            <a:r>
              <a:rPr lang="ru-RU" dirty="0" err="1">
                <a:solidFill>
                  <a:srgbClr val="C00000"/>
                </a:solidFill>
                <a:latin typeface="Arial" charset="0"/>
                <a:cs typeface="Arial" charset="0"/>
              </a:rPr>
              <a:t>селектори</a:t>
            </a:r>
            <a:r>
              <a:rPr lang="ru-RU" dirty="0">
                <a:solidFill>
                  <a:srgbClr val="C00000"/>
                </a:solidFill>
                <a:latin typeface="Arial" charset="0"/>
                <a:cs typeface="Arial" charset="0"/>
              </a:rPr>
              <a:t>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  <a:r>
              <a:rPr lang="ru-RU" dirty="0" err="1">
                <a:solidFill>
                  <a:srgbClr val="C00000"/>
                </a:solidFill>
                <a:latin typeface="Arial" charset="0"/>
                <a:cs typeface="Arial" charset="0"/>
              </a:rPr>
              <a:t>ake-rat</a:t>
            </a:r>
            <a:r>
              <a:rPr lang="ru-RU" dirty="0">
                <a:solidFill>
                  <a:srgbClr val="C00000"/>
                </a:solidFill>
                <a:latin typeface="Arial" charset="0"/>
                <a:cs typeface="Arial" charset="0"/>
              </a:rPr>
              <a:t>   -  конструктор</a:t>
            </a:r>
            <a:endParaRPr lang="uk-UA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256858" y="1817370"/>
            <a:ext cx="1862002" cy="3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381500" y="2640330"/>
            <a:ext cx="155448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981450" y="3371850"/>
            <a:ext cx="1858696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3832860" y="4069080"/>
            <a:ext cx="2103120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4678680" y="5035224"/>
            <a:ext cx="1161466" cy="112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524000" y="3"/>
            <a:ext cx="9143998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Операції раціональних чисел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/>
              <a:t>14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/85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5276092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Арифметики раціональних чисел. Створення дробу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1232" y="1049463"/>
            <a:ext cx="12010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Будемо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просто представляти раціональне число у вигляді пари двох цілих чисел: чисельника і знаменника.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Тоді </a:t>
            </a:r>
            <a:r>
              <a:rPr lang="uk-UA" dirty="0" err="1" smtClean="0">
                <a:solidFill>
                  <a:srgbClr val="0000CC"/>
                </a:solidFill>
                <a:latin typeface="Arial" charset="0"/>
                <a:cs typeface="Arial" charset="0"/>
              </a:rPr>
              <a:t>make-rat</a:t>
            </a:r>
            <a:r>
              <a:rPr lang="uk-UA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, </a:t>
            </a:r>
            <a:r>
              <a:rPr lang="uk-UA" dirty="0" err="1" smtClean="0">
                <a:solidFill>
                  <a:srgbClr val="0000CC"/>
                </a:solidFill>
                <a:latin typeface="Arial" charset="0"/>
                <a:cs typeface="Arial" charset="0"/>
              </a:rPr>
              <a:t>numer</a:t>
            </a:r>
            <a:r>
              <a:rPr lang="uk-UA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 і </a:t>
            </a:r>
            <a:r>
              <a:rPr lang="uk-UA" dirty="0" err="1" smtClean="0">
                <a:solidFill>
                  <a:srgbClr val="0000CC"/>
                </a:solidFill>
                <a:latin typeface="Arial" charset="0"/>
                <a:cs typeface="Arial" charset="0"/>
              </a:rPr>
              <a:t>denom</a:t>
            </a:r>
            <a:r>
              <a:rPr lang="uk-UA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реалізуються так: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81190" y="1794648"/>
            <a:ext cx="755801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cs typeface="Arial" charset="0"/>
              </a:rPr>
              <a:t>(define (make-rat n d) (cons n d</a:t>
            </a:r>
            <a:r>
              <a:rPr lang="en-US" sz="2000" dirty="0" smtClean="0">
                <a:solidFill>
                  <a:srgbClr val="0000CC"/>
                </a:solidFill>
                <a:cs typeface="Arial" charset="0"/>
              </a:rPr>
              <a:t>))</a:t>
            </a:r>
            <a:r>
              <a:rPr lang="uk-UA" sz="2000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uk-UA" sz="2000" dirty="0" smtClean="0">
                <a:solidFill>
                  <a:srgbClr val="0000CC"/>
                </a:solidFill>
                <a:cs typeface="Arial" charset="0"/>
              </a:rPr>
              <a:t>; створити пару</a:t>
            </a:r>
            <a:endParaRPr lang="en-US" sz="2000" dirty="0">
              <a:solidFill>
                <a:srgbClr val="0000CC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cs typeface="Arial" charset="0"/>
              </a:rPr>
              <a:t>(define (</a:t>
            </a:r>
            <a:r>
              <a:rPr lang="en-US" sz="2000" dirty="0" err="1">
                <a:solidFill>
                  <a:srgbClr val="0000CC"/>
                </a:solidFill>
                <a:cs typeface="Arial" charset="0"/>
              </a:rPr>
              <a:t>numer</a:t>
            </a:r>
            <a:r>
              <a:rPr lang="en-US" sz="2000" dirty="0">
                <a:solidFill>
                  <a:srgbClr val="0000CC"/>
                </a:solidFill>
                <a:cs typeface="Arial" charset="0"/>
              </a:rPr>
              <a:t> x) (car x</a:t>
            </a:r>
            <a:r>
              <a:rPr lang="en-US" sz="2000" dirty="0" smtClean="0">
                <a:solidFill>
                  <a:srgbClr val="0000CC"/>
                </a:solidFill>
                <a:cs typeface="Arial" charset="0"/>
              </a:rPr>
              <a:t>))</a:t>
            </a:r>
            <a:r>
              <a:rPr lang="uk-UA" sz="2000" dirty="0" smtClean="0">
                <a:solidFill>
                  <a:srgbClr val="0000CC"/>
                </a:solidFill>
                <a:cs typeface="Arial" charset="0"/>
              </a:rPr>
              <a:t>              ; створити чисельник пари</a:t>
            </a:r>
            <a:endParaRPr lang="en-US" sz="2000" dirty="0">
              <a:solidFill>
                <a:srgbClr val="0000CC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cs typeface="Arial" charset="0"/>
              </a:rPr>
              <a:t>(define (</a:t>
            </a:r>
            <a:r>
              <a:rPr lang="en-US" sz="2000" dirty="0" err="1">
                <a:solidFill>
                  <a:srgbClr val="0000CC"/>
                </a:solidFill>
                <a:cs typeface="Arial" charset="0"/>
              </a:rPr>
              <a:t>denom</a:t>
            </a:r>
            <a:r>
              <a:rPr lang="en-US" sz="2000" dirty="0">
                <a:solidFill>
                  <a:srgbClr val="0000CC"/>
                </a:solidFill>
                <a:cs typeface="Arial" charset="0"/>
              </a:rPr>
              <a:t> x) (</a:t>
            </a:r>
            <a:r>
              <a:rPr lang="en-US" sz="2000" dirty="0" err="1">
                <a:solidFill>
                  <a:srgbClr val="0000CC"/>
                </a:solidFill>
                <a:cs typeface="Arial" charset="0"/>
              </a:rPr>
              <a:t>cdr</a:t>
            </a:r>
            <a:r>
              <a:rPr lang="en-US" sz="2000" dirty="0">
                <a:solidFill>
                  <a:srgbClr val="0000CC"/>
                </a:solidFill>
                <a:cs typeface="Arial" charset="0"/>
              </a:rPr>
              <a:t> x</a:t>
            </a:r>
            <a:r>
              <a:rPr lang="en-US" sz="2000" dirty="0" smtClean="0">
                <a:solidFill>
                  <a:srgbClr val="0000CC"/>
                </a:solidFill>
                <a:cs typeface="Arial" charset="0"/>
              </a:rPr>
              <a:t>))</a:t>
            </a:r>
            <a:r>
              <a:rPr lang="uk-UA" sz="2000" dirty="0" smtClean="0">
                <a:solidFill>
                  <a:srgbClr val="0000CC"/>
                </a:solidFill>
                <a:cs typeface="Arial" charset="0"/>
              </a:rPr>
              <a:t>             ; створити знаменник пари</a:t>
            </a:r>
            <a:endParaRPr lang="uk-UA" sz="2000" dirty="0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81190" y="3101154"/>
            <a:ext cx="60960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</a:rPr>
              <a:t>(define(print-rat x); </a:t>
            </a:r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err="1" smtClean="0">
                <a:solidFill>
                  <a:srgbClr val="0000CC"/>
                </a:solidFill>
              </a:rPr>
              <a:t>друк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пари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</a:t>
            </a:r>
            <a:r>
              <a:rPr lang="uk-UA" sz="2000" dirty="0" smtClean="0">
                <a:solidFill>
                  <a:srgbClr val="0000CC"/>
                </a:solidFill>
              </a:rPr>
              <a:t>  </a:t>
            </a:r>
            <a:r>
              <a:rPr lang="en-US" sz="2000" dirty="0" smtClean="0">
                <a:solidFill>
                  <a:srgbClr val="0000CC"/>
                </a:solidFill>
              </a:rPr>
              <a:t>(newline)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</a:t>
            </a:r>
            <a:r>
              <a:rPr lang="en-US" sz="2000" dirty="0" smtClean="0">
                <a:solidFill>
                  <a:srgbClr val="0000CC"/>
                </a:solidFill>
              </a:rPr>
              <a:t> (display (</a:t>
            </a:r>
            <a:r>
              <a:rPr lang="en-US" sz="2000" dirty="0" err="1" smtClean="0">
                <a:solidFill>
                  <a:srgbClr val="0000CC"/>
                </a:solidFill>
              </a:rPr>
              <a:t>numer</a:t>
            </a:r>
            <a:r>
              <a:rPr lang="en-US" sz="2000" dirty="0" smtClean="0">
                <a:solidFill>
                  <a:srgbClr val="0000CC"/>
                </a:solidFill>
              </a:rPr>
              <a:t> x))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</a:t>
            </a:r>
            <a:r>
              <a:rPr lang="en-US" sz="2000" dirty="0" smtClean="0">
                <a:solidFill>
                  <a:srgbClr val="0000CC"/>
                </a:solidFill>
              </a:rPr>
              <a:t> (display "/")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</a:t>
            </a:r>
            <a:r>
              <a:rPr lang="uk-UA" sz="2000" dirty="0" smtClean="0">
                <a:solidFill>
                  <a:srgbClr val="0000CC"/>
                </a:solidFill>
              </a:rPr>
              <a:t>  </a:t>
            </a:r>
            <a:r>
              <a:rPr lang="en-US" sz="2000" dirty="0" smtClean="0">
                <a:solidFill>
                  <a:srgbClr val="0000CC"/>
                </a:solidFill>
              </a:rPr>
              <a:t>(display (</a:t>
            </a:r>
            <a:r>
              <a:rPr lang="en-US" sz="2000" dirty="0" err="1" smtClean="0">
                <a:solidFill>
                  <a:srgbClr val="0000CC"/>
                </a:solidFill>
              </a:rPr>
              <a:t>denom</a:t>
            </a:r>
            <a:r>
              <a:rPr lang="en-US" sz="2000" dirty="0" smtClean="0">
                <a:solidFill>
                  <a:srgbClr val="0000CC"/>
                </a:solidFill>
              </a:rPr>
              <a:t> x)))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81190" y="5195491"/>
            <a:ext cx="6592317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(</a:t>
            </a:r>
            <a:r>
              <a:rPr lang="ru-RU" sz="2000" dirty="0" err="1" smtClean="0">
                <a:solidFill>
                  <a:srgbClr val="FF0000"/>
                </a:solidFill>
              </a:rPr>
              <a:t>print-rat</a:t>
            </a:r>
            <a:r>
              <a:rPr lang="ru-RU" sz="2000" dirty="0" smtClean="0">
                <a:solidFill>
                  <a:srgbClr val="FF0000"/>
                </a:solidFill>
              </a:rPr>
              <a:t> (</a:t>
            </a:r>
            <a:r>
              <a:rPr lang="ru-RU" sz="2000" dirty="0" err="1" smtClean="0">
                <a:solidFill>
                  <a:srgbClr val="FF0000"/>
                </a:solidFill>
              </a:rPr>
              <a:t>make-rat</a:t>
            </a:r>
            <a:r>
              <a:rPr lang="ru-RU" sz="2000" dirty="0" smtClean="0">
                <a:solidFill>
                  <a:srgbClr val="FF0000"/>
                </a:solidFill>
              </a:rPr>
              <a:t> 5 6));</a:t>
            </a:r>
            <a:r>
              <a:rPr lang="ru-RU" sz="2000" dirty="0" err="1" smtClean="0">
                <a:solidFill>
                  <a:srgbClr val="FF0000"/>
                </a:solidFill>
              </a:rPr>
              <a:t>виклик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друку</a:t>
            </a:r>
            <a:r>
              <a:rPr lang="ru-RU" sz="2000" dirty="0" smtClean="0">
                <a:solidFill>
                  <a:srgbClr val="FF0000"/>
                </a:solidFill>
              </a:rPr>
              <a:t> пари у </a:t>
            </a:r>
            <a:r>
              <a:rPr lang="ru-RU" sz="2000" dirty="0" err="1" smtClean="0">
                <a:solidFill>
                  <a:srgbClr val="FF0000"/>
                </a:solidFill>
              </a:rPr>
              <a:t>вигляді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дробу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76023" y="5283534"/>
            <a:ext cx="543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5/6</a:t>
            </a:r>
            <a:endParaRPr lang="ru-RU" sz="2000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8110330" y="5345313"/>
            <a:ext cx="728870" cy="2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148170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16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5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Арифметики раціональних чисел. Додавання </a:t>
            </a:r>
            <a:r>
              <a:rPr lang="uk-UA" sz="35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дробів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62608" y="1099284"/>
            <a:ext cx="609600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rgbClr val="0000CC"/>
                </a:solidFill>
              </a:rPr>
              <a:t>;===========</a:t>
            </a:r>
            <a:r>
              <a:rPr lang="ru-RU" sz="2000" dirty="0" err="1" smtClean="0">
                <a:solidFill>
                  <a:srgbClr val="0000CC"/>
                </a:solidFill>
              </a:rPr>
              <a:t>додавання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дробів</a:t>
            </a:r>
            <a:r>
              <a:rPr lang="ru-RU" sz="2000" dirty="0" smtClean="0">
                <a:solidFill>
                  <a:srgbClr val="0000CC"/>
                </a:solidFill>
              </a:rPr>
              <a:t>===============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 smtClean="0">
                <a:solidFill>
                  <a:srgbClr val="0000CC"/>
                </a:solidFill>
              </a:rPr>
              <a:t>define (add-rat x y)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      (make-rat (+ (* (</a:t>
            </a:r>
            <a:r>
              <a:rPr lang="en-GB" sz="2000" dirty="0" err="1" smtClean="0">
                <a:solidFill>
                  <a:srgbClr val="0000CC"/>
                </a:solidFill>
              </a:rPr>
              <a:t>numer</a:t>
            </a:r>
            <a:r>
              <a:rPr lang="en-GB" sz="2000" dirty="0" smtClean="0">
                <a:solidFill>
                  <a:srgbClr val="0000CC"/>
                </a:solidFill>
              </a:rPr>
              <a:t> x) 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y) )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              </a:t>
            </a:r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GB" sz="2000" dirty="0" smtClean="0">
                <a:solidFill>
                  <a:srgbClr val="0000CC"/>
                </a:solidFill>
              </a:rPr>
              <a:t>     (* (</a:t>
            </a:r>
            <a:r>
              <a:rPr lang="en-GB" sz="2000" dirty="0" err="1" smtClean="0">
                <a:solidFill>
                  <a:srgbClr val="0000CC"/>
                </a:solidFill>
              </a:rPr>
              <a:t>numer</a:t>
            </a:r>
            <a:r>
              <a:rPr lang="en-GB" sz="2000" dirty="0" smtClean="0">
                <a:solidFill>
                  <a:srgbClr val="0000CC"/>
                </a:solidFill>
              </a:rPr>
              <a:t> y) 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x) ) )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                </a:t>
            </a:r>
            <a:r>
              <a:rPr lang="uk-UA" sz="2000" dirty="0" smtClean="0">
                <a:solidFill>
                  <a:srgbClr val="0000CC"/>
                </a:solidFill>
              </a:rPr>
              <a:t>        </a:t>
            </a:r>
            <a:r>
              <a:rPr lang="en-GB" sz="2000" dirty="0" smtClean="0">
                <a:solidFill>
                  <a:srgbClr val="0000CC"/>
                </a:solidFill>
              </a:rPr>
              <a:t> (* 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x) 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y) ) ) 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62608" y="3119112"/>
            <a:ext cx="60960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ru-RU" sz="2000" dirty="0" err="1" smtClean="0">
                <a:solidFill>
                  <a:srgbClr val="0000CC"/>
                </a:solidFill>
              </a:rPr>
              <a:t>define</a:t>
            </a:r>
            <a:r>
              <a:rPr lang="ru-RU" sz="2000" dirty="0" smtClean="0">
                <a:solidFill>
                  <a:srgbClr val="0000CC"/>
                </a:solidFill>
              </a:rPr>
              <a:t> fraction1 (</a:t>
            </a:r>
            <a:r>
              <a:rPr lang="ru-RU" sz="2000" dirty="0" err="1" smtClean="0">
                <a:solidFill>
                  <a:srgbClr val="0000CC"/>
                </a:solidFill>
              </a:rPr>
              <a:t>make-rat</a:t>
            </a:r>
            <a:r>
              <a:rPr lang="ru-RU" sz="2000" dirty="0" smtClean="0">
                <a:solidFill>
                  <a:srgbClr val="0000CC"/>
                </a:solidFill>
              </a:rPr>
              <a:t> 4 7) );</a:t>
            </a:r>
            <a:r>
              <a:rPr lang="ru-RU" sz="2000" dirty="0" err="1" smtClean="0">
                <a:solidFill>
                  <a:srgbClr val="0000CC"/>
                </a:solidFill>
              </a:rPr>
              <a:t>створення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дробу</a:t>
            </a:r>
            <a:r>
              <a:rPr lang="ru-RU" sz="2000" dirty="0" smtClean="0">
                <a:solidFill>
                  <a:srgbClr val="0000CC"/>
                </a:solidFill>
              </a:rPr>
              <a:t> 1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ru-RU" sz="2000" dirty="0" err="1" smtClean="0">
                <a:solidFill>
                  <a:srgbClr val="0000CC"/>
                </a:solidFill>
              </a:rPr>
              <a:t>define</a:t>
            </a:r>
            <a:r>
              <a:rPr lang="ru-RU" sz="2000" dirty="0" smtClean="0">
                <a:solidFill>
                  <a:srgbClr val="0000CC"/>
                </a:solidFill>
              </a:rPr>
              <a:t> fraction2 (</a:t>
            </a:r>
            <a:r>
              <a:rPr lang="ru-RU" sz="2000" dirty="0" err="1" smtClean="0">
                <a:solidFill>
                  <a:srgbClr val="0000CC"/>
                </a:solidFill>
              </a:rPr>
              <a:t>make-rat</a:t>
            </a:r>
            <a:r>
              <a:rPr lang="ru-RU" sz="2000" dirty="0" smtClean="0">
                <a:solidFill>
                  <a:srgbClr val="0000CC"/>
                </a:solidFill>
              </a:rPr>
              <a:t> 5 9) );</a:t>
            </a:r>
            <a:r>
              <a:rPr lang="ru-RU" sz="2000" dirty="0" err="1" smtClean="0">
                <a:solidFill>
                  <a:srgbClr val="0000CC"/>
                </a:solidFill>
              </a:rPr>
              <a:t>створення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дробу</a:t>
            </a:r>
            <a:r>
              <a:rPr lang="ru-RU" sz="2000" dirty="0" smtClean="0">
                <a:solidFill>
                  <a:srgbClr val="0000CC"/>
                </a:solidFill>
              </a:rPr>
              <a:t> 2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2608" y="4349813"/>
            <a:ext cx="37837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(print-rat (add-rat fraction1 fraction2))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75890" y="4326409"/>
            <a:ext cx="742511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ru-RU" dirty="0" smtClean="0"/>
              <a:t>71/63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4876800" y="4349813"/>
            <a:ext cx="76862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61" y="1662701"/>
            <a:ext cx="2866372" cy="823670"/>
          </a:xfrm>
          <a:prstGeom prst="rect">
            <a:avLst/>
          </a:prstGeom>
        </p:spPr>
      </p:pic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444153"/>
              </p:ext>
            </p:extLst>
          </p:nvPr>
        </p:nvGraphicFramePr>
        <p:xfrm>
          <a:off x="8447955" y="4100833"/>
          <a:ext cx="17541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Уравнение" r:id="rId4" imgW="914400" imgH="355320" progId="Equation.3">
                  <p:embed/>
                </p:oleObj>
              </mc:Choice>
              <mc:Fallback>
                <p:oleObj name="Уравнение" r:id="rId4" imgW="91440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47955" y="4100833"/>
                        <a:ext cx="1754188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593363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17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5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Арифметики раціональних чисел. Віднімання </a:t>
            </a:r>
            <a:r>
              <a:rPr lang="uk-UA" sz="35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дробів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3426" y="1155483"/>
            <a:ext cx="6096000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rgbClr val="0000CC"/>
                </a:solidFill>
              </a:rPr>
              <a:t>;===========</a:t>
            </a:r>
            <a:r>
              <a:rPr lang="ru-RU" sz="2000" dirty="0" err="1" smtClean="0">
                <a:solidFill>
                  <a:srgbClr val="0000CC"/>
                </a:solidFill>
              </a:rPr>
              <a:t>віднімання</a:t>
            </a:r>
            <a:r>
              <a:rPr lang="ru-RU" sz="2000" dirty="0" smtClean="0">
                <a:solidFill>
                  <a:srgbClr val="0000CC"/>
                </a:solidFill>
              </a:rPr>
              <a:t>===============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 smtClean="0">
                <a:solidFill>
                  <a:srgbClr val="0000CC"/>
                </a:solidFill>
              </a:rPr>
              <a:t>define (sub-rat x y)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       (make-rat (- (* (</a:t>
            </a:r>
            <a:r>
              <a:rPr lang="en-GB" sz="2000" dirty="0" err="1" smtClean="0">
                <a:solidFill>
                  <a:srgbClr val="0000CC"/>
                </a:solidFill>
              </a:rPr>
              <a:t>numer</a:t>
            </a:r>
            <a:r>
              <a:rPr lang="en-GB" sz="2000" dirty="0" smtClean="0">
                <a:solidFill>
                  <a:srgbClr val="0000CC"/>
                </a:solidFill>
              </a:rPr>
              <a:t> x) 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y))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                             (* (</a:t>
            </a:r>
            <a:r>
              <a:rPr lang="en-GB" sz="2000" dirty="0" err="1" smtClean="0">
                <a:solidFill>
                  <a:srgbClr val="0000CC"/>
                </a:solidFill>
              </a:rPr>
              <a:t>numer</a:t>
            </a:r>
            <a:r>
              <a:rPr lang="en-GB" sz="2000" dirty="0" smtClean="0">
                <a:solidFill>
                  <a:srgbClr val="0000CC"/>
                </a:solidFill>
              </a:rPr>
              <a:t> y) 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x)))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                          (* 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x) 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y))))</a:t>
            </a:r>
          </a:p>
          <a:p>
            <a:endParaRPr lang="en-GB" sz="2000" dirty="0" smtClean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66192" y="4615441"/>
            <a:ext cx="4167231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(print-rat (sub-rat fraction1 fraction2))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97654" y="4615441"/>
            <a:ext cx="673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1/63</a:t>
            </a:r>
            <a:endParaRPr lang="ru-RU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591468" y="4715468"/>
            <a:ext cx="715617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66192" y="3501015"/>
            <a:ext cx="60960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ru-RU" sz="2000" dirty="0" err="1" smtClean="0">
                <a:solidFill>
                  <a:srgbClr val="0000CC"/>
                </a:solidFill>
              </a:rPr>
              <a:t>define</a:t>
            </a:r>
            <a:r>
              <a:rPr lang="ru-RU" sz="2000" dirty="0" smtClean="0">
                <a:solidFill>
                  <a:srgbClr val="0000CC"/>
                </a:solidFill>
              </a:rPr>
              <a:t> fraction1 (</a:t>
            </a:r>
            <a:r>
              <a:rPr lang="ru-RU" sz="2000" dirty="0" err="1" smtClean="0">
                <a:solidFill>
                  <a:srgbClr val="0000CC"/>
                </a:solidFill>
              </a:rPr>
              <a:t>make-rat</a:t>
            </a:r>
            <a:r>
              <a:rPr lang="ru-RU" sz="2000" dirty="0" smtClean="0">
                <a:solidFill>
                  <a:srgbClr val="0000CC"/>
                </a:solidFill>
              </a:rPr>
              <a:t> 4 7) );</a:t>
            </a:r>
            <a:r>
              <a:rPr lang="ru-RU" sz="2000" dirty="0" err="1" smtClean="0">
                <a:solidFill>
                  <a:srgbClr val="0000CC"/>
                </a:solidFill>
              </a:rPr>
              <a:t>створення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дробу</a:t>
            </a:r>
            <a:r>
              <a:rPr lang="ru-RU" sz="2000" dirty="0" smtClean="0">
                <a:solidFill>
                  <a:srgbClr val="0000CC"/>
                </a:solidFill>
              </a:rPr>
              <a:t> 1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ru-RU" sz="2000" dirty="0" err="1" smtClean="0">
                <a:solidFill>
                  <a:srgbClr val="0000CC"/>
                </a:solidFill>
              </a:rPr>
              <a:t>define</a:t>
            </a:r>
            <a:r>
              <a:rPr lang="ru-RU" sz="2000" dirty="0" smtClean="0">
                <a:solidFill>
                  <a:srgbClr val="0000CC"/>
                </a:solidFill>
              </a:rPr>
              <a:t> fraction2 (</a:t>
            </a:r>
            <a:r>
              <a:rPr lang="ru-RU" sz="2000" dirty="0" err="1" smtClean="0">
                <a:solidFill>
                  <a:srgbClr val="0000CC"/>
                </a:solidFill>
              </a:rPr>
              <a:t>make-rat</a:t>
            </a:r>
            <a:r>
              <a:rPr lang="ru-RU" sz="2000" dirty="0" smtClean="0">
                <a:solidFill>
                  <a:srgbClr val="0000CC"/>
                </a:solidFill>
              </a:rPr>
              <a:t> 5 9) );</a:t>
            </a:r>
            <a:r>
              <a:rPr lang="ru-RU" sz="2000" dirty="0" err="1" smtClean="0">
                <a:solidFill>
                  <a:srgbClr val="0000CC"/>
                </a:solidFill>
              </a:rPr>
              <a:t>створення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дробу</a:t>
            </a:r>
            <a:r>
              <a:rPr lang="ru-RU" sz="2000" dirty="0" smtClean="0">
                <a:solidFill>
                  <a:srgbClr val="0000CC"/>
                </a:solidFill>
              </a:rPr>
              <a:t> 2</a:t>
            </a:r>
            <a:endParaRPr lang="ru-RU" sz="2000" dirty="0">
              <a:solidFill>
                <a:srgbClr val="0000CC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960" y="1526221"/>
            <a:ext cx="2995380" cy="77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55721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18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66192" y="954107"/>
            <a:ext cx="7792278" cy="532453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CC"/>
                </a:solidFill>
              </a:rPr>
              <a:t>;===============division=======================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(define (div-rat x y)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        (make-rat (* (</a:t>
            </a:r>
            <a:r>
              <a:rPr lang="en-GB" sz="2000" dirty="0" err="1" smtClean="0">
                <a:solidFill>
                  <a:srgbClr val="0000CC"/>
                </a:solidFill>
              </a:rPr>
              <a:t>numer</a:t>
            </a:r>
            <a:r>
              <a:rPr lang="en-GB" sz="2000" dirty="0" smtClean="0">
                <a:solidFill>
                  <a:srgbClr val="0000CC"/>
                </a:solidFill>
              </a:rPr>
              <a:t> x) 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y))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                          (* 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x) (</a:t>
            </a:r>
            <a:r>
              <a:rPr lang="en-GB" sz="2000" dirty="0" err="1" smtClean="0">
                <a:solidFill>
                  <a:srgbClr val="0000CC"/>
                </a:solidFill>
              </a:rPr>
              <a:t>numer</a:t>
            </a:r>
            <a:r>
              <a:rPr lang="en-GB" sz="2000" dirty="0" smtClean="0">
                <a:solidFill>
                  <a:srgbClr val="0000CC"/>
                </a:solidFill>
              </a:rPr>
              <a:t> y))))</a:t>
            </a:r>
          </a:p>
          <a:p>
            <a:endParaRPr lang="en-GB" sz="2000" dirty="0" smtClean="0">
              <a:solidFill>
                <a:srgbClr val="0000CC"/>
              </a:solidFill>
            </a:endParaRPr>
          </a:p>
          <a:p>
            <a:r>
              <a:rPr lang="en-GB" sz="2000" dirty="0" smtClean="0">
                <a:solidFill>
                  <a:srgbClr val="FF0000"/>
                </a:solidFill>
              </a:rPr>
              <a:t>(print-rat (div-rat fraction1 fraction2))</a:t>
            </a:r>
            <a:r>
              <a:rPr lang="uk-UA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  <a:r>
              <a:rPr lang="uk-UA" sz="2000" dirty="0" smtClean="0">
                <a:solidFill>
                  <a:srgbClr val="FF0000"/>
                </a:solidFill>
              </a:rPr>
              <a:t>виклик процедури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;===============</a:t>
            </a:r>
            <a:r>
              <a:rPr lang="ru-RU" sz="2000" dirty="0" err="1" smtClean="0">
                <a:solidFill>
                  <a:srgbClr val="0000CC"/>
                </a:solidFill>
              </a:rPr>
              <a:t>множення</a:t>
            </a:r>
            <a:r>
              <a:rPr lang="ru-RU" sz="2000" dirty="0" smtClean="0">
                <a:solidFill>
                  <a:srgbClr val="0000CC"/>
                </a:solidFill>
              </a:rPr>
              <a:t>=======================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ru-RU" sz="2000" dirty="0" err="1" smtClean="0">
                <a:solidFill>
                  <a:srgbClr val="0000CC"/>
                </a:solidFill>
              </a:rPr>
              <a:t>define</a:t>
            </a:r>
            <a:r>
              <a:rPr lang="ru-RU" sz="2000" dirty="0" smtClean="0">
                <a:solidFill>
                  <a:srgbClr val="0000CC"/>
                </a:solidFill>
              </a:rPr>
              <a:t> (</a:t>
            </a:r>
            <a:r>
              <a:rPr lang="ru-RU" sz="2000" dirty="0" err="1" smtClean="0">
                <a:solidFill>
                  <a:srgbClr val="0000CC"/>
                </a:solidFill>
              </a:rPr>
              <a:t>mul-rat</a:t>
            </a:r>
            <a:r>
              <a:rPr lang="ru-RU" sz="2000" dirty="0" smtClean="0">
                <a:solidFill>
                  <a:srgbClr val="0000CC"/>
                </a:solidFill>
              </a:rPr>
              <a:t> x y)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    (</a:t>
            </a:r>
            <a:r>
              <a:rPr lang="ru-RU" sz="2000" dirty="0" err="1" smtClean="0">
                <a:solidFill>
                  <a:srgbClr val="0000CC"/>
                </a:solidFill>
              </a:rPr>
              <a:t>make-rat</a:t>
            </a:r>
            <a:r>
              <a:rPr lang="ru-RU" sz="2000" dirty="0" smtClean="0">
                <a:solidFill>
                  <a:srgbClr val="0000CC"/>
                </a:solidFill>
              </a:rPr>
              <a:t> (* (</a:t>
            </a:r>
            <a:r>
              <a:rPr lang="ru-RU" sz="2000" dirty="0" err="1" smtClean="0">
                <a:solidFill>
                  <a:srgbClr val="0000CC"/>
                </a:solidFill>
              </a:rPr>
              <a:t>numer</a:t>
            </a:r>
            <a:r>
              <a:rPr lang="ru-RU" sz="2000" dirty="0" smtClean="0">
                <a:solidFill>
                  <a:srgbClr val="0000CC"/>
                </a:solidFill>
              </a:rPr>
              <a:t> x) (</a:t>
            </a:r>
            <a:r>
              <a:rPr lang="ru-RU" sz="2000" dirty="0" err="1" smtClean="0">
                <a:solidFill>
                  <a:srgbClr val="0000CC"/>
                </a:solidFill>
              </a:rPr>
              <a:t>numer</a:t>
            </a:r>
            <a:r>
              <a:rPr lang="ru-RU" sz="2000" dirty="0" smtClean="0">
                <a:solidFill>
                  <a:srgbClr val="0000CC"/>
                </a:solidFill>
              </a:rPr>
              <a:t> y))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                      (* (</a:t>
            </a:r>
            <a:r>
              <a:rPr lang="ru-RU" sz="2000" dirty="0" err="1" smtClean="0">
                <a:solidFill>
                  <a:srgbClr val="0000CC"/>
                </a:solidFill>
              </a:rPr>
              <a:t>denom</a:t>
            </a:r>
            <a:r>
              <a:rPr lang="ru-RU" sz="2000" dirty="0" smtClean="0">
                <a:solidFill>
                  <a:srgbClr val="0000CC"/>
                </a:solidFill>
              </a:rPr>
              <a:t> x) (</a:t>
            </a:r>
            <a:r>
              <a:rPr lang="ru-RU" sz="2000" dirty="0" err="1" smtClean="0">
                <a:solidFill>
                  <a:srgbClr val="0000CC"/>
                </a:solidFill>
              </a:rPr>
              <a:t>denom</a:t>
            </a:r>
            <a:r>
              <a:rPr lang="ru-RU" sz="2000" dirty="0" smtClean="0">
                <a:solidFill>
                  <a:srgbClr val="0000CC"/>
                </a:solidFill>
              </a:rPr>
              <a:t> y))))</a:t>
            </a:r>
          </a:p>
          <a:p>
            <a:r>
              <a:rPr lang="ru-RU" sz="2000" dirty="0" smtClean="0">
                <a:solidFill>
                  <a:srgbClr val="FF0000"/>
                </a:solidFill>
              </a:rPr>
              <a:t>(</a:t>
            </a:r>
            <a:r>
              <a:rPr lang="ru-RU" sz="2000" dirty="0" err="1" smtClean="0">
                <a:solidFill>
                  <a:srgbClr val="FF0000"/>
                </a:solidFill>
              </a:rPr>
              <a:t>print-rat</a:t>
            </a:r>
            <a:r>
              <a:rPr lang="ru-RU" sz="2000" dirty="0" smtClean="0">
                <a:solidFill>
                  <a:srgbClr val="FF0000"/>
                </a:solidFill>
              </a:rPr>
              <a:t> (</a:t>
            </a:r>
            <a:r>
              <a:rPr lang="ru-RU" sz="2000" dirty="0" err="1" smtClean="0">
                <a:solidFill>
                  <a:srgbClr val="FF0000"/>
                </a:solidFill>
              </a:rPr>
              <a:t>mul-rat</a:t>
            </a:r>
            <a:r>
              <a:rPr lang="ru-RU" sz="2000" dirty="0" smtClean="0">
                <a:solidFill>
                  <a:srgbClr val="FF0000"/>
                </a:solidFill>
              </a:rPr>
              <a:t> fraction1 fraction2))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  <a:r>
              <a:rPr lang="uk-UA" sz="2000" dirty="0" smtClean="0">
                <a:solidFill>
                  <a:srgbClr val="FF0000"/>
                </a:solidFill>
              </a:rPr>
              <a:t> виклик процедури</a:t>
            </a:r>
            <a:endParaRPr lang="ru-RU" sz="2000" dirty="0" smtClean="0">
              <a:solidFill>
                <a:srgbClr val="FF0000"/>
              </a:solidFill>
            </a:endParaRPr>
          </a:p>
          <a:p>
            <a:r>
              <a:rPr lang="ru-RU" sz="2000" dirty="0" smtClean="0">
                <a:solidFill>
                  <a:srgbClr val="0000CC"/>
                </a:solidFill>
              </a:rPr>
              <a:t>;===============</a:t>
            </a:r>
            <a:r>
              <a:rPr lang="ru-RU" sz="2000" dirty="0" err="1" smtClean="0">
                <a:solidFill>
                  <a:srgbClr val="0000CC"/>
                </a:solidFill>
              </a:rPr>
              <a:t>порівняння</a:t>
            </a:r>
            <a:r>
              <a:rPr lang="ru-RU" sz="2000" dirty="0" smtClean="0">
                <a:solidFill>
                  <a:srgbClr val="0000CC"/>
                </a:solidFill>
              </a:rPr>
              <a:t>=======================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ru-RU" sz="2000" dirty="0" err="1" smtClean="0">
                <a:solidFill>
                  <a:srgbClr val="0000CC"/>
                </a:solidFill>
              </a:rPr>
              <a:t>define</a:t>
            </a:r>
            <a:r>
              <a:rPr lang="ru-RU" sz="2000" dirty="0" smtClean="0">
                <a:solidFill>
                  <a:srgbClr val="0000CC"/>
                </a:solidFill>
              </a:rPr>
              <a:t> (</a:t>
            </a:r>
            <a:r>
              <a:rPr lang="ru-RU" sz="2000" dirty="0" err="1" smtClean="0">
                <a:solidFill>
                  <a:srgbClr val="0000CC"/>
                </a:solidFill>
              </a:rPr>
              <a:t>equal-rat</a:t>
            </a:r>
            <a:r>
              <a:rPr lang="ru-RU" sz="2000" dirty="0" smtClean="0">
                <a:solidFill>
                  <a:srgbClr val="0000CC"/>
                </a:solidFill>
              </a:rPr>
              <a:t>? x y)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   (= (* (</a:t>
            </a:r>
            <a:r>
              <a:rPr lang="ru-RU" sz="2000" dirty="0" err="1" smtClean="0">
                <a:solidFill>
                  <a:srgbClr val="0000CC"/>
                </a:solidFill>
              </a:rPr>
              <a:t>numer</a:t>
            </a:r>
            <a:r>
              <a:rPr lang="ru-RU" sz="2000" dirty="0" smtClean="0">
                <a:solidFill>
                  <a:srgbClr val="0000CC"/>
                </a:solidFill>
              </a:rPr>
              <a:t> x) (</a:t>
            </a:r>
            <a:r>
              <a:rPr lang="ru-RU" sz="2000" dirty="0" err="1" smtClean="0">
                <a:solidFill>
                  <a:srgbClr val="0000CC"/>
                </a:solidFill>
              </a:rPr>
              <a:t>denom</a:t>
            </a:r>
            <a:r>
              <a:rPr lang="ru-RU" sz="2000" dirty="0" smtClean="0">
                <a:solidFill>
                  <a:srgbClr val="0000CC"/>
                </a:solidFill>
              </a:rPr>
              <a:t> y))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        (* (</a:t>
            </a:r>
            <a:r>
              <a:rPr lang="ru-RU" sz="2000" dirty="0" err="1" smtClean="0">
                <a:solidFill>
                  <a:srgbClr val="0000CC"/>
                </a:solidFill>
              </a:rPr>
              <a:t>numer</a:t>
            </a:r>
            <a:r>
              <a:rPr lang="ru-RU" sz="2000" dirty="0" smtClean="0">
                <a:solidFill>
                  <a:srgbClr val="0000CC"/>
                </a:solidFill>
              </a:rPr>
              <a:t> y) (</a:t>
            </a:r>
            <a:r>
              <a:rPr lang="ru-RU" sz="2000" dirty="0" err="1" smtClean="0">
                <a:solidFill>
                  <a:srgbClr val="0000CC"/>
                </a:solidFill>
              </a:rPr>
              <a:t>denom</a:t>
            </a:r>
            <a:r>
              <a:rPr lang="ru-RU" sz="2000" dirty="0" smtClean="0">
                <a:solidFill>
                  <a:srgbClr val="0000CC"/>
                </a:solidFill>
              </a:rPr>
              <a:t> x))))</a:t>
            </a:r>
          </a:p>
          <a:p>
            <a:r>
              <a:rPr lang="ru-RU" sz="2000" dirty="0" smtClean="0">
                <a:solidFill>
                  <a:srgbClr val="FF0000"/>
                </a:solidFill>
              </a:rPr>
              <a:t>(</a:t>
            </a:r>
            <a:r>
              <a:rPr lang="ru-RU" sz="2000" dirty="0" err="1" smtClean="0">
                <a:solidFill>
                  <a:srgbClr val="FF0000"/>
                </a:solidFill>
              </a:rPr>
              <a:t>newline</a:t>
            </a:r>
            <a:r>
              <a:rPr lang="ru-RU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ru-RU" sz="2000" dirty="0" smtClean="0">
                <a:solidFill>
                  <a:srgbClr val="FF0000"/>
                </a:solidFill>
              </a:rPr>
              <a:t>(</a:t>
            </a:r>
            <a:r>
              <a:rPr lang="ru-RU" sz="2000" dirty="0" err="1" smtClean="0">
                <a:solidFill>
                  <a:srgbClr val="FF0000"/>
                </a:solidFill>
              </a:rPr>
              <a:t>equal-rat</a:t>
            </a:r>
            <a:r>
              <a:rPr lang="ru-RU" sz="2000" dirty="0" smtClean="0">
                <a:solidFill>
                  <a:srgbClr val="FF0000"/>
                </a:solidFill>
              </a:rPr>
              <a:t>? fraction1 fraction2)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95410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Арифметики раціональних чисел. Множення та ділення </a:t>
            </a:r>
            <a:r>
              <a:rPr lang="uk-UA" sz="35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дробів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950419" y="5878532"/>
            <a:ext cx="6891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#f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949146" y="2385497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36/35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49146" y="407781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20/63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148" y="1587601"/>
            <a:ext cx="1718396" cy="74850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148" y="3066585"/>
            <a:ext cx="1718395" cy="64939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982" y="5169554"/>
            <a:ext cx="1370561" cy="38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58946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19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Арифметики раціональних чисел. Обернення дробу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4800" y="1220854"/>
            <a:ext cx="5155096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CC"/>
                </a:solidFill>
              </a:rPr>
              <a:t>;=========== </a:t>
            </a:r>
            <a:r>
              <a:rPr lang="ru-RU" sz="2000" dirty="0" err="1" smtClean="0">
                <a:solidFill>
                  <a:srgbClr val="0000CC"/>
                </a:solidFill>
              </a:rPr>
              <a:t>обернення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дробу</a:t>
            </a:r>
            <a:r>
              <a:rPr lang="ru-RU" sz="2000" dirty="0" smtClean="0">
                <a:solidFill>
                  <a:srgbClr val="0000CC"/>
                </a:solidFill>
              </a:rPr>
              <a:t>==========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ru-RU" sz="2000" dirty="0" err="1" smtClean="0">
                <a:solidFill>
                  <a:srgbClr val="0000CC"/>
                </a:solidFill>
              </a:rPr>
              <a:t>define</a:t>
            </a:r>
            <a:r>
              <a:rPr lang="ru-RU" sz="2000" dirty="0" smtClean="0">
                <a:solidFill>
                  <a:srgbClr val="0000CC"/>
                </a:solidFill>
              </a:rPr>
              <a:t> (</a:t>
            </a:r>
            <a:r>
              <a:rPr lang="ru-RU" sz="2000" dirty="0" err="1" smtClean="0">
                <a:solidFill>
                  <a:srgbClr val="0000CC"/>
                </a:solidFill>
              </a:rPr>
              <a:t>invert-rat</a:t>
            </a:r>
            <a:r>
              <a:rPr lang="ru-RU" sz="2000" dirty="0" smtClean="0">
                <a:solidFill>
                  <a:srgbClr val="0000CC"/>
                </a:solidFill>
              </a:rPr>
              <a:t> n d)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(</a:t>
            </a:r>
            <a:r>
              <a:rPr lang="ru-RU" sz="2000" dirty="0" err="1" smtClean="0">
                <a:solidFill>
                  <a:srgbClr val="0000CC"/>
                </a:solidFill>
              </a:rPr>
              <a:t>let</a:t>
            </a:r>
            <a:r>
              <a:rPr lang="ru-RU" sz="2000" dirty="0" smtClean="0">
                <a:solidFill>
                  <a:srgbClr val="0000CC"/>
                </a:solidFill>
              </a:rPr>
              <a:t> ((</a:t>
            </a:r>
            <a:r>
              <a:rPr lang="ru-RU" sz="2000" dirty="0" err="1" smtClean="0">
                <a:solidFill>
                  <a:srgbClr val="0000CC"/>
                </a:solidFill>
              </a:rPr>
              <a:t>nod</a:t>
            </a:r>
            <a:r>
              <a:rPr lang="ru-RU" sz="2000" dirty="0" smtClean="0">
                <a:solidFill>
                  <a:srgbClr val="0000CC"/>
                </a:solidFill>
              </a:rPr>
              <a:t> (</a:t>
            </a:r>
            <a:r>
              <a:rPr lang="ru-RU" sz="2000" dirty="0" err="1" smtClean="0">
                <a:solidFill>
                  <a:srgbClr val="0000CC"/>
                </a:solidFill>
              </a:rPr>
              <a:t>gcd</a:t>
            </a:r>
            <a:r>
              <a:rPr lang="ru-RU" sz="2000" dirty="0" smtClean="0">
                <a:solidFill>
                  <a:srgbClr val="0000CC"/>
                </a:solidFill>
              </a:rPr>
              <a:t> n d)))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   (</a:t>
            </a:r>
            <a:r>
              <a:rPr lang="ru-RU" sz="2000" dirty="0" err="1" smtClean="0">
                <a:solidFill>
                  <a:srgbClr val="0000CC"/>
                </a:solidFill>
              </a:rPr>
              <a:t>cons</a:t>
            </a:r>
            <a:r>
              <a:rPr lang="ru-RU" sz="2000" dirty="0" smtClean="0">
                <a:solidFill>
                  <a:srgbClr val="0000CC"/>
                </a:solidFill>
              </a:rPr>
              <a:t> (/ d </a:t>
            </a:r>
            <a:r>
              <a:rPr lang="ru-RU" sz="2000" dirty="0" err="1" smtClean="0">
                <a:solidFill>
                  <a:srgbClr val="0000CC"/>
                </a:solidFill>
              </a:rPr>
              <a:t>nod</a:t>
            </a:r>
            <a:r>
              <a:rPr lang="ru-RU" sz="2000" dirty="0" smtClean="0">
                <a:solidFill>
                  <a:srgbClr val="0000CC"/>
                </a:solidFill>
              </a:rPr>
              <a:t>) (/ n </a:t>
            </a:r>
            <a:r>
              <a:rPr lang="ru-RU" sz="2000" dirty="0" err="1" smtClean="0">
                <a:solidFill>
                  <a:srgbClr val="0000CC"/>
                </a:solidFill>
              </a:rPr>
              <a:t>nod</a:t>
            </a:r>
            <a:r>
              <a:rPr lang="ru-RU" sz="2000" dirty="0" smtClean="0">
                <a:solidFill>
                  <a:srgbClr val="0000CC"/>
                </a:solidFill>
              </a:rPr>
              <a:t>))))</a:t>
            </a:r>
          </a:p>
          <a:p>
            <a:endParaRPr lang="ru-RU" sz="2000" dirty="0" smtClean="0">
              <a:solidFill>
                <a:srgbClr val="0000CC"/>
              </a:solidFill>
            </a:endParaRPr>
          </a:p>
          <a:p>
            <a:r>
              <a:rPr lang="ru-RU" sz="2000" dirty="0" smtClean="0">
                <a:solidFill>
                  <a:srgbClr val="FF0000"/>
                </a:solidFill>
              </a:rPr>
              <a:t>(</a:t>
            </a:r>
            <a:r>
              <a:rPr lang="ru-RU" sz="2000" dirty="0" err="1" smtClean="0">
                <a:solidFill>
                  <a:srgbClr val="FF0000"/>
                </a:solidFill>
              </a:rPr>
              <a:t>invert-rat</a:t>
            </a:r>
            <a:r>
              <a:rPr lang="ru-RU" sz="2000" dirty="0" smtClean="0">
                <a:solidFill>
                  <a:srgbClr val="FF0000"/>
                </a:solidFill>
              </a:rPr>
              <a:t> 5 6)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89800" y="2690999"/>
            <a:ext cx="780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(6 . 5)</a:t>
            </a:r>
            <a:endParaRPr lang="ru-RU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2432246" y="2891054"/>
            <a:ext cx="1113183" cy="106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997032" y="1198918"/>
            <a:ext cx="5844210" cy="255454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CC"/>
                </a:solidFill>
              </a:rPr>
              <a:t>;======з </a:t>
            </a:r>
            <a:r>
              <a:rPr lang="ru-RU" sz="2000" dirty="0" err="1" smtClean="0">
                <a:solidFill>
                  <a:srgbClr val="0000CC"/>
                </a:solidFill>
              </a:rPr>
              <a:t>раціонального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дробу</a:t>
            </a:r>
            <a:r>
              <a:rPr lang="ru-RU" sz="2000" dirty="0" smtClean="0">
                <a:solidFill>
                  <a:srgbClr val="0000CC"/>
                </a:solidFill>
              </a:rPr>
              <a:t> у </a:t>
            </a:r>
            <a:r>
              <a:rPr lang="ru-RU" sz="2000" dirty="0" err="1" smtClean="0">
                <a:solidFill>
                  <a:srgbClr val="0000CC"/>
                </a:solidFill>
              </a:rPr>
              <a:t>плаваючий</a:t>
            </a:r>
            <a:r>
              <a:rPr lang="ru-RU" sz="2000" dirty="0" smtClean="0">
                <a:solidFill>
                  <a:srgbClr val="0000CC"/>
                </a:solidFill>
              </a:rPr>
              <a:t>======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 smtClean="0">
                <a:solidFill>
                  <a:srgbClr val="0000CC"/>
                </a:solidFill>
              </a:rPr>
              <a:t>define (float-rat x)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     (/ (</a:t>
            </a:r>
            <a:r>
              <a:rPr lang="en-GB" sz="2000" dirty="0" err="1" smtClean="0">
                <a:solidFill>
                  <a:srgbClr val="0000CC"/>
                </a:solidFill>
              </a:rPr>
              <a:t>numer</a:t>
            </a:r>
            <a:r>
              <a:rPr lang="en-GB" sz="2000" dirty="0" smtClean="0">
                <a:solidFill>
                  <a:srgbClr val="0000CC"/>
                </a:solidFill>
              </a:rPr>
              <a:t> x)(</a:t>
            </a:r>
            <a:r>
              <a:rPr lang="en-GB" sz="2000" dirty="0" err="1" smtClean="0">
                <a:solidFill>
                  <a:srgbClr val="0000CC"/>
                </a:solidFill>
              </a:rPr>
              <a:t>denom</a:t>
            </a:r>
            <a:r>
              <a:rPr lang="en-GB" sz="2000" dirty="0" smtClean="0">
                <a:solidFill>
                  <a:srgbClr val="0000CC"/>
                </a:solidFill>
              </a:rPr>
              <a:t> x)))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(float-rat fraction1)</a:t>
            </a:r>
          </a:p>
          <a:p>
            <a:endParaRPr lang="en-GB" sz="2000" dirty="0" smtClean="0">
              <a:solidFill>
                <a:srgbClr val="0000CC"/>
              </a:solidFill>
            </a:endParaRPr>
          </a:p>
          <a:p>
            <a:r>
              <a:rPr lang="en-GB" sz="2000" dirty="0" smtClean="0">
                <a:solidFill>
                  <a:srgbClr val="0000CC"/>
                </a:solidFill>
              </a:rPr>
              <a:t>(define (float-rat x)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     (/ (car x)(</a:t>
            </a:r>
            <a:r>
              <a:rPr lang="en-GB" sz="2000" dirty="0" err="1" smtClean="0">
                <a:solidFill>
                  <a:srgbClr val="0000CC"/>
                </a:solidFill>
              </a:rPr>
              <a:t>cdr</a:t>
            </a:r>
            <a:r>
              <a:rPr lang="en-GB" sz="2000" dirty="0" smtClean="0">
                <a:solidFill>
                  <a:srgbClr val="0000CC"/>
                </a:solidFill>
              </a:rPr>
              <a:t> x)))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(float-rat fraction1)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679" y="2348864"/>
            <a:ext cx="438891" cy="119039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545495" y="4482169"/>
            <a:ext cx="5803705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ru-RU" sz="2000" dirty="0" err="1" smtClean="0">
                <a:solidFill>
                  <a:srgbClr val="0000CC"/>
                </a:solidFill>
              </a:rPr>
              <a:t>define</a:t>
            </a:r>
            <a:r>
              <a:rPr lang="ru-RU" sz="2000" dirty="0" smtClean="0">
                <a:solidFill>
                  <a:srgbClr val="0000CC"/>
                </a:solidFill>
              </a:rPr>
              <a:t> fraction1 (</a:t>
            </a:r>
            <a:r>
              <a:rPr lang="ru-RU" sz="2000" dirty="0" err="1" smtClean="0">
                <a:solidFill>
                  <a:srgbClr val="0000CC"/>
                </a:solidFill>
              </a:rPr>
              <a:t>make-rat</a:t>
            </a:r>
            <a:r>
              <a:rPr lang="ru-RU" sz="2000" dirty="0" smtClean="0">
                <a:solidFill>
                  <a:srgbClr val="0000CC"/>
                </a:solidFill>
              </a:rPr>
              <a:t> 4 7) )  ;</a:t>
            </a:r>
            <a:r>
              <a:rPr lang="ru-RU" sz="2000" dirty="0" err="1" smtClean="0">
                <a:solidFill>
                  <a:srgbClr val="0000CC"/>
                </a:solidFill>
              </a:rPr>
              <a:t>створення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дробу</a:t>
            </a:r>
            <a:r>
              <a:rPr lang="ru-RU" sz="2000" dirty="0" smtClean="0">
                <a:solidFill>
                  <a:srgbClr val="0000CC"/>
                </a:solidFill>
              </a:rPr>
              <a:t> 1</a:t>
            </a:r>
            <a:endParaRPr lang="ru-RU" sz="2000" dirty="0">
              <a:solidFill>
                <a:srgbClr val="0000CC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5685183" y="3753463"/>
            <a:ext cx="1550504" cy="80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75655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85402" y="1507853"/>
            <a:ext cx="1048848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54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Лекція</a:t>
            </a:r>
            <a:r>
              <a:rPr lang="ru-RU" sz="5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5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6</a:t>
            </a:r>
            <a:endParaRPr lang="uk-UA" sz="5400" b="1" dirty="0" smtClean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5400" b="1" dirty="0" err="1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Комп</a:t>
            </a:r>
            <a:r>
              <a:rPr lang="en-US" sz="5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’</a:t>
            </a:r>
            <a:r>
              <a:rPr lang="uk-UA" sz="5400" b="1" dirty="0" err="1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ютерна</a:t>
            </a:r>
            <a:r>
              <a:rPr lang="uk-UA" sz="5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 а</a:t>
            </a:r>
            <a:r>
              <a:rPr lang="ru-RU" sz="5400" b="1" dirty="0" err="1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рифметика</a:t>
            </a:r>
            <a:r>
              <a:rPr lang="ru-RU" sz="5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5400" b="1" dirty="0" err="1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мовою</a:t>
            </a:r>
            <a:r>
              <a:rPr lang="ru-RU" sz="5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5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Scheme</a:t>
            </a:r>
            <a:endParaRPr lang="uk-UA" sz="5400" b="1" dirty="0" smtClean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54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charset="0"/>
                <a:cs typeface="Arial" charset="0"/>
              </a:rPr>
              <a:t>Раціональні числа в ФП</a:t>
            </a:r>
            <a:endParaRPr lang="ru-RU" sz="54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/>
              <a:t>2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785526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20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7818" y="1014597"/>
            <a:ext cx="11947419" cy="51706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1800" dirty="0" smtClean="0"/>
              <a:t>Навчальні матеріали </a:t>
            </a:r>
            <a:r>
              <a:rPr lang="uk-UA" sz="1800" dirty="0" err="1" smtClean="0"/>
              <a:t>Ковалюк</a:t>
            </a:r>
            <a:r>
              <a:rPr lang="uk-UA" sz="1800" dirty="0" smtClean="0"/>
              <a:t> Т.В.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github.com/tkovalyuk/functional-program</a:t>
            </a:r>
            <a:r>
              <a:rPr lang="uk-UA" smtClean="0"/>
              <a:t> </a:t>
            </a:r>
            <a:endParaRPr lang="uk-UA" sz="1800" smtClean="0"/>
          </a:p>
          <a:p>
            <a:pPr marL="342900" indent="-342900">
              <a:buFont typeface="+mj-lt"/>
              <a:buAutoNum type="arabicPeriod"/>
            </a:pPr>
            <a:r>
              <a:rPr lang="uk-UA" sz="1800" dirty="0" smtClean="0"/>
              <a:t>Стандарт </a:t>
            </a:r>
            <a:r>
              <a:rPr lang="en-US" sz="1800" dirty="0" smtClean="0"/>
              <a:t>Scheme</a:t>
            </a:r>
            <a:r>
              <a:rPr lang="uk-UA" sz="1800" dirty="0" smtClean="0"/>
              <a:t>, версія 6.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GB" sz="1800" dirty="0" smtClean="0">
                <a:hlinkClick r:id="rId3"/>
              </a:rPr>
              <a:t>http://www.r6rs.org/final/html/r6rs/r6rs-Z-H-2.html#node_toc_start</a:t>
            </a:r>
            <a:endParaRPr lang="uk-UA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1800" dirty="0" smtClean="0"/>
              <a:t>Стандарт </a:t>
            </a:r>
            <a:r>
              <a:rPr lang="en-US" sz="1800" dirty="0"/>
              <a:t>Scheme</a:t>
            </a:r>
            <a:r>
              <a:rPr lang="uk-UA" sz="1800" dirty="0"/>
              <a:t>, версія </a:t>
            </a:r>
            <a:r>
              <a:rPr lang="en-US" sz="1800" dirty="0" smtClean="0"/>
              <a:t>7.</a:t>
            </a:r>
            <a:r>
              <a:rPr lang="uk-UA" sz="1800" dirty="0" smtClean="0"/>
              <a:t> </a:t>
            </a:r>
            <a:r>
              <a:rPr lang="en-US" sz="1800" dirty="0" smtClean="0"/>
              <a:t>Revised7 </a:t>
            </a:r>
            <a:r>
              <a:rPr lang="en-US" sz="1800" dirty="0"/>
              <a:t>Report on the Algorithmic Language </a:t>
            </a:r>
            <a:r>
              <a:rPr lang="en-US" sz="1800" dirty="0" smtClean="0"/>
              <a:t>Scheme</a:t>
            </a:r>
            <a:r>
              <a:rPr lang="uk-UA" sz="1800" dirty="0" smtClean="0"/>
              <a:t>. </a:t>
            </a:r>
            <a:r>
              <a:rPr lang="en-GB" sz="1800" dirty="0" smtClean="0">
                <a:hlinkClick r:id="rId4"/>
              </a:rPr>
              <a:t>http</a:t>
            </a:r>
            <a:r>
              <a:rPr lang="en-GB" sz="1800" dirty="0">
                <a:hlinkClick r:id="rId4"/>
              </a:rPr>
              <a:t>://</a:t>
            </a:r>
            <a:r>
              <a:rPr lang="en-GB" sz="1800" dirty="0" smtClean="0">
                <a:hlinkClick r:id="rId4"/>
              </a:rPr>
              <a:t>www.larcenists.org/Documentation/Documentation0.98/r7rs.pdf</a:t>
            </a:r>
            <a:endParaRPr lang="uk-UA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/>
              <a:t>Абельсон</a:t>
            </a:r>
            <a:r>
              <a:rPr lang="ru-RU" sz="1800" dirty="0"/>
              <a:t> Гарольд, </a:t>
            </a:r>
            <a:r>
              <a:rPr lang="ru-RU" sz="1800" dirty="0" err="1"/>
              <a:t>Сассман</a:t>
            </a:r>
            <a:r>
              <a:rPr lang="ru-RU" sz="1800" dirty="0"/>
              <a:t> </a:t>
            </a:r>
            <a:r>
              <a:rPr lang="ru-RU" sz="1800" dirty="0" err="1"/>
              <a:t>Джеральд</a:t>
            </a:r>
            <a:r>
              <a:rPr lang="ru-RU" sz="1800" dirty="0"/>
              <a:t> </a:t>
            </a:r>
            <a:r>
              <a:rPr lang="ru-RU" sz="1800" dirty="0" err="1"/>
              <a:t>Джей</a:t>
            </a:r>
            <a:r>
              <a:rPr lang="ru-RU" sz="1800" dirty="0"/>
              <a:t>, </a:t>
            </a:r>
            <a:r>
              <a:rPr lang="ru-RU" sz="1800" dirty="0" err="1"/>
              <a:t>Сассман</a:t>
            </a:r>
            <a:r>
              <a:rPr lang="ru-RU" sz="1800" dirty="0"/>
              <a:t> </a:t>
            </a:r>
            <a:r>
              <a:rPr lang="ru-RU" sz="1800" dirty="0" err="1"/>
              <a:t>Джули</a:t>
            </a:r>
            <a:r>
              <a:rPr lang="ru-RU" sz="1800" dirty="0"/>
              <a:t>. Структура и интерпретация компьютерных </a:t>
            </a:r>
            <a:r>
              <a:rPr lang="ru-RU" sz="1800" dirty="0" smtClean="0"/>
              <a:t>программ. </a:t>
            </a:r>
            <a:r>
              <a:rPr lang="en-GB" sz="1800" dirty="0">
                <a:hlinkClick r:id="rId5"/>
              </a:rPr>
              <a:t>https://www.twirpx.com/file/81061</a:t>
            </a:r>
            <a:r>
              <a:rPr lang="en-GB" sz="1800" dirty="0" smtClean="0">
                <a:hlinkClick r:id="rId5"/>
              </a:rPr>
              <a:t>/</a:t>
            </a:r>
            <a:r>
              <a:rPr lang="uk-UA" sz="1800" dirty="0" smtClean="0"/>
              <a:t/>
            </a:r>
            <a:br>
              <a:rPr lang="uk-UA" sz="1800" dirty="0" smtClean="0"/>
            </a:br>
            <a:r>
              <a:rPr lang="en-GB" sz="1200" dirty="0"/>
              <a:t>https://library.kre.dp.ua/Books/2-4%20kurs/%D0%90%D0%BB%D0%B3%D0%BE%D1%80%D0%B8%D1%82%D0%BC%D0%B8%20%D1%96%20%D0%BC%D0%B5%D1%82%D0%BE%D0%B4%D0%B8%20%D0%BE%D0%B1%D1%87%D0%B8%D1%81%D0%BB%D0%B5%D0%BD%D1%8C/%D0%94%D0%BE%D0%B4%D0%B0%D1%82%D0%BA%D0%BE%D0%B2%D1%96%20%D0%BC%D0%B0%D1%82%D0%B5%D1%80%D1%96%D0%B0%D0%BB%D0%B8/%D0%90%D0%B1%D0%B5%D0%BB%D1%8C%D1%81%D0%BE%D0%BD%2C%20%D0%A1%D0%B0%D1%81%D1%81%D0%BC%D0%B0%D0%BD%20-%</a:t>
            </a:r>
            <a:r>
              <a:rPr lang="en-GB" sz="1200" dirty="0" smtClean="0"/>
              <a:t>20%D0%A1%D1%82%D1%80%D1%83%D0%BA%D1%82%D1%83%D1%80%D0%B0%20%D0%B8%20%D0%B8%D0%BD%D1%82%D0%B5%D1%80%D0%BF%D1%80%D0%B5%D1%82%D0%B0%D1%86%D0%B8%D1%8F%20%D0%BA%D0%BE%D0%BC%D0%BF%D1%8C%D1%8E%D1%82%D0%B5%D1%80%D0%BD%D1%8B%D1%85%20%D0%BF%D1%80%D0%BE%D0%B3%D1%80%D0%B0%D0%BC%D0%BC.pdf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R. Kent </a:t>
            </a:r>
            <a:r>
              <a:rPr lang="en-US" sz="1800" dirty="0" err="1"/>
              <a:t>Dybvig</a:t>
            </a:r>
            <a:r>
              <a:rPr lang="en-US" sz="1800" dirty="0"/>
              <a:t>. The Scheme Programming Language. </a:t>
            </a:r>
            <a:r>
              <a:rPr lang="en-US" sz="1800" dirty="0">
                <a:hlinkClick r:id="rId6"/>
              </a:rPr>
              <a:t>https://www.scheme.com/tspl4</a:t>
            </a:r>
            <a:r>
              <a:rPr lang="en-US" sz="1800" dirty="0" smtClean="0">
                <a:hlinkClick r:id="rId6"/>
              </a:rPr>
              <a:t>/</a:t>
            </a:r>
            <a:endParaRPr lang="uk-UA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А. С. </a:t>
            </a:r>
            <a:r>
              <a:rPr lang="ru-RU" dirty="0" err="1" smtClean="0"/>
              <a:t>Власовских</a:t>
            </a:r>
            <a:r>
              <a:rPr lang="ru-RU" dirty="0" smtClean="0"/>
              <a:t>. Основы </a:t>
            </a:r>
            <a:r>
              <a:rPr lang="ru-RU" dirty="0"/>
              <a:t>языка </a:t>
            </a:r>
            <a:r>
              <a:rPr lang="ru-RU" dirty="0" err="1" smtClean="0"/>
              <a:t>Scheme</a:t>
            </a:r>
            <a:r>
              <a:rPr lang="ru-RU" dirty="0" smtClean="0"/>
              <a:t>.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kspt.icc.spbstu.ru/media/files/2009/course/lang/slides/06-intro_to_scheme.pdf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hlinkClick r:id="rId8"/>
              </a:rPr>
              <a:t>SICP 2.16 интервальная арифметика (схема</a:t>
            </a:r>
            <a:r>
              <a:rPr lang="ru-RU" dirty="0" smtClean="0">
                <a:hlinkClick r:id="rId8"/>
              </a:rPr>
              <a:t>)</a:t>
            </a:r>
            <a:r>
              <a:rPr lang="ru-RU" dirty="0" smtClean="0"/>
              <a:t> </a:t>
            </a:r>
            <a:r>
              <a:rPr lang="en-GB" dirty="0"/>
              <a:t>https://progi.pro/sicp-216-intervalnaya-arifmetika-shema-10565943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uk-UA" sz="35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Літературні джерела</a:t>
            </a:r>
            <a:endParaRPr lang="ru-RU" sz="35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41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33846" y="1011182"/>
            <a:ext cx="9144000" cy="694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6462" indent="-457200" fontAlgn="base">
              <a:spcAft>
                <a:spcPts val="600"/>
              </a:spcAft>
              <a:buFont typeface="+mj-lt"/>
              <a:buAutoNum type="arabicPeriod"/>
            </a:pPr>
            <a:r>
              <a:rPr lang="uk-UA" sz="2000" dirty="0" smtClean="0">
                <a:latin typeface="Arial" charset="0"/>
                <a:cs typeface="Arial" charset="0"/>
              </a:rPr>
              <a:t>Пари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marL="906462" indent="-457200" fontAlgn="base">
              <a:spcAft>
                <a:spcPts val="600"/>
              </a:spcAft>
              <a:buFont typeface="+mj-lt"/>
              <a:buAutoNum type="arabicPeriod"/>
            </a:pPr>
            <a:r>
              <a:rPr lang="uk-UA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Конструктори та селектори пари</a:t>
            </a:r>
            <a:endParaRPr lang="ru-RU" sz="20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906462" indent="-457200" fontAlgn="base">
              <a:spcAft>
                <a:spcPts val="600"/>
              </a:spcAft>
              <a:buFont typeface="+mj-lt"/>
              <a:buAutoNum type="arabicPeriod"/>
            </a:pPr>
            <a:r>
              <a:rPr lang="uk-UA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Поняття </a:t>
            </a:r>
            <a:r>
              <a:rPr lang="uk-UA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та </a:t>
            </a:r>
            <a:r>
              <a:rPr lang="uk-UA" sz="2000" dirty="0">
                <a:latin typeface="Arial" panose="020B0604020202020204" pitchFamily="34" charset="0"/>
                <a:cs typeface="Times New Roman" panose="02020603050405020304" pitchFamily="18" charset="0"/>
              </a:rPr>
              <a:t>арифметика раціональних </a:t>
            </a:r>
            <a:r>
              <a:rPr lang="uk-UA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чисел</a:t>
            </a:r>
            <a:endParaRPr lang="en-US" sz="20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906462" indent="-457200" fontAlgn="base">
              <a:spcAft>
                <a:spcPts val="600"/>
              </a:spcAft>
              <a:buFont typeface="+mj-lt"/>
              <a:buAutoNum type="arabicPeriod"/>
            </a:pPr>
            <a:r>
              <a:rPr lang="uk-UA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Моделювання </a:t>
            </a:r>
            <a:r>
              <a:rPr lang="uk-UA" sz="2000" dirty="0">
                <a:latin typeface="Arial" panose="020B0604020202020204" pitchFamily="34" charset="0"/>
                <a:cs typeface="Times New Roman" panose="02020603050405020304" pitchFamily="18" charset="0"/>
              </a:rPr>
              <a:t>арифметики раціональних </a:t>
            </a:r>
            <a:r>
              <a:rPr lang="uk-UA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чисел</a:t>
            </a:r>
            <a:endParaRPr lang="en-US" sz="20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906462" indent="-457200" fontAlgn="base">
              <a:spcAft>
                <a:spcPts val="600"/>
              </a:spcAft>
              <a:buFont typeface="+mj-lt"/>
              <a:buAutoNum type="arabicPeriod"/>
            </a:pPr>
            <a:r>
              <a:rPr lang="uk-UA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Створення дробу</a:t>
            </a:r>
          </a:p>
          <a:p>
            <a:pPr marL="906462" indent="-457200" fontAlgn="base">
              <a:spcAft>
                <a:spcPts val="600"/>
              </a:spcAft>
              <a:buFont typeface="+mj-lt"/>
              <a:buAutoNum type="arabicPeriod"/>
            </a:pPr>
            <a:r>
              <a:rPr lang="uk-UA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Додавання та віднімання </a:t>
            </a:r>
            <a:r>
              <a:rPr lang="uk-UA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дробив</a:t>
            </a:r>
            <a:endParaRPr lang="uk-UA" sz="20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906462" indent="-457200" fontAlgn="base">
              <a:spcAft>
                <a:spcPts val="600"/>
              </a:spcAft>
              <a:buFont typeface="+mj-lt"/>
              <a:buAutoNum type="arabicPeriod"/>
            </a:pPr>
            <a:r>
              <a:rPr lang="uk-UA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Множення та </a:t>
            </a:r>
            <a:r>
              <a:rPr lang="uk-UA" sz="2000" dirty="0">
                <a:latin typeface="Arial" panose="020B0604020202020204" pitchFamily="34" charset="0"/>
                <a:cs typeface="Times New Roman" panose="02020603050405020304" pitchFamily="18" charset="0"/>
              </a:rPr>
              <a:t>ділення </a:t>
            </a:r>
            <a:r>
              <a:rPr lang="uk-UA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дробив </a:t>
            </a:r>
            <a:endParaRPr lang="uk-UA" sz="20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906462" indent="-457200" fontAlgn="base">
              <a:spcAft>
                <a:spcPts val="600"/>
              </a:spcAft>
              <a:buFont typeface="+mj-lt"/>
              <a:buAutoNum type="arabicPeriod"/>
            </a:pPr>
            <a:r>
              <a:rPr lang="uk-UA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Обернення дробу</a:t>
            </a:r>
          </a:p>
          <a:p>
            <a:pPr marL="906462" indent="-457200" fontAlgn="base">
              <a:spcAft>
                <a:spcPts val="600"/>
              </a:spcAft>
              <a:buFont typeface="+mj-lt"/>
              <a:buAutoNum type="arabicPeriod"/>
            </a:pPr>
            <a:endParaRPr lang="ru-RU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indent="-7938" fontAlgn="base">
              <a:spcAft>
                <a:spcPts val="600"/>
              </a:spcAft>
            </a:pPr>
            <a:endParaRPr lang="uk-UA" sz="20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indent="-7938" fontAlgn="base">
              <a:spcAft>
                <a:spcPts val="600"/>
              </a:spcAft>
            </a:pPr>
            <a:endParaRPr lang="uk-UA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2" indent="450215" algn="just" fontAlgn="base">
              <a:spcAft>
                <a:spcPts val="600"/>
              </a:spcAft>
            </a:pPr>
            <a:endParaRPr lang="uk-UA" sz="2000" dirty="0">
              <a:latin typeface="Arial" charset="0"/>
              <a:cs typeface="Arial" charset="0"/>
            </a:endParaRPr>
          </a:p>
          <a:p>
            <a:pPr marL="0" lvl="2" indent="450215" algn="just" fontAlgn="base">
              <a:spcAft>
                <a:spcPts val="600"/>
              </a:spcAft>
            </a:pPr>
            <a:endParaRPr lang="uk-UA" sz="2000" dirty="0">
              <a:latin typeface="Arial" charset="0"/>
              <a:cs typeface="Arial" charset="0"/>
            </a:endParaRPr>
          </a:p>
          <a:p>
            <a:pPr marL="0" lvl="2" indent="450215" algn="just" fontAlgn="base">
              <a:spcAft>
                <a:spcPts val="600"/>
              </a:spcAft>
            </a:pPr>
            <a:endParaRPr lang="ru-RU" sz="2000" dirty="0">
              <a:latin typeface="Arial" charset="0"/>
              <a:cs typeface="Arial" charset="0"/>
            </a:endParaRPr>
          </a:p>
          <a:p>
            <a:pPr marL="0" lvl="2" indent="450215" algn="just" fontAlgn="base">
              <a:spcAft>
                <a:spcPts val="600"/>
              </a:spcAft>
            </a:pPr>
            <a:endParaRPr lang="ru-RU" sz="2000" dirty="0">
              <a:latin typeface="Arial" charset="0"/>
              <a:ea typeface="Palatino Linotype" panose="02040502050505030304" pitchFamily="18" charset="0"/>
              <a:cs typeface="Arial" charset="0"/>
            </a:endParaRPr>
          </a:p>
          <a:p>
            <a:pPr indent="450215" algn="just" fontAlgn="base">
              <a:spcAft>
                <a:spcPts val="600"/>
              </a:spcAft>
            </a:pPr>
            <a:endParaRPr lang="ru-RU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 fontAlgn="base">
              <a:spcAft>
                <a:spcPts val="600"/>
              </a:spcAft>
            </a:pPr>
            <a:endParaRPr lang="ru-RU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 fontAlgn="base">
              <a:spcAft>
                <a:spcPts val="600"/>
              </a:spcAft>
            </a:pPr>
            <a:r>
              <a:rPr lang="uk-UA" sz="20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0"/>
            <a:ext cx="9143998" cy="70788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indent="450215"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40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Зміст</a:t>
            </a:r>
            <a:endParaRPr lang="ru-RU" sz="40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/>
              <a:t>3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/85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31684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33069"/>
            <a:ext cx="1219200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cs typeface="Arial" charset="0"/>
              </a:rPr>
              <a:t>Для реалізації конкретного рівня абстракції даних є складова структура, що називається </a:t>
            </a:r>
            <a:r>
              <a:rPr lang="uk-UA" sz="2000" dirty="0">
                <a:solidFill>
                  <a:srgbClr val="C00000"/>
                </a:solidFill>
                <a:cs typeface="Arial" charset="0"/>
              </a:rPr>
              <a:t>парою (</a:t>
            </a:r>
            <a:r>
              <a:rPr lang="uk-UA" sz="2000" dirty="0" err="1">
                <a:solidFill>
                  <a:srgbClr val="C00000"/>
                </a:solidFill>
                <a:cs typeface="Arial" charset="0"/>
              </a:rPr>
              <a:t>pair</a:t>
            </a:r>
            <a:r>
              <a:rPr lang="uk-UA" sz="2000" dirty="0">
                <a:solidFill>
                  <a:srgbClr val="C00000"/>
                </a:solidFill>
                <a:cs typeface="Arial" charset="0"/>
              </a:rPr>
              <a:t>), </a:t>
            </a:r>
            <a:r>
              <a:rPr lang="uk-UA" sz="2000" dirty="0">
                <a:solidFill>
                  <a:prstClr val="black"/>
                </a:solidFill>
                <a:cs typeface="Arial" charset="0"/>
              </a:rPr>
              <a:t>і вона створюється за допомогою елементарної процедури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-</a:t>
            </a:r>
            <a:r>
              <a:rPr lang="uk-UA" sz="2000" dirty="0">
                <a:solidFill>
                  <a:prstClr val="black"/>
                </a:solidFill>
                <a:cs typeface="Arial" charset="0"/>
              </a:rPr>
              <a:t>конструктора </a:t>
            </a:r>
            <a:r>
              <a:rPr lang="uk-UA" sz="2000" dirty="0" err="1">
                <a:solidFill>
                  <a:srgbClr val="C00000"/>
                </a:solidFill>
                <a:cs typeface="Arial" charset="0"/>
              </a:rPr>
              <a:t>cons</a:t>
            </a:r>
            <a:r>
              <a:rPr lang="uk-UA" sz="2000" dirty="0">
                <a:solidFill>
                  <a:prstClr val="black"/>
                </a:solidFill>
                <a:cs typeface="Arial" charset="0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cs typeface="Arial" charset="0"/>
              </a:rPr>
              <a:t>Процедура </a:t>
            </a:r>
            <a:r>
              <a:rPr lang="uk-UA" sz="2000" dirty="0" err="1">
                <a:solidFill>
                  <a:srgbClr val="C00000"/>
                </a:solidFill>
                <a:cs typeface="Arial" charset="0"/>
              </a:rPr>
              <a:t>cons</a:t>
            </a:r>
            <a:r>
              <a:rPr lang="uk-UA" sz="2000" dirty="0">
                <a:solidFill>
                  <a:srgbClr val="C00000"/>
                </a:solidFill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cs typeface="Arial" charset="0"/>
              </a:rPr>
              <a:t>приймає два аргументи і повертає об'єкт даних, який містить ці два аргументи як елементи.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56566" y="3496874"/>
            <a:ext cx="2506987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x (cons 1 2))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(car 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cdr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endParaRPr lang="uk-UA" sz="2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693577" y="2239104"/>
            <a:ext cx="6546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cs typeface="Arial" charset="0"/>
              </a:rPr>
              <a:t>Пара є об'єктом, якому можна дати ім'я і працювати з ним, подібно до елементарного об'єкту даних. Можна використовувати </a:t>
            </a:r>
            <a:r>
              <a:rPr lang="uk-UA" dirty="0" err="1">
                <a:solidFill>
                  <a:srgbClr val="FF0000"/>
                </a:solidFill>
                <a:cs typeface="Arial" charset="0"/>
              </a:rPr>
              <a:t>cons</a:t>
            </a:r>
            <a:r>
              <a:rPr lang="uk-UA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cs typeface="Arial" charset="0"/>
              </a:rPr>
              <a:t>для створення пар, елементи яких самі пари: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60638" y="2315026"/>
            <a:ext cx="5399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cs typeface="Arial" charset="0"/>
              </a:rPr>
              <a:t>Маючи пару, можна отримати її частини за допомогою елементарних процедур </a:t>
            </a:r>
            <a:r>
              <a:rPr lang="uk-UA" dirty="0" err="1">
                <a:solidFill>
                  <a:srgbClr val="C00000"/>
                </a:solidFill>
                <a:cs typeface="Arial" charset="0"/>
              </a:rPr>
              <a:t>car</a:t>
            </a:r>
            <a:r>
              <a:rPr lang="uk-UA" dirty="0">
                <a:solidFill>
                  <a:srgbClr val="C00000"/>
                </a:solidFill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cs typeface="Arial" charset="0"/>
              </a:rPr>
              <a:t>і </a:t>
            </a:r>
            <a:r>
              <a:rPr lang="uk-UA" dirty="0" err="1">
                <a:solidFill>
                  <a:srgbClr val="C00000"/>
                </a:solidFill>
                <a:cs typeface="Arial" charset="0"/>
              </a:rPr>
              <a:t>cdr</a:t>
            </a:r>
            <a:r>
              <a:rPr lang="uk-UA" dirty="0">
                <a:solidFill>
                  <a:prstClr val="black"/>
                </a:solidFill>
                <a:cs typeface="Arial" charset="0"/>
              </a:rPr>
              <a:t>. </a:t>
            </a:r>
            <a:endParaRPr lang="en-US" dirty="0">
              <a:solidFill>
                <a:prstClr val="black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cs typeface="Arial" charset="0"/>
              </a:rPr>
              <a:t>Використовують </a:t>
            </a:r>
            <a:r>
              <a:rPr lang="uk-UA" dirty="0" err="1">
                <a:solidFill>
                  <a:srgbClr val="C00000"/>
                </a:solidFill>
                <a:cs typeface="Arial" charset="0"/>
              </a:rPr>
              <a:t>cons</a:t>
            </a:r>
            <a:r>
              <a:rPr lang="uk-UA" dirty="0">
                <a:solidFill>
                  <a:srgbClr val="C00000"/>
                </a:solidFill>
                <a:cs typeface="Arial" charset="0"/>
              </a:rPr>
              <a:t>, </a:t>
            </a:r>
            <a:r>
              <a:rPr lang="uk-UA" dirty="0" err="1">
                <a:solidFill>
                  <a:srgbClr val="C00000"/>
                </a:solidFill>
                <a:cs typeface="Arial" charset="0"/>
              </a:rPr>
              <a:t>car</a:t>
            </a:r>
            <a:r>
              <a:rPr lang="uk-UA" dirty="0">
                <a:solidFill>
                  <a:srgbClr val="C00000"/>
                </a:solidFill>
                <a:cs typeface="Arial" charset="0"/>
              </a:rPr>
              <a:t> і </a:t>
            </a:r>
            <a:r>
              <a:rPr lang="uk-UA" dirty="0" err="1">
                <a:solidFill>
                  <a:srgbClr val="C00000"/>
                </a:solidFill>
                <a:cs typeface="Arial" charset="0"/>
              </a:rPr>
              <a:t>cdr</a:t>
            </a:r>
            <a:r>
              <a:rPr lang="uk-UA" dirty="0">
                <a:solidFill>
                  <a:srgbClr val="C00000"/>
                </a:solidFill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cs typeface="Arial" charset="0"/>
              </a:rPr>
              <a:t>так: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855073" y="3326278"/>
            <a:ext cx="2718817" cy="224676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x (cons 1 2))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y (cons 3 4))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z (cons x y))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(car (car z))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(car (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cdr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z))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3</a:t>
            </a:r>
            <a:endParaRPr lang="uk-UA" sz="2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8698" y="5861292"/>
            <a:ext cx="1199459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C00000"/>
                </a:solidFill>
                <a:cs typeface="Arial" charset="0"/>
              </a:rPr>
              <a:t>Об'єкти даних, складені з пар, називаються дані зі </a:t>
            </a:r>
            <a:r>
              <a:rPr lang="uk-UA" sz="2000" b="1" dirty="0" err="1">
                <a:solidFill>
                  <a:srgbClr val="C00000"/>
                </a:solidFill>
                <a:cs typeface="Arial" charset="0"/>
              </a:rPr>
              <a:t>списковою</a:t>
            </a:r>
            <a:r>
              <a:rPr lang="uk-UA" sz="2000" b="1" dirty="0">
                <a:solidFill>
                  <a:srgbClr val="C00000"/>
                </a:solidFill>
                <a:cs typeface="Arial" charset="0"/>
              </a:rPr>
              <a:t> </a:t>
            </a:r>
            <a:r>
              <a:rPr lang="uk-UA" sz="2000" b="1" dirty="0" smtClean="0">
                <a:solidFill>
                  <a:srgbClr val="C00000"/>
                </a:solidFill>
                <a:cs typeface="Arial" charset="0"/>
              </a:rPr>
              <a:t>структурою </a:t>
            </a:r>
            <a:r>
              <a:rPr lang="uk-UA" sz="2000" dirty="0" smtClean="0">
                <a:solidFill>
                  <a:srgbClr val="C00000"/>
                </a:solidFill>
                <a:cs typeface="Arial" charset="0"/>
              </a:rPr>
              <a:t> </a:t>
            </a:r>
            <a:r>
              <a:rPr lang="uk-UA" sz="2000" dirty="0">
                <a:solidFill>
                  <a:srgbClr val="C00000"/>
                </a:solidFill>
                <a:cs typeface="Arial" charset="0"/>
              </a:rPr>
              <a:t>(</a:t>
            </a:r>
            <a:r>
              <a:rPr lang="uk-UA" sz="2000" dirty="0" err="1">
                <a:solidFill>
                  <a:srgbClr val="C00000"/>
                </a:solidFill>
                <a:cs typeface="Arial" charset="0"/>
              </a:rPr>
              <a:t>List-structured</a:t>
            </a:r>
            <a:r>
              <a:rPr lang="uk-UA" sz="2000" dirty="0">
                <a:solidFill>
                  <a:srgbClr val="C00000"/>
                </a:solidFill>
                <a:cs typeface="Arial" charset="0"/>
              </a:rPr>
              <a:t> </a:t>
            </a:r>
            <a:r>
              <a:rPr lang="uk-UA" sz="2000" dirty="0" err="1">
                <a:solidFill>
                  <a:srgbClr val="C00000"/>
                </a:solidFill>
                <a:cs typeface="Arial" charset="0"/>
              </a:rPr>
              <a:t>data</a:t>
            </a:r>
            <a:r>
              <a:rPr lang="uk-UA" sz="2000" dirty="0">
                <a:solidFill>
                  <a:srgbClr val="C00000"/>
                </a:solidFill>
                <a:cs typeface="Arial" charset="0"/>
              </a:rPr>
              <a:t>) 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99" y="3554986"/>
            <a:ext cx="2438400" cy="128472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874720" y="4943424"/>
            <a:ext cx="4442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dirty="0">
                <a:solidFill>
                  <a:srgbClr val="0000CC"/>
                </a:solidFill>
                <a:latin typeface="Arial" charset="0"/>
                <a:cs typeface="Arial" charset="0"/>
              </a:rPr>
              <a:t>(cons 1 2)</a:t>
            </a: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у </a:t>
            </a:r>
            <a:r>
              <a:rPr lang="uk-UA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вигляді </a:t>
            </a:r>
            <a:r>
              <a:rPr lang="uk-UA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стрілкової</a:t>
            </a:r>
            <a:r>
              <a:rPr lang="uk-UA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діаграми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524000" y="3"/>
            <a:ext cx="9143998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Пара (</a:t>
            </a:r>
            <a:r>
              <a:rPr lang="en-US" sz="36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pair</a:t>
            </a:r>
            <a:r>
              <a:rPr lang="uk-UA" sz="36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/>
              <a:t>4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/85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1381345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4271" y="1309368"/>
            <a:ext cx="621544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prstClr val="black"/>
                </a:solidFill>
                <a:cs typeface="Arial" charset="0"/>
              </a:rPr>
              <a:t>Конструктор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CC"/>
                </a:solidFill>
                <a:cs typeface="Arial" charset="0"/>
              </a:rPr>
              <a:t>(</a:t>
            </a:r>
            <a:r>
              <a:rPr lang="en-GB" sz="2000" dirty="0">
                <a:solidFill>
                  <a:srgbClr val="0000CC"/>
                </a:solidFill>
                <a:cs typeface="Arial" charset="0"/>
              </a:rPr>
              <a:t>cons x y) </a:t>
            </a:r>
            <a:endParaRPr lang="uk-UA" sz="2000" dirty="0">
              <a:solidFill>
                <a:srgbClr val="0000CC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sz="2000" dirty="0">
              <a:solidFill>
                <a:srgbClr val="0000CC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>
                <a:solidFill>
                  <a:prstClr val="black"/>
                </a:solidFill>
                <a:cs typeface="Arial" charset="0"/>
              </a:rPr>
              <a:t>Селектори</a:t>
            </a:r>
            <a:r>
              <a:rPr lang="ru-RU" sz="2000" b="1" dirty="0">
                <a:solidFill>
                  <a:prstClr val="black"/>
                </a:solidFill>
                <a:cs typeface="Arial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CC"/>
                </a:solidFill>
                <a:cs typeface="Arial" charset="0"/>
              </a:rPr>
              <a:t>(</a:t>
            </a:r>
            <a:r>
              <a:rPr lang="en-GB" sz="2000" dirty="0">
                <a:solidFill>
                  <a:srgbClr val="0000CC"/>
                </a:solidFill>
                <a:cs typeface="Arial" charset="0"/>
              </a:rPr>
              <a:t>car p) </a:t>
            </a:r>
            <a:r>
              <a:rPr lang="en-GB" sz="2000" dirty="0">
                <a:solidFill>
                  <a:prstClr val="black"/>
                </a:solidFill>
                <a:cs typeface="Arial" charset="0"/>
              </a:rPr>
              <a:t>— 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перший </a:t>
            </a:r>
            <a:r>
              <a:rPr lang="ru-RU" sz="2000" dirty="0" err="1" smtClean="0">
                <a:solidFill>
                  <a:prstClr val="black"/>
                </a:solidFill>
                <a:cs typeface="Arial" charset="0"/>
              </a:rPr>
              <a:t>елемент</a:t>
            </a:r>
            <a:r>
              <a:rPr lang="ru-RU" sz="2000" dirty="0" smtClean="0">
                <a:solidFill>
                  <a:prstClr val="black"/>
                </a:solidFill>
                <a:cs typeface="Arial" charset="0"/>
              </a:rPr>
              <a:t> пари, </a:t>
            </a:r>
            <a:r>
              <a:rPr lang="en-GB" sz="2000" dirty="0">
                <a:solidFill>
                  <a:prstClr val="black"/>
                </a:solidFill>
                <a:cs typeface="Arial" charset="0"/>
              </a:rPr>
              <a:t>head </a:t>
            </a:r>
            <a:r>
              <a:rPr lang="en-GB" sz="2000" dirty="0" smtClean="0">
                <a:solidFill>
                  <a:prstClr val="black"/>
                </a:solidFill>
                <a:cs typeface="Arial" charset="0"/>
              </a:rPr>
              <a:t> </a:t>
            </a:r>
            <a:endParaRPr lang="uk-UA" sz="2000" dirty="0">
              <a:solidFill>
                <a:prstClr val="black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CC"/>
                </a:solidFill>
                <a:cs typeface="Arial" charset="0"/>
              </a:rPr>
              <a:t>(</a:t>
            </a:r>
            <a:r>
              <a:rPr lang="en-GB" sz="2000" dirty="0" err="1">
                <a:solidFill>
                  <a:srgbClr val="0000CC"/>
                </a:solidFill>
                <a:cs typeface="Arial" charset="0"/>
              </a:rPr>
              <a:t>cdr</a:t>
            </a:r>
            <a:r>
              <a:rPr lang="en-GB" sz="2000" dirty="0">
                <a:solidFill>
                  <a:srgbClr val="0000CC"/>
                </a:solidFill>
                <a:cs typeface="Arial" charset="0"/>
              </a:rPr>
              <a:t> p) </a:t>
            </a:r>
            <a:r>
              <a:rPr lang="en-GB" sz="2000" dirty="0">
                <a:solidFill>
                  <a:prstClr val="black"/>
                </a:solidFill>
                <a:cs typeface="Arial" charset="0"/>
              </a:rPr>
              <a:t>— </a:t>
            </a: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другий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  <a:cs typeface="Arial" charset="0"/>
              </a:rPr>
              <a:t>елемент</a:t>
            </a:r>
            <a:r>
              <a:rPr lang="ru-RU" sz="2000" dirty="0" smtClean="0">
                <a:solidFill>
                  <a:prstClr val="black"/>
                </a:solidFill>
                <a:cs typeface="Arial" charset="0"/>
              </a:rPr>
              <a:t> пари, </a:t>
            </a:r>
            <a:r>
              <a:rPr lang="en-GB" sz="2000" dirty="0">
                <a:solidFill>
                  <a:prstClr val="black"/>
                </a:solidFill>
                <a:cs typeface="Arial" charset="0"/>
              </a:rPr>
              <a:t>tail </a:t>
            </a:r>
            <a:r>
              <a:rPr lang="en-GB" sz="2000" dirty="0" smtClean="0">
                <a:solidFill>
                  <a:prstClr val="black"/>
                </a:solidFill>
                <a:cs typeface="Arial" charset="0"/>
              </a:rPr>
              <a:t> </a:t>
            </a:r>
            <a:endParaRPr lang="uk-UA" sz="2000" dirty="0" smtClean="0">
              <a:solidFill>
                <a:prstClr val="black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sz="2000" dirty="0">
              <a:solidFill>
                <a:prstClr val="black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solidFill>
                  <a:prstClr val="black"/>
                </a:solidFill>
                <a:cs typeface="Arial" charset="0"/>
              </a:rPr>
              <a:t>Закони</a:t>
            </a:r>
            <a:r>
              <a:rPr lang="ru-RU" sz="20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cs typeface="Arial" charset="0"/>
              </a:rPr>
              <a:t>для пар</a:t>
            </a:r>
            <a:endParaRPr lang="ru-RU" sz="2000" dirty="0">
              <a:solidFill>
                <a:prstClr val="black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CC"/>
                </a:solidFill>
                <a:cs typeface="Arial" charset="0"/>
              </a:rPr>
              <a:t> (</a:t>
            </a:r>
            <a:r>
              <a:rPr lang="en-GB" sz="2000" dirty="0">
                <a:solidFill>
                  <a:srgbClr val="0000CC"/>
                </a:solidFill>
                <a:cs typeface="Arial" charset="0"/>
              </a:rPr>
              <a:t>car (cons X Y)) = X</a:t>
            </a:r>
            <a:endParaRPr lang="uk-UA" sz="2000" dirty="0">
              <a:solidFill>
                <a:srgbClr val="0000CC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CC"/>
                </a:solidFill>
                <a:cs typeface="Arial" charset="0"/>
              </a:rPr>
              <a:t> (</a:t>
            </a:r>
            <a:r>
              <a:rPr lang="en-GB" sz="2000" dirty="0" err="1">
                <a:solidFill>
                  <a:srgbClr val="0000CC"/>
                </a:solidFill>
                <a:cs typeface="Arial" charset="0"/>
              </a:rPr>
              <a:t>cdr</a:t>
            </a:r>
            <a:r>
              <a:rPr lang="en-GB" sz="2000" dirty="0">
                <a:solidFill>
                  <a:srgbClr val="0000CC"/>
                </a:solidFill>
                <a:cs typeface="Arial" charset="0"/>
              </a:rPr>
              <a:t> (cons X Y)) = Y</a:t>
            </a:r>
            <a:endParaRPr lang="ru-RU" sz="2000" dirty="0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57329" y="90152"/>
            <a:ext cx="9143998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Конструктори та селектори пари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/>
              <a:t>5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/85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807676" y="1402634"/>
            <a:ext cx="6096000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uk-UA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Комбінації селекторів</a:t>
            </a:r>
          </a:p>
          <a:p>
            <a:pPr indent="450215" algn="just">
              <a:spcAft>
                <a:spcPts val="0"/>
              </a:spcAft>
            </a:pPr>
            <a:r>
              <a:rPr lang="uk-UA" sz="20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cadr</a:t>
            </a:r>
            <a:r>
              <a:rPr lang="uk-UA" sz="20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x) 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(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car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cdr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x)) </a:t>
            </a:r>
          </a:p>
          <a:p>
            <a:pPr indent="450215" algn="just">
              <a:spcAft>
                <a:spcPts val="0"/>
              </a:spcAft>
            </a:pPr>
            <a:r>
              <a:rPr lang="uk-UA" sz="20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cdar</a:t>
            </a:r>
            <a:r>
              <a:rPr lang="uk-UA" sz="20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x) 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(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cdr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car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x)) </a:t>
            </a:r>
          </a:p>
          <a:p>
            <a:pPr indent="450215" algn="just">
              <a:spcAft>
                <a:spcPts val="0"/>
              </a:spcAft>
            </a:pPr>
            <a:r>
              <a:rPr lang="uk-UA" sz="20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caar</a:t>
            </a:r>
            <a:r>
              <a:rPr lang="uk-UA" sz="20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x) 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(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car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car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x)) </a:t>
            </a:r>
          </a:p>
          <a:p>
            <a:pPr indent="450215" algn="just">
              <a:spcAft>
                <a:spcPts val="0"/>
              </a:spcAft>
            </a:pPr>
            <a:r>
              <a:rPr lang="uk-UA" sz="20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cddr</a:t>
            </a:r>
            <a:r>
              <a:rPr lang="uk-UA" sz="20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x) 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cdr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cdr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x))</a:t>
            </a:r>
          </a:p>
          <a:p>
            <a:pPr indent="450215" algn="just">
              <a:spcAft>
                <a:spcPts val="0"/>
              </a:spcAft>
            </a:pPr>
            <a:r>
              <a:rPr lang="uk-UA" sz="20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cadar</a:t>
            </a:r>
            <a:r>
              <a:rPr lang="uk-UA" sz="20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uk-UA" sz="200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 sz="2000" smtClean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car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cdr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car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x)))</a:t>
            </a:r>
            <a:endParaRPr lang="uk-UA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05800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Поняття та арифметика раціональних чисел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6517" y="1013255"/>
            <a:ext cx="11940747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Розглянемо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множину</a:t>
            </a:r>
            <a:r>
              <a:rPr lang="ru-RU" sz="2000" dirty="0" smtClean="0"/>
              <a:t> </a:t>
            </a:r>
            <a:r>
              <a:rPr lang="ru-RU" sz="2000" dirty="0" err="1" smtClean="0"/>
              <a:t>впорядкованих</a:t>
            </a:r>
            <a:r>
              <a:rPr lang="ru-RU" sz="2000" dirty="0" smtClean="0"/>
              <a:t> пар </a:t>
            </a:r>
            <a:r>
              <a:rPr lang="ru-RU" sz="2000" dirty="0" err="1" smtClean="0"/>
              <a:t>цілих</a:t>
            </a:r>
            <a:r>
              <a:rPr lang="ru-RU" sz="2000" dirty="0" smtClean="0"/>
              <a:t> </a:t>
            </a:r>
            <a:r>
              <a:rPr lang="ru-RU" sz="2000" dirty="0" err="1" smtClean="0"/>
              <a:t>взаємно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простих</a:t>
            </a:r>
            <a:r>
              <a:rPr lang="ru-RU" sz="2000" dirty="0" smtClean="0"/>
              <a:t> чисел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n, d).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Перше число пари </a:t>
            </a:r>
            <a:r>
              <a:rPr lang="ru-RU" sz="2000" dirty="0" err="1" smtClean="0"/>
              <a:t>будемо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називати</a:t>
            </a:r>
            <a:r>
              <a:rPr lang="ru-RU" sz="2000" dirty="0" smtClean="0"/>
              <a:t> числителем, друге - </a:t>
            </a:r>
            <a:r>
              <a:rPr lang="ru-RU" sz="2000" dirty="0" err="1" smtClean="0"/>
              <a:t>знаменником</a:t>
            </a:r>
            <a:r>
              <a:rPr lang="ru-RU" sz="2000" dirty="0" smtClean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Припускаємо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en-GB" sz="2000" b="1" dirty="0" smtClean="0">
                <a:solidFill>
                  <a:srgbClr val="0000CC"/>
                </a:solidFill>
              </a:rPr>
              <a:t>d</a:t>
            </a:r>
            <a:r>
              <a:rPr lang="en-GB" sz="2000" dirty="0" smtClean="0"/>
              <a:t> </a:t>
            </a:r>
            <a:r>
              <a:rPr lang="ru-RU" sz="2000" dirty="0" err="1" smtClean="0"/>
              <a:t>відмінно</a:t>
            </a:r>
            <a:r>
              <a:rPr lang="ru-RU" sz="2000" dirty="0" smtClean="0"/>
              <a:t> </a:t>
            </a:r>
            <a:r>
              <a:rPr lang="ru-RU" sz="2000" dirty="0" err="1" smtClean="0"/>
              <a:t>від</a:t>
            </a:r>
            <a:r>
              <a:rPr lang="ru-RU" sz="2000" dirty="0" smtClean="0"/>
              <a:t> </a:t>
            </a:r>
            <a:r>
              <a:rPr lang="ru-RU" sz="2000" b="1" dirty="0" smtClean="0">
                <a:solidFill>
                  <a:srgbClr val="0000CC"/>
                </a:solidFill>
              </a:rPr>
              <a:t>нуля</a:t>
            </a:r>
            <a:r>
              <a:rPr lang="ru-RU" sz="2000" dirty="0" smtClean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Взаємна</a:t>
            </a:r>
            <a:r>
              <a:rPr lang="ru-RU" sz="2000" dirty="0" smtClean="0"/>
              <a:t> простота чисел </a:t>
            </a:r>
            <a:r>
              <a:rPr lang="en-GB" sz="2000" b="1" dirty="0" smtClean="0">
                <a:solidFill>
                  <a:srgbClr val="0000CC"/>
                </a:solidFill>
              </a:rPr>
              <a:t>n </a:t>
            </a:r>
            <a:r>
              <a:rPr lang="ru-RU" sz="2000" b="1" dirty="0" smtClean="0">
                <a:solidFill>
                  <a:srgbClr val="0000CC"/>
                </a:solidFill>
              </a:rPr>
              <a:t>і </a:t>
            </a:r>
            <a:r>
              <a:rPr lang="en-GB" sz="2000" b="1" dirty="0" smtClean="0">
                <a:solidFill>
                  <a:srgbClr val="0000CC"/>
                </a:solidFill>
              </a:rPr>
              <a:t>d </a:t>
            </a:r>
            <a:r>
              <a:rPr lang="ru-RU" sz="2000" dirty="0" err="1" smtClean="0"/>
              <a:t>означає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числа </a:t>
            </a:r>
            <a:r>
              <a:rPr lang="en-GB" sz="2000" b="1" dirty="0" smtClean="0">
                <a:solidFill>
                  <a:srgbClr val="0000CC"/>
                </a:solidFill>
              </a:rPr>
              <a:t>n </a:t>
            </a:r>
            <a:r>
              <a:rPr lang="ru-RU" sz="2000" b="1" dirty="0" smtClean="0">
                <a:solidFill>
                  <a:srgbClr val="0000CC"/>
                </a:solidFill>
              </a:rPr>
              <a:t>і </a:t>
            </a:r>
            <a:r>
              <a:rPr lang="en-GB" sz="2000" b="1" dirty="0" smtClean="0">
                <a:solidFill>
                  <a:srgbClr val="0000CC"/>
                </a:solidFill>
              </a:rPr>
              <a:t>d </a:t>
            </a:r>
            <a:r>
              <a:rPr lang="ru-RU" sz="2000" dirty="0" smtClean="0"/>
              <a:t>не </a:t>
            </a:r>
            <a:r>
              <a:rPr lang="ru-RU" sz="2000" dirty="0" err="1" smtClean="0"/>
              <a:t>мають</a:t>
            </a:r>
            <a:r>
              <a:rPr lang="ru-RU" sz="2000" dirty="0" smtClean="0"/>
              <a:t> </a:t>
            </a:r>
            <a:r>
              <a:rPr lang="ru-RU" sz="2000" dirty="0" err="1" smtClean="0"/>
              <a:t>спільних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дільників</a:t>
            </a:r>
            <a:r>
              <a:rPr lang="ru-RU" sz="2000" dirty="0" smtClean="0"/>
              <a:t>, </a:t>
            </a:r>
            <a:r>
              <a:rPr lang="ru-RU" sz="2000" dirty="0" err="1" smtClean="0"/>
              <a:t>крім</a:t>
            </a:r>
            <a:r>
              <a:rPr lang="ru-RU" sz="2000" dirty="0" smtClean="0"/>
              <a:t> </a:t>
            </a:r>
            <a:r>
              <a:rPr lang="ru-RU" sz="2000" dirty="0" err="1" smtClean="0"/>
              <a:t>одиниці</a:t>
            </a:r>
            <a:r>
              <a:rPr lang="ru-RU" sz="2000" dirty="0" smtClean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Будемо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вважати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пари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n1, d1) </a:t>
            </a:r>
            <a:r>
              <a:rPr lang="ru-RU" sz="2000" b="1" dirty="0" smtClean="0">
                <a:solidFill>
                  <a:srgbClr val="0000CC"/>
                </a:solidFill>
              </a:rPr>
              <a:t>і (</a:t>
            </a:r>
            <a:r>
              <a:rPr lang="en-GB" sz="2000" b="1" dirty="0" smtClean="0">
                <a:solidFill>
                  <a:srgbClr val="0000CC"/>
                </a:solidFill>
              </a:rPr>
              <a:t>n2, d2) </a:t>
            </a:r>
            <a:r>
              <a:rPr lang="ru-RU" sz="2000" dirty="0" err="1" smtClean="0"/>
              <a:t>рівні</a:t>
            </a:r>
            <a:r>
              <a:rPr lang="ru-RU" sz="2000" dirty="0" smtClean="0"/>
              <a:t> </a:t>
            </a:r>
            <a:r>
              <a:rPr lang="ru-RU" sz="2000" dirty="0" err="1" smtClean="0"/>
              <a:t>тоді</a:t>
            </a:r>
            <a:r>
              <a:rPr lang="ru-RU" sz="2000" dirty="0" smtClean="0"/>
              <a:t> і </a:t>
            </a:r>
            <a:r>
              <a:rPr lang="ru-RU" sz="2000" dirty="0" err="1" smtClean="0"/>
              <a:t>тільки</a:t>
            </a:r>
            <a:r>
              <a:rPr lang="ru-RU" sz="2000" dirty="0" smtClean="0"/>
              <a:t> </a:t>
            </a:r>
            <a:r>
              <a:rPr lang="ru-RU" sz="2000" dirty="0" err="1" smtClean="0"/>
              <a:t>тоді</a:t>
            </a:r>
            <a:r>
              <a:rPr lang="ru-RU" sz="2000" dirty="0" smtClean="0"/>
              <a:t>, коли </a:t>
            </a:r>
            <a:r>
              <a:rPr lang="en-GB" sz="2000" b="1" dirty="0" smtClean="0">
                <a:solidFill>
                  <a:srgbClr val="0000CC"/>
                </a:solidFill>
              </a:rPr>
              <a:t>n1 = n2 </a:t>
            </a:r>
            <a:r>
              <a:rPr lang="ru-RU" sz="2000" b="1" dirty="0" smtClean="0">
                <a:solidFill>
                  <a:srgbClr val="0000CC"/>
                </a:solidFill>
              </a:rPr>
              <a:t>і </a:t>
            </a:r>
            <a:r>
              <a:rPr lang="en-GB" sz="2000" b="1" dirty="0" smtClean="0">
                <a:solidFill>
                  <a:srgbClr val="0000CC"/>
                </a:solidFill>
              </a:rPr>
              <a:t>d1 = d2</a:t>
            </a:r>
            <a:r>
              <a:rPr lang="en-GB" sz="20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Працюватимемо</a:t>
            </a:r>
            <a:r>
              <a:rPr lang="ru-RU" sz="2000" dirty="0" smtClean="0"/>
              <a:t> </a:t>
            </a:r>
            <a:r>
              <a:rPr lang="ru-RU" sz="2000" dirty="0" err="1" smtClean="0"/>
              <a:t>тільки</a:t>
            </a:r>
            <a:r>
              <a:rPr lang="ru-RU" sz="2000" dirty="0" smtClean="0"/>
              <a:t> з парами </a:t>
            </a:r>
            <a:r>
              <a:rPr lang="ru-RU" sz="2000" dirty="0" err="1" smtClean="0"/>
              <a:t>взаємно-простих</a:t>
            </a:r>
            <a:r>
              <a:rPr lang="ru-RU" sz="2000" dirty="0" smtClean="0"/>
              <a:t> чисел.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Зокрема</a:t>
            </a:r>
            <a:r>
              <a:rPr lang="ru-RU" sz="2000" dirty="0" smtClean="0"/>
              <a:t>, пара </a:t>
            </a:r>
            <a:r>
              <a:rPr lang="ru-RU" sz="2000" b="1" dirty="0" smtClean="0">
                <a:solidFill>
                  <a:srgbClr val="0000CC"/>
                </a:solidFill>
              </a:rPr>
              <a:t>(0, </a:t>
            </a:r>
            <a:r>
              <a:rPr lang="en-GB" sz="2000" b="1" dirty="0" smtClean="0">
                <a:solidFill>
                  <a:srgbClr val="0000CC"/>
                </a:solidFill>
              </a:rPr>
              <a:t>d) </a:t>
            </a:r>
            <a:r>
              <a:rPr lang="ru-RU" sz="2000" dirty="0" smtClean="0"/>
              <a:t>входить в </a:t>
            </a:r>
            <a:r>
              <a:rPr lang="ru-RU" sz="2000" dirty="0" err="1" smtClean="0"/>
              <a:t>множину</a:t>
            </a:r>
            <a:r>
              <a:rPr lang="ru-RU" sz="2000" dirty="0" smtClean="0"/>
              <a:t> </a:t>
            </a:r>
            <a:r>
              <a:rPr lang="ru-RU" sz="2000" dirty="0" err="1" smtClean="0"/>
              <a:t>тільки</a:t>
            </a:r>
            <a:r>
              <a:rPr lang="ru-RU" sz="2000" dirty="0" smtClean="0"/>
              <a:t> при </a:t>
            </a:r>
            <a:r>
              <a:rPr lang="en-GB" sz="2000" b="1" dirty="0" smtClean="0">
                <a:solidFill>
                  <a:srgbClr val="0000CC"/>
                </a:solidFill>
              </a:rPr>
              <a:t>d = 1</a:t>
            </a:r>
            <a:r>
              <a:rPr lang="en-GB" sz="2000" dirty="0" smtClean="0"/>
              <a:t>. </a:t>
            </a:r>
            <a:endParaRPr lang="uk-UA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Відповідно</a:t>
            </a:r>
            <a:r>
              <a:rPr lang="ru-RU" sz="2000" dirty="0" smtClean="0"/>
              <a:t>, пара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n, n) </a:t>
            </a:r>
            <a:r>
              <a:rPr lang="ru-RU" sz="2000" dirty="0" smtClean="0"/>
              <a:t>входить в </a:t>
            </a:r>
            <a:r>
              <a:rPr lang="ru-RU" sz="2000" dirty="0" err="1" smtClean="0"/>
              <a:t>множину</a:t>
            </a:r>
            <a:r>
              <a:rPr lang="ru-RU" sz="2000" dirty="0" smtClean="0"/>
              <a:t> </a:t>
            </a:r>
            <a:r>
              <a:rPr lang="ru-RU" sz="2000" dirty="0" err="1" smtClean="0"/>
              <a:t>тільки</a:t>
            </a:r>
            <a:r>
              <a:rPr lang="ru-RU" sz="2000" dirty="0" smtClean="0"/>
              <a:t> при </a:t>
            </a:r>
            <a:r>
              <a:rPr lang="en-GB" sz="2000" b="1" dirty="0" smtClean="0">
                <a:solidFill>
                  <a:srgbClr val="0000CC"/>
                </a:solidFill>
              </a:rPr>
              <a:t>n = 1</a:t>
            </a:r>
            <a:r>
              <a:rPr lang="en-GB" sz="2000" dirty="0" smtClean="0"/>
              <a:t>. </a:t>
            </a:r>
            <a:endParaRPr lang="uk-UA" sz="2000" dirty="0" smtClean="0"/>
          </a:p>
          <a:p>
            <a:pPr>
              <a:spcAft>
                <a:spcPts val="600"/>
              </a:spcAft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22717165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Поняття та арифметика раціональних чисел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88541"/>
            <a:ext cx="12192000" cy="59400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000" b="1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Сумою пар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n1, d1) </a:t>
            </a:r>
            <a:r>
              <a:rPr lang="ru-RU" sz="2000" b="1" dirty="0" smtClean="0">
                <a:solidFill>
                  <a:srgbClr val="0000CC"/>
                </a:solidFill>
              </a:rPr>
              <a:t>і (</a:t>
            </a:r>
            <a:r>
              <a:rPr lang="en-GB" sz="2000" b="1" dirty="0" smtClean="0">
                <a:solidFill>
                  <a:srgbClr val="0000CC"/>
                </a:solidFill>
              </a:rPr>
              <a:t>n2, d2) </a:t>
            </a:r>
            <a:r>
              <a:rPr lang="ru-RU" sz="2000" dirty="0" err="1" smtClean="0"/>
              <a:t>будемо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називати</a:t>
            </a:r>
            <a:r>
              <a:rPr lang="ru-RU" sz="2000" dirty="0" smtClean="0"/>
              <a:t> пару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n, d),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pPr lvl="1"/>
            <a:r>
              <a:rPr lang="ru-RU" sz="2000" dirty="0" err="1" smtClean="0"/>
              <a:t>чисельник</a:t>
            </a:r>
            <a:r>
              <a:rPr lang="ru-RU" sz="2000" dirty="0" smtClean="0"/>
              <a:t> </a:t>
            </a:r>
            <a:r>
              <a:rPr lang="ru-RU" sz="2000" dirty="0" err="1" smtClean="0"/>
              <a:t>якої</a:t>
            </a:r>
            <a:r>
              <a:rPr lang="ru-RU" sz="2000" dirty="0" smtClean="0"/>
              <a:t> </a:t>
            </a:r>
            <a:r>
              <a:rPr lang="ru-RU" sz="2000" dirty="0" err="1" smtClean="0"/>
              <a:t>дорівнює</a:t>
            </a:r>
            <a:r>
              <a:rPr lang="ru-RU" sz="2000" dirty="0" smtClean="0"/>
              <a:t>:</a:t>
            </a:r>
          </a:p>
          <a:p>
            <a:pPr algn="ctr"/>
            <a:r>
              <a:rPr lang="en-GB" sz="2000" b="1" dirty="0" smtClean="0">
                <a:solidFill>
                  <a:srgbClr val="0000CC"/>
                </a:solidFill>
              </a:rPr>
              <a:t>n = (n1 * d2 + n2 * d1) / </a:t>
            </a:r>
            <a:r>
              <a:rPr lang="ru-RU" sz="2000" b="1" dirty="0" smtClean="0">
                <a:solidFill>
                  <a:srgbClr val="0000CC"/>
                </a:solidFill>
              </a:rPr>
              <a:t>НСД ((</a:t>
            </a:r>
            <a:r>
              <a:rPr lang="en-GB" sz="2000" b="1" dirty="0" smtClean="0">
                <a:solidFill>
                  <a:srgbClr val="0000CC"/>
                </a:solidFill>
              </a:rPr>
              <a:t>n1 * d2 + n2 * d1), (d1 * d2))</a:t>
            </a:r>
          </a:p>
          <a:p>
            <a:pPr lvl="1"/>
            <a:r>
              <a:rPr lang="ru-RU" sz="2000" dirty="0" err="1" smtClean="0"/>
              <a:t>знаменник</a:t>
            </a:r>
            <a:r>
              <a:rPr lang="ru-RU" sz="2000" dirty="0" smtClean="0"/>
              <a:t>:</a:t>
            </a:r>
          </a:p>
          <a:p>
            <a:pPr algn="ctr"/>
            <a:r>
              <a:rPr lang="en-GB" sz="2000" b="1" dirty="0" smtClean="0">
                <a:solidFill>
                  <a:srgbClr val="0000CC"/>
                </a:solidFill>
              </a:rPr>
              <a:t>d = (d1 * d2) / </a:t>
            </a:r>
            <a:r>
              <a:rPr lang="ru-RU" sz="2000" b="1" dirty="0" smtClean="0">
                <a:solidFill>
                  <a:srgbClr val="0000CC"/>
                </a:solidFill>
              </a:rPr>
              <a:t>НСД ((</a:t>
            </a:r>
            <a:r>
              <a:rPr lang="en-GB" sz="2000" b="1" dirty="0" smtClean="0">
                <a:solidFill>
                  <a:srgbClr val="0000CC"/>
                </a:solidFill>
              </a:rPr>
              <a:t>n1 * d2 + n2 * d1), (d1 * d2))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endParaRPr lang="en-GB" sz="2000" dirty="0" smtClean="0"/>
          </a:p>
          <a:p>
            <a:r>
              <a:rPr lang="en-GB" sz="2000" dirty="0" smtClean="0"/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Різницею</a:t>
            </a:r>
            <a:r>
              <a:rPr lang="ru-RU" sz="2000" b="1" dirty="0" smtClean="0">
                <a:solidFill>
                  <a:srgbClr val="FF0000"/>
                </a:solidFill>
              </a:rPr>
              <a:t> пар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n1, d1) </a:t>
            </a:r>
            <a:r>
              <a:rPr lang="ru-RU" sz="2000" b="1" dirty="0" smtClean="0">
                <a:solidFill>
                  <a:srgbClr val="0000CC"/>
                </a:solidFill>
              </a:rPr>
              <a:t>і (</a:t>
            </a:r>
            <a:r>
              <a:rPr lang="en-GB" sz="2000" b="1" dirty="0" smtClean="0">
                <a:solidFill>
                  <a:srgbClr val="0000CC"/>
                </a:solidFill>
              </a:rPr>
              <a:t>n2, d2) </a:t>
            </a:r>
            <a:r>
              <a:rPr lang="ru-RU" sz="2000" dirty="0" err="1" smtClean="0"/>
              <a:t>будемо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називати</a:t>
            </a:r>
            <a:r>
              <a:rPr lang="ru-RU" sz="2000" dirty="0" smtClean="0"/>
              <a:t> пару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n, d),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pPr lvl="1"/>
            <a:r>
              <a:rPr lang="ru-RU" sz="2000" dirty="0" err="1" smtClean="0"/>
              <a:t>чисельник</a:t>
            </a:r>
            <a:r>
              <a:rPr lang="ru-RU" sz="2000" dirty="0" smtClean="0"/>
              <a:t> </a:t>
            </a:r>
            <a:r>
              <a:rPr lang="ru-RU" sz="2000" dirty="0" err="1" smtClean="0"/>
              <a:t>якої</a:t>
            </a:r>
            <a:r>
              <a:rPr lang="ru-RU" sz="2000" dirty="0" smtClean="0"/>
              <a:t> </a:t>
            </a:r>
            <a:r>
              <a:rPr lang="ru-RU" sz="2000" dirty="0" err="1" smtClean="0"/>
              <a:t>дорівнює</a:t>
            </a:r>
            <a:r>
              <a:rPr lang="ru-RU" sz="2000" dirty="0" smtClean="0"/>
              <a:t>:</a:t>
            </a:r>
          </a:p>
          <a:p>
            <a:pPr algn="ctr"/>
            <a:r>
              <a:rPr lang="en-GB" sz="2000" b="1" dirty="0" smtClean="0">
                <a:solidFill>
                  <a:srgbClr val="0000CC"/>
                </a:solidFill>
              </a:rPr>
              <a:t>n = (n1 * d2 - n2 * d1) / </a:t>
            </a:r>
            <a:r>
              <a:rPr lang="ru-RU" sz="2000" b="1" dirty="0" smtClean="0">
                <a:solidFill>
                  <a:srgbClr val="0000CC"/>
                </a:solidFill>
              </a:rPr>
              <a:t>НСД ((</a:t>
            </a:r>
            <a:r>
              <a:rPr lang="en-GB" sz="2000" b="1" dirty="0" smtClean="0">
                <a:solidFill>
                  <a:srgbClr val="0000CC"/>
                </a:solidFill>
              </a:rPr>
              <a:t>n1 * d2 + n2 * d1), (d1 * d2))</a:t>
            </a:r>
          </a:p>
          <a:p>
            <a:pPr lvl="1"/>
            <a:r>
              <a:rPr lang="ru-RU" sz="2000" dirty="0" err="1" smtClean="0"/>
              <a:t>знаменник</a:t>
            </a:r>
            <a:r>
              <a:rPr lang="ru-RU" sz="2000" dirty="0" smtClean="0"/>
              <a:t>:</a:t>
            </a:r>
          </a:p>
          <a:p>
            <a:pPr algn="ctr"/>
            <a:r>
              <a:rPr lang="en-GB" sz="2000" b="1" dirty="0" smtClean="0">
                <a:solidFill>
                  <a:srgbClr val="0000CC"/>
                </a:solidFill>
              </a:rPr>
              <a:t>d = (d1 * d2) / </a:t>
            </a:r>
            <a:r>
              <a:rPr lang="ru-RU" sz="2000" b="1" dirty="0" smtClean="0">
                <a:solidFill>
                  <a:srgbClr val="0000CC"/>
                </a:solidFill>
              </a:rPr>
              <a:t>НСД ((</a:t>
            </a:r>
            <a:r>
              <a:rPr lang="en-GB" sz="2000" b="1" dirty="0" smtClean="0">
                <a:solidFill>
                  <a:srgbClr val="0000CC"/>
                </a:solidFill>
              </a:rPr>
              <a:t>n1 * d2 + n2 * d1), (d1 * d2))</a:t>
            </a:r>
          </a:p>
          <a:p>
            <a:r>
              <a:rPr lang="en-GB" sz="2000" dirty="0" smtClean="0"/>
              <a:t> </a:t>
            </a:r>
            <a:r>
              <a:rPr lang="uk-UA" sz="2000" b="1" dirty="0" smtClean="0">
                <a:solidFill>
                  <a:srgbClr val="FF0000"/>
                </a:solidFill>
              </a:rPr>
              <a:t>Добутком </a:t>
            </a:r>
            <a:r>
              <a:rPr lang="ru-RU" sz="2000" b="1" dirty="0" smtClean="0">
                <a:solidFill>
                  <a:srgbClr val="FF0000"/>
                </a:solidFill>
              </a:rPr>
              <a:t>пар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n1, d1) </a:t>
            </a:r>
            <a:r>
              <a:rPr lang="ru-RU" sz="2000" b="1" dirty="0" smtClean="0">
                <a:solidFill>
                  <a:srgbClr val="0000CC"/>
                </a:solidFill>
              </a:rPr>
              <a:t>і (</a:t>
            </a:r>
            <a:r>
              <a:rPr lang="en-GB" sz="2000" b="1" dirty="0" smtClean="0">
                <a:solidFill>
                  <a:srgbClr val="0000CC"/>
                </a:solidFill>
              </a:rPr>
              <a:t>n2, d2) </a:t>
            </a:r>
            <a:r>
              <a:rPr lang="ru-RU" sz="2000" dirty="0" err="1" smtClean="0"/>
              <a:t>будемо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називати</a:t>
            </a:r>
            <a:r>
              <a:rPr lang="ru-RU" sz="2000" dirty="0" smtClean="0"/>
              <a:t> пару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n, d),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pPr lvl="1"/>
            <a:r>
              <a:rPr lang="ru-RU" sz="2000" dirty="0" err="1" smtClean="0"/>
              <a:t>чисельник</a:t>
            </a:r>
            <a:r>
              <a:rPr lang="ru-RU" sz="2000" dirty="0" smtClean="0"/>
              <a:t> </a:t>
            </a:r>
            <a:r>
              <a:rPr lang="ru-RU" sz="2000" dirty="0" err="1" smtClean="0"/>
              <a:t>якої</a:t>
            </a:r>
            <a:r>
              <a:rPr lang="ru-RU" sz="2000" dirty="0" smtClean="0"/>
              <a:t> </a:t>
            </a:r>
            <a:r>
              <a:rPr lang="ru-RU" sz="2000" dirty="0" err="1" smtClean="0"/>
              <a:t>дорівнює</a:t>
            </a:r>
            <a:r>
              <a:rPr lang="ru-RU" sz="2000" dirty="0" smtClean="0"/>
              <a:t>:</a:t>
            </a:r>
          </a:p>
          <a:p>
            <a:pPr algn="ctr"/>
            <a:r>
              <a:rPr lang="en-GB" sz="2000" b="1" dirty="0" smtClean="0">
                <a:solidFill>
                  <a:srgbClr val="0000CC"/>
                </a:solidFill>
              </a:rPr>
              <a:t>n = (n1 * n2) / </a:t>
            </a:r>
            <a:r>
              <a:rPr lang="ru-RU" sz="2000" b="1" dirty="0" smtClean="0">
                <a:solidFill>
                  <a:srgbClr val="0000CC"/>
                </a:solidFill>
              </a:rPr>
              <a:t>НСД ((</a:t>
            </a:r>
            <a:r>
              <a:rPr lang="en-GB" sz="2000" b="1" dirty="0" smtClean="0">
                <a:solidFill>
                  <a:srgbClr val="0000CC"/>
                </a:solidFill>
              </a:rPr>
              <a:t>n1 * n2), (d1 * d2))</a:t>
            </a:r>
          </a:p>
          <a:p>
            <a:pPr lvl="1"/>
            <a:r>
              <a:rPr lang="ru-RU" sz="2000" dirty="0" err="1" smtClean="0"/>
              <a:t>знаменник</a:t>
            </a:r>
            <a:r>
              <a:rPr lang="ru-RU" sz="2000" dirty="0" smtClean="0"/>
              <a:t>:</a:t>
            </a:r>
          </a:p>
          <a:p>
            <a:pPr lvl="1" algn="ctr"/>
            <a:r>
              <a:rPr lang="en-GB" sz="2000" b="1" dirty="0" smtClean="0">
                <a:solidFill>
                  <a:srgbClr val="0000CC"/>
                </a:solidFill>
              </a:rPr>
              <a:t>d = (d1 * d2) / </a:t>
            </a:r>
            <a:r>
              <a:rPr lang="ru-RU" sz="2000" b="1" dirty="0" smtClean="0">
                <a:solidFill>
                  <a:srgbClr val="0000CC"/>
                </a:solidFill>
              </a:rPr>
              <a:t>НСД ((</a:t>
            </a:r>
            <a:r>
              <a:rPr lang="en-GB" sz="2000" b="1" dirty="0" smtClean="0">
                <a:solidFill>
                  <a:srgbClr val="0000CC"/>
                </a:solidFill>
              </a:rPr>
              <a:t>n1 * n2), (d1 * d2))</a:t>
            </a:r>
          </a:p>
          <a:p>
            <a:pPr marL="85725" lvl="1" algn="just"/>
            <a:r>
              <a:rPr lang="ru-RU" sz="2000" dirty="0" smtClean="0"/>
              <a:t>У </a:t>
            </a:r>
            <a:r>
              <a:rPr lang="ru-RU" sz="2000" dirty="0" err="1" smtClean="0"/>
              <a:t>наведених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вище</a:t>
            </a:r>
            <a:r>
              <a:rPr lang="ru-RU" sz="2000" dirty="0" smtClean="0"/>
              <a:t> формулах символ </a:t>
            </a:r>
            <a:r>
              <a:rPr lang="ru-RU" sz="2000" b="1" dirty="0" smtClean="0">
                <a:solidFill>
                  <a:srgbClr val="0000CC"/>
                </a:solidFill>
              </a:rPr>
              <a:t>НСД (</a:t>
            </a:r>
            <a:r>
              <a:rPr lang="en-GB" sz="2000" b="1" dirty="0" smtClean="0">
                <a:solidFill>
                  <a:srgbClr val="0000CC"/>
                </a:solidFill>
              </a:rPr>
              <a:t>x, y) </a:t>
            </a:r>
            <a:r>
              <a:rPr lang="ru-RU" sz="2000" dirty="0" err="1" smtClean="0"/>
              <a:t>означає</a:t>
            </a:r>
            <a:r>
              <a:rPr lang="ru-RU" sz="2000" dirty="0" smtClean="0"/>
              <a:t> </a:t>
            </a:r>
            <a:r>
              <a:rPr lang="ru-RU" sz="2000" dirty="0" err="1" smtClean="0"/>
              <a:t>найбільший</a:t>
            </a:r>
            <a:r>
              <a:rPr lang="ru-RU" sz="2000" dirty="0" smtClean="0"/>
              <a:t> </a:t>
            </a:r>
            <a:r>
              <a:rPr lang="ru-RU" sz="2000" dirty="0" err="1" smtClean="0"/>
              <a:t>спільний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дільник</a:t>
            </a:r>
            <a:r>
              <a:rPr lang="ru-RU" sz="2000" dirty="0" smtClean="0"/>
              <a:t> </a:t>
            </a:r>
            <a:r>
              <a:rPr lang="ru-RU" sz="2000" dirty="0" err="1" smtClean="0"/>
              <a:t>цілих</a:t>
            </a:r>
            <a:r>
              <a:rPr lang="ru-RU" sz="2000" dirty="0" smtClean="0"/>
              <a:t> </a:t>
            </a:r>
            <a:r>
              <a:rPr lang="en-GB" sz="2000" b="1" dirty="0" smtClean="0">
                <a:solidFill>
                  <a:srgbClr val="0000CC"/>
                </a:solidFill>
              </a:rPr>
              <a:t>x</a:t>
            </a:r>
            <a:r>
              <a:rPr lang="en-GB" sz="2000" dirty="0" smtClean="0"/>
              <a:t> </a:t>
            </a:r>
            <a:r>
              <a:rPr lang="ru-RU" sz="2000" dirty="0" smtClean="0"/>
              <a:t>та </a:t>
            </a:r>
            <a:r>
              <a:rPr lang="en-GB" sz="2000" b="1" dirty="0" smtClean="0">
                <a:solidFill>
                  <a:srgbClr val="0000CC"/>
                </a:solidFill>
              </a:rPr>
              <a:t>y</a:t>
            </a:r>
            <a:r>
              <a:rPr lang="en-GB" sz="2000" dirty="0" smtClean="0"/>
              <a:t>. </a:t>
            </a:r>
            <a:r>
              <a:rPr lang="ru-RU" sz="2000" dirty="0" err="1" smtClean="0"/>
              <a:t>Використання</a:t>
            </a:r>
            <a:r>
              <a:rPr lang="ru-RU" sz="2000" dirty="0" smtClean="0"/>
              <a:t> </a:t>
            </a:r>
            <a:r>
              <a:rPr lang="ru-RU" sz="2000" dirty="0" smtClean="0"/>
              <a:t>Н</a:t>
            </a:r>
            <a:r>
              <a:rPr lang="en-US" sz="2000" dirty="0" smtClean="0"/>
              <a:t>C</a:t>
            </a:r>
            <a:r>
              <a:rPr lang="ru-RU" sz="2000" dirty="0" smtClean="0"/>
              <a:t>Д </a:t>
            </a:r>
            <a:r>
              <a:rPr lang="ru-RU" sz="2000" dirty="0" err="1" smtClean="0"/>
              <a:t>необхідно</a:t>
            </a:r>
            <a:r>
              <a:rPr lang="ru-RU" sz="2000" dirty="0" smtClean="0"/>
              <a:t>, </a:t>
            </a:r>
            <a:r>
              <a:rPr lang="ru-RU" sz="2000" dirty="0" err="1" smtClean="0"/>
              <a:t>оскільки</a:t>
            </a:r>
            <a:r>
              <a:rPr lang="ru-RU" sz="2000" dirty="0" smtClean="0"/>
              <a:t> при </a:t>
            </a:r>
            <a:r>
              <a:rPr lang="ru-RU" sz="2000" dirty="0" err="1" smtClean="0"/>
              <a:t>обчисленні</a:t>
            </a:r>
            <a:r>
              <a:rPr lang="ru-RU" sz="2000" dirty="0" smtClean="0"/>
              <a:t> </a:t>
            </a:r>
            <a:r>
              <a:rPr lang="ru-RU" sz="2000" dirty="0" err="1" smtClean="0"/>
              <a:t>чисельника</a:t>
            </a:r>
            <a:r>
              <a:rPr lang="ru-RU" sz="2000" dirty="0" smtClean="0"/>
              <a:t> і </a:t>
            </a:r>
            <a:r>
              <a:rPr lang="ru-RU" sz="2000" dirty="0" err="1" smtClean="0"/>
              <a:t>знаменника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</a:t>
            </a:r>
            <a:r>
              <a:rPr lang="ru-RU" sz="2000" dirty="0" err="1" smtClean="0"/>
              <a:t>порушитися</a:t>
            </a:r>
            <a:r>
              <a:rPr lang="ru-RU" sz="2000" dirty="0" smtClean="0"/>
              <a:t> </a:t>
            </a:r>
            <a:r>
              <a:rPr lang="ru-RU" sz="2000" dirty="0" err="1" smtClean="0"/>
              <a:t>взаємна</a:t>
            </a:r>
            <a:r>
              <a:rPr lang="ru-RU" sz="2000" dirty="0" smtClean="0"/>
              <a:t> простота.</a:t>
            </a:r>
          </a:p>
        </p:txBody>
      </p:sp>
    </p:spTree>
    <p:extLst>
      <p:ext uri="{BB962C8B-B14F-4D97-AF65-F5344CB8AC3E}">
        <p14:creationId xmlns:p14="http://schemas.microsoft.com/office/powerpoint/2010/main" val="420116254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Поняття та арифметика раціональних чисел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6517" y="1013255"/>
            <a:ext cx="119407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Зворотною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/>
              <a:t>парі</a:t>
            </a:r>
            <a:r>
              <a:rPr lang="ru-RU" sz="2000" dirty="0" smtClean="0"/>
              <a:t>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n, d) </a:t>
            </a:r>
            <a:r>
              <a:rPr lang="ru-RU" sz="2000" dirty="0" smtClean="0"/>
              <a:t>при </a:t>
            </a:r>
            <a:r>
              <a:rPr lang="en-GB" sz="2000" b="1" dirty="0" smtClean="0">
                <a:solidFill>
                  <a:srgbClr val="0000CC"/>
                </a:solidFill>
              </a:rPr>
              <a:t>n</a:t>
            </a:r>
            <a:r>
              <a:rPr lang="en-GB" sz="2000" dirty="0" smtClean="0"/>
              <a:t> </a:t>
            </a:r>
            <a:r>
              <a:rPr lang="ru-RU" sz="2000" dirty="0" err="1" smtClean="0"/>
              <a:t>відмінному</a:t>
            </a:r>
            <a:r>
              <a:rPr lang="ru-RU" sz="2000" dirty="0" smtClean="0"/>
              <a:t> </a:t>
            </a:r>
            <a:r>
              <a:rPr lang="ru-RU" sz="2000" dirty="0" err="1" smtClean="0"/>
              <a:t>від</a:t>
            </a:r>
            <a:r>
              <a:rPr lang="ru-RU" sz="2000" dirty="0" smtClean="0"/>
              <a:t> </a:t>
            </a:r>
            <a:r>
              <a:rPr lang="ru-RU" sz="2000" dirty="0" smtClean="0"/>
              <a:t>нуля</a:t>
            </a:r>
            <a:r>
              <a:rPr lang="en-US" sz="2000" dirty="0" smtClean="0"/>
              <a:t> </a:t>
            </a:r>
            <a:r>
              <a:rPr lang="ru-RU" sz="2000" dirty="0" err="1" smtClean="0"/>
              <a:t>називається</a:t>
            </a:r>
            <a:r>
              <a:rPr lang="ru-RU" sz="2000" dirty="0" smtClean="0"/>
              <a:t> пара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d, n).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r>
              <a:rPr lang="ru-RU" sz="2000" dirty="0" smtClean="0"/>
              <a:t>Легко </a:t>
            </a:r>
            <a:r>
              <a:rPr lang="ru-RU" sz="2000" dirty="0" err="1" smtClean="0"/>
              <a:t>бачити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b="1" dirty="0" err="1" smtClean="0"/>
              <a:t>добуток</a:t>
            </a:r>
            <a:r>
              <a:rPr lang="ru-RU" sz="2000" dirty="0" smtClean="0"/>
              <a:t> пар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n, d) </a:t>
            </a:r>
            <a:r>
              <a:rPr lang="ru-RU" sz="2000" b="1" dirty="0" smtClean="0">
                <a:solidFill>
                  <a:srgbClr val="0000CC"/>
                </a:solidFill>
              </a:rPr>
              <a:t>і (</a:t>
            </a:r>
            <a:r>
              <a:rPr lang="en-GB" sz="2000" b="1" dirty="0" smtClean="0">
                <a:solidFill>
                  <a:srgbClr val="0000CC"/>
                </a:solidFill>
              </a:rPr>
              <a:t>d, n) </a:t>
            </a:r>
            <a:r>
              <a:rPr lang="ru-RU" sz="2000" dirty="0" err="1" smtClean="0"/>
              <a:t>дає</a:t>
            </a:r>
            <a:r>
              <a:rPr lang="ru-RU" sz="2000" dirty="0" smtClean="0"/>
              <a:t> пару </a:t>
            </a:r>
            <a:r>
              <a:rPr lang="ru-RU" sz="2000" dirty="0" smtClean="0">
                <a:solidFill>
                  <a:srgbClr val="0000CC"/>
                </a:solidFill>
              </a:rPr>
              <a:t>(1, 1).</a:t>
            </a:r>
          </a:p>
          <a:p>
            <a:endParaRPr lang="ru-RU" sz="2000" dirty="0" smtClean="0"/>
          </a:p>
          <a:p>
            <a:r>
              <a:rPr lang="ru-RU" sz="2000" dirty="0" smtClean="0"/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Протилежної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/>
              <a:t>парі</a:t>
            </a:r>
            <a:r>
              <a:rPr lang="ru-RU" sz="2000" dirty="0" smtClean="0"/>
              <a:t>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n, d) </a:t>
            </a:r>
            <a:r>
              <a:rPr lang="ru-RU" sz="2000" dirty="0" err="1"/>
              <a:t>називається</a:t>
            </a:r>
            <a:r>
              <a:rPr lang="ru-RU" sz="2000" dirty="0"/>
              <a:t> пара </a:t>
            </a:r>
            <a:r>
              <a:rPr lang="ru-RU" sz="2000" b="1" dirty="0" smtClean="0">
                <a:solidFill>
                  <a:srgbClr val="0000CC"/>
                </a:solidFill>
              </a:rPr>
              <a:t>(-</a:t>
            </a:r>
            <a:r>
              <a:rPr lang="en-GB" sz="2000" b="1" dirty="0" smtClean="0">
                <a:solidFill>
                  <a:srgbClr val="0000CC"/>
                </a:solidFill>
              </a:rPr>
              <a:t>n, d).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r>
              <a:rPr lang="ru-RU" sz="2000" dirty="0" smtClean="0"/>
              <a:t>Легко </a:t>
            </a:r>
            <a:r>
              <a:rPr lang="ru-RU" sz="2000" dirty="0" err="1" smtClean="0"/>
              <a:t>бачити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b="1" dirty="0" smtClean="0"/>
              <a:t>сума</a:t>
            </a:r>
            <a:r>
              <a:rPr lang="ru-RU" sz="2000" dirty="0" smtClean="0"/>
              <a:t> пар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n, d) </a:t>
            </a:r>
            <a:r>
              <a:rPr lang="ru-RU" sz="2000" b="1" dirty="0" smtClean="0">
                <a:solidFill>
                  <a:srgbClr val="0000CC"/>
                </a:solidFill>
              </a:rPr>
              <a:t>і (-</a:t>
            </a:r>
            <a:r>
              <a:rPr lang="en-GB" sz="2000" b="1" dirty="0" smtClean="0">
                <a:solidFill>
                  <a:srgbClr val="0000CC"/>
                </a:solidFill>
              </a:rPr>
              <a:t>n, d) </a:t>
            </a:r>
            <a:r>
              <a:rPr lang="ru-RU" sz="2000" dirty="0" err="1" smtClean="0"/>
              <a:t>дає</a:t>
            </a:r>
            <a:r>
              <a:rPr lang="ru-RU" sz="2000" dirty="0" smtClean="0"/>
              <a:t> пару </a:t>
            </a:r>
            <a:r>
              <a:rPr lang="ru-RU" sz="2000" b="1" dirty="0" smtClean="0">
                <a:solidFill>
                  <a:srgbClr val="0000CC"/>
                </a:solidFill>
              </a:rPr>
              <a:t>(0, </a:t>
            </a:r>
            <a:r>
              <a:rPr lang="en-GB" sz="2000" b="1" dirty="0" smtClean="0">
                <a:solidFill>
                  <a:srgbClr val="0000CC"/>
                </a:solidFill>
              </a:rPr>
              <a:t>d).</a:t>
            </a:r>
          </a:p>
          <a:p>
            <a:endParaRPr lang="en-GB" sz="2000" dirty="0" smtClean="0"/>
          </a:p>
          <a:p>
            <a:pPr>
              <a:spcAft>
                <a:spcPts val="600"/>
              </a:spcAft>
            </a:pPr>
            <a:r>
              <a:rPr lang="ru-RU" sz="2000" dirty="0" smtClean="0"/>
              <a:t>Для </a:t>
            </a:r>
            <a:r>
              <a:rPr lang="ru-RU" sz="2000" dirty="0" err="1" smtClean="0"/>
              <a:t>вище</a:t>
            </a:r>
            <a:r>
              <a:rPr lang="ru-RU" sz="2000" dirty="0" smtClean="0"/>
              <a:t> </a:t>
            </a:r>
            <a:r>
              <a:rPr lang="ru-RU" sz="2000" dirty="0" err="1" smtClean="0"/>
              <a:t>означених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алгебраїчних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операцій</a:t>
            </a:r>
            <a:r>
              <a:rPr lang="ru-RU" sz="2000" dirty="0" smtClean="0"/>
              <a:t> </a:t>
            </a:r>
            <a:r>
              <a:rPr lang="ru-RU" sz="2000" dirty="0" err="1" smtClean="0"/>
              <a:t>справедливі</a:t>
            </a:r>
            <a:r>
              <a:rPr lang="ru-RU" sz="2000" dirty="0" smtClean="0"/>
              <a:t> </a:t>
            </a:r>
            <a:r>
              <a:rPr lang="ru-RU" sz="2000" b="1" dirty="0" err="1"/>
              <a:t>закони</a:t>
            </a:r>
            <a:r>
              <a:rPr lang="ru-RU" sz="2000" b="1" dirty="0"/>
              <a:t> </a:t>
            </a:r>
            <a:r>
              <a:rPr lang="ru-RU" sz="2000" b="1" dirty="0" smtClean="0"/>
              <a:t>арифметики:</a:t>
            </a:r>
            <a:endParaRPr lang="ru-RU" sz="2000" dirty="0" smtClean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b="1" dirty="0" err="1" smtClean="0"/>
              <a:t>асоціативний</a:t>
            </a:r>
            <a:r>
              <a:rPr lang="ru-RU" sz="2000" b="1" dirty="0" smtClean="0"/>
              <a:t>, </a:t>
            </a:r>
            <a:endParaRPr lang="ru-RU" sz="2000" b="1" dirty="0" smtClean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b="1" dirty="0" err="1" smtClean="0"/>
              <a:t>розподільний</a:t>
            </a:r>
            <a:r>
              <a:rPr lang="ru-RU" sz="2000" b="1" dirty="0" smtClean="0"/>
              <a:t>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b="1" dirty="0" err="1" smtClean="0"/>
              <a:t>перемісний</a:t>
            </a:r>
            <a:r>
              <a:rPr lang="ru-RU" sz="2000" b="1" dirty="0" smtClean="0"/>
              <a:t>.</a:t>
            </a:r>
            <a:r>
              <a:rPr lang="ru-RU" sz="2000" dirty="0" smtClean="0"/>
              <a:t> </a:t>
            </a:r>
            <a:endParaRPr lang="ru-RU" sz="2000" dirty="0" smtClean="0"/>
          </a:p>
          <a:p>
            <a:pPr>
              <a:spcAft>
                <a:spcPts val="600"/>
              </a:spcAft>
            </a:pPr>
            <a:r>
              <a:rPr lang="ru-RU" sz="2000" b="1" dirty="0" smtClean="0">
                <a:solidFill>
                  <a:srgbClr val="FF0000"/>
                </a:solidFill>
              </a:rPr>
              <a:t>Роль нуля </a:t>
            </a:r>
            <a:r>
              <a:rPr lang="ru-RU" sz="2000" dirty="0" err="1" smtClean="0"/>
              <a:t>виконує</a:t>
            </a:r>
            <a:r>
              <a:rPr lang="ru-RU" sz="2000" dirty="0" smtClean="0"/>
              <a:t> пара </a:t>
            </a:r>
            <a:r>
              <a:rPr lang="ru-RU" sz="2000" b="1" dirty="0" smtClean="0">
                <a:solidFill>
                  <a:srgbClr val="0000CC"/>
                </a:solidFill>
              </a:rPr>
              <a:t>(0, 1), </a:t>
            </a:r>
            <a:r>
              <a:rPr lang="ru-RU" sz="2000" dirty="0" smtClean="0"/>
              <a:t>а роль </a:t>
            </a:r>
            <a:r>
              <a:rPr lang="ru-RU" sz="2000" b="1" dirty="0" err="1" smtClean="0">
                <a:solidFill>
                  <a:srgbClr val="C00000"/>
                </a:solidFill>
              </a:rPr>
              <a:t>одиниці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smtClean="0"/>
              <a:t>- пара </a:t>
            </a:r>
            <a:r>
              <a:rPr lang="ru-RU" sz="2000" b="1" dirty="0" smtClean="0">
                <a:solidFill>
                  <a:srgbClr val="0000CC"/>
                </a:solidFill>
              </a:rPr>
              <a:t>(1, 1). </a:t>
            </a:r>
          </a:p>
          <a:p>
            <a:pPr>
              <a:spcAft>
                <a:spcPts val="600"/>
              </a:spcAft>
            </a:pPr>
            <a:r>
              <a:rPr lang="ru-RU" sz="2000" dirty="0" smtClean="0"/>
              <a:t>Пара </a:t>
            </a:r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en-GB" sz="2000" b="1" dirty="0" smtClean="0">
                <a:solidFill>
                  <a:srgbClr val="0000CC"/>
                </a:solidFill>
              </a:rPr>
              <a:t>n, d) </a:t>
            </a:r>
            <a:r>
              <a:rPr lang="ru-RU" sz="2000" dirty="0" err="1" smtClean="0"/>
              <a:t>традиційно</a:t>
            </a:r>
            <a:r>
              <a:rPr lang="ru-RU" sz="2000" dirty="0" smtClean="0"/>
              <a:t> </a:t>
            </a:r>
            <a:r>
              <a:rPr lang="ru-RU" sz="2000" dirty="0" err="1" smtClean="0"/>
              <a:t>записується</a:t>
            </a:r>
            <a:r>
              <a:rPr lang="ru-RU" sz="2000" dirty="0" smtClean="0"/>
              <a:t> у </a:t>
            </a:r>
            <a:r>
              <a:rPr lang="ru-RU" sz="2000" dirty="0" err="1" smtClean="0"/>
              <a:t>вигляді</a:t>
            </a:r>
            <a:r>
              <a:rPr lang="ru-RU" sz="2000" dirty="0" smtClean="0"/>
              <a:t> </a:t>
            </a:r>
            <a:r>
              <a:rPr lang="en-GB" sz="2000" b="1" dirty="0" smtClean="0">
                <a:solidFill>
                  <a:srgbClr val="0000CC"/>
                </a:solidFill>
              </a:rPr>
              <a:t>n / d </a:t>
            </a:r>
            <a:r>
              <a:rPr lang="ru-RU" sz="2000" dirty="0" smtClean="0"/>
              <a:t>і </a:t>
            </a:r>
            <a:r>
              <a:rPr lang="ru-RU" sz="2000" dirty="0" err="1" smtClean="0"/>
              <a:t>називається</a:t>
            </a:r>
            <a:r>
              <a:rPr lang="ru-RU" sz="2000" dirty="0" smtClean="0"/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дробом</a:t>
            </a:r>
            <a:r>
              <a:rPr lang="ru-RU" sz="2000" dirty="0" smtClean="0"/>
              <a:t>. </a:t>
            </a:r>
          </a:p>
          <a:p>
            <a:pPr>
              <a:spcAft>
                <a:spcPts val="600"/>
              </a:spcAft>
            </a:pPr>
            <a:r>
              <a:rPr lang="ru-RU" sz="2000" dirty="0" err="1" smtClean="0"/>
              <a:t>Безліч</a:t>
            </a:r>
            <a:r>
              <a:rPr lang="ru-RU" sz="2000" dirty="0" smtClean="0"/>
              <a:t> </a:t>
            </a:r>
            <a:r>
              <a:rPr lang="ru-RU" sz="2000" dirty="0" err="1" smtClean="0"/>
              <a:t>цілих</a:t>
            </a:r>
            <a:r>
              <a:rPr lang="ru-RU" sz="2000" dirty="0" smtClean="0"/>
              <a:t> чисел </a:t>
            </a:r>
            <a:r>
              <a:rPr lang="ru-RU" sz="2000" dirty="0" err="1" smtClean="0"/>
              <a:t>природним</a:t>
            </a:r>
            <a:r>
              <a:rPr lang="ru-RU" sz="2000" dirty="0" smtClean="0"/>
              <a:t> чином </a:t>
            </a:r>
            <a:r>
              <a:rPr lang="ru-RU" sz="2000" dirty="0" err="1" smtClean="0"/>
              <a:t>вкладається</a:t>
            </a:r>
            <a:r>
              <a:rPr lang="ru-RU" sz="2000" dirty="0" smtClean="0"/>
              <a:t> в </a:t>
            </a:r>
            <a:r>
              <a:rPr lang="ru-RU" sz="2000" dirty="0" err="1" smtClean="0"/>
              <a:t>безліч</a:t>
            </a:r>
            <a:r>
              <a:rPr lang="ru-RU" sz="2000" dirty="0" smtClean="0"/>
              <a:t> </a:t>
            </a:r>
            <a:r>
              <a:rPr lang="ru-RU" sz="2000" dirty="0" err="1" smtClean="0"/>
              <a:t>дробів</a:t>
            </a:r>
            <a:r>
              <a:rPr lang="ru-RU" sz="2000" dirty="0" smtClean="0"/>
              <a:t>,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 err="1" smtClean="0"/>
              <a:t>ототожнити</a:t>
            </a:r>
            <a:r>
              <a:rPr lang="ru-RU" sz="2000" dirty="0" smtClean="0"/>
              <a:t> </a:t>
            </a:r>
            <a:r>
              <a:rPr lang="ru-RU" sz="2000" dirty="0" err="1" smtClean="0"/>
              <a:t>ціле</a:t>
            </a:r>
            <a:r>
              <a:rPr lang="ru-RU" sz="2000" dirty="0" smtClean="0"/>
              <a:t> </a:t>
            </a:r>
            <a:r>
              <a:rPr lang="en-GB" sz="2000" b="1" dirty="0" smtClean="0">
                <a:solidFill>
                  <a:srgbClr val="0000CC"/>
                </a:solidFill>
              </a:rPr>
              <a:t>p</a:t>
            </a:r>
            <a:r>
              <a:rPr lang="en-GB" sz="2000" dirty="0" smtClean="0"/>
              <a:t> </a:t>
            </a:r>
            <a:r>
              <a:rPr lang="ru-RU" sz="2000" dirty="0" smtClean="0"/>
              <a:t>з </a:t>
            </a:r>
            <a:r>
              <a:rPr lang="ru-RU" sz="2000" dirty="0" err="1" smtClean="0"/>
              <a:t>дробом</a:t>
            </a:r>
            <a:r>
              <a:rPr lang="ru-RU" sz="2000" dirty="0" smtClean="0"/>
              <a:t> </a:t>
            </a:r>
            <a:r>
              <a:rPr lang="en-GB" sz="2000" b="1" dirty="0" smtClean="0"/>
              <a:t>p / 1</a:t>
            </a:r>
            <a:r>
              <a:rPr lang="en-GB" sz="20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ru-RU" sz="2000" dirty="0" err="1" smtClean="0"/>
              <a:t>Безліч</a:t>
            </a:r>
            <a:r>
              <a:rPr lang="ru-RU" sz="2000" dirty="0" smtClean="0"/>
              <a:t> </a:t>
            </a:r>
            <a:r>
              <a:rPr lang="ru-RU" sz="2000" dirty="0" err="1" smtClean="0"/>
              <a:t>дробів</a:t>
            </a:r>
            <a:r>
              <a:rPr lang="ru-RU" sz="2000" dirty="0" smtClean="0"/>
              <a:t> з </a:t>
            </a:r>
            <a:r>
              <a:rPr lang="ru-RU" sz="2000" dirty="0" err="1" smtClean="0"/>
              <a:t>двома</a:t>
            </a:r>
            <a:r>
              <a:rPr lang="ru-RU" sz="2000" dirty="0" smtClean="0"/>
              <a:t> </a:t>
            </a:r>
            <a:r>
              <a:rPr lang="ru-RU" sz="2000" dirty="0" err="1" smtClean="0"/>
              <a:t>операціями</a:t>
            </a:r>
            <a:r>
              <a:rPr lang="ru-RU" sz="2000" dirty="0" smtClean="0"/>
              <a:t>, </a:t>
            </a:r>
            <a:r>
              <a:rPr lang="ru-RU" sz="2000" dirty="0" err="1" smtClean="0"/>
              <a:t>визначеними</a:t>
            </a:r>
            <a:r>
              <a:rPr lang="ru-RU" sz="2000" dirty="0" smtClean="0"/>
              <a:t> </a:t>
            </a:r>
            <a:r>
              <a:rPr lang="ru-RU" sz="2000" dirty="0" err="1" smtClean="0"/>
              <a:t>вище</a:t>
            </a:r>
            <a:r>
              <a:rPr lang="ru-RU" sz="2000" dirty="0" smtClean="0"/>
              <a:t>, </a:t>
            </a:r>
            <a:r>
              <a:rPr lang="ru-RU" sz="2000" dirty="0" err="1" smtClean="0"/>
              <a:t>називається</a:t>
            </a:r>
            <a:r>
              <a:rPr lang="ru-RU" sz="20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полем </a:t>
            </a:r>
            <a:r>
              <a:rPr lang="ru-RU" sz="2000" b="1" dirty="0" err="1" smtClean="0">
                <a:solidFill>
                  <a:srgbClr val="FF0000"/>
                </a:solidFill>
              </a:rPr>
              <a:t>раціональних</a:t>
            </a:r>
            <a:r>
              <a:rPr lang="ru-RU" sz="2000" b="1" dirty="0" smtClean="0">
                <a:solidFill>
                  <a:srgbClr val="FF0000"/>
                </a:solidFill>
              </a:rPr>
              <a:t> чисел і </a:t>
            </a:r>
            <a:r>
              <a:rPr lang="ru-RU" sz="2000" b="1" dirty="0" err="1" smtClean="0">
                <a:solidFill>
                  <a:srgbClr val="FF0000"/>
                </a:solidFill>
              </a:rPr>
              <a:t>позначається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</a:rPr>
              <a:t>Q.</a:t>
            </a:r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94402236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lang="uk-UA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Моделювання арифметики раціональних чисел</a:t>
            </a:r>
            <a:endParaRPr lang="ru-RU" sz="3600" b="1" dirty="0">
              <a:solidFill>
                <a:prstClr val="whit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8939" y="1000899"/>
            <a:ext cx="1144647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1. </a:t>
            </a:r>
            <a:r>
              <a:rPr lang="uk-UA" sz="2000" b="1" dirty="0" err="1" smtClean="0"/>
              <a:t>Цілочисельна</a:t>
            </a:r>
            <a:r>
              <a:rPr lang="uk-UA" sz="2000" b="1" dirty="0" smtClean="0"/>
              <a:t> арифметика вбудована в ядро ​​функціональних мов</a:t>
            </a:r>
          </a:p>
          <a:p>
            <a:endParaRPr lang="uk-UA" sz="2000" dirty="0" smtClean="0"/>
          </a:p>
          <a:p>
            <a:r>
              <a:rPr lang="uk-UA" sz="2000" dirty="0" smtClean="0"/>
              <a:t>2. </a:t>
            </a:r>
            <a:r>
              <a:rPr lang="uk-UA" sz="2000" b="1" dirty="0" smtClean="0"/>
              <a:t>Розрахунок НСД (найбільший спільний дільник) цілих </a:t>
            </a:r>
            <a:r>
              <a:rPr lang="uk-UA" sz="2000" b="1" dirty="0" smtClean="0">
                <a:solidFill>
                  <a:srgbClr val="0000CC"/>
                </a:solidFill>
              </a:rPr>
              <a:t>x</a:t>
            </a:r>
            <a:r>
              <a:rPr lang="uk-UA" sz="2000" b="1" dirty="0" smtClean="0"/>
              <a:t> та </a:t>
            </a:r>
            <a:r>
              <a:rPr lang="uk-UA" sz="2000" b="1" dirty="0" smtClean="0">
                <a:solidFill>
                  <a:srgbClr val="0000CC"/>
                </a:solidFill>
              </a:rPr>
              <a:t>y</a:t>
            </a:r>
            <a:r>
              <a:rPr lang="uk-UA" sz="2000" b="1" dirty="0" smtClean="0"/>
              <a:t> за алгоритмом Евкліда</a:t>
            </a:r>
            <a:r>
              <a:rPr lang="uk-UA" sz="2000" dirty="0" smtClean="0"/>
              <a:t>:</a:t>
            </a:r>
          </a:p>
          <a:p>
            <a:endParaRPr lang="uk-UA" sz="2000" dirty="0" smtClean="0"/>
          </a:p>
          <a:p>
            <a:r>
              <a:rPr lang="uk-UA" sz="2000" dirty="0" smtClean="0"/>
              <a:t>Нехай потрібно знайти НСД двох цілих X і Y. Очевидно, що: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якщо одне з чисел дорівнює нулю, то НСД дорівнює іншому (ненульовому) числу;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я</a:t>
            </a:r>
            <a:r>
              <a:rPr lang="uk-UA" sz="2000" dirty="0" smtClean="0"/>
              <a:t>кщо обидва числа X і Y дорівнюють нулю, то НСД цих чисел невизначений;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Якщо обидва </a:t>
            </a:r>
            <a:r>
              <a:rPr lang="uk-UA" sz="2000" dirty="0"/>
              <a:t>числа X і Y </a:t>
            </a:r>
            <a:r>
              <a:rPr lang="uk-UA" sz="2000" dirty="0" smtClean="0"/>
              <a:t> не дорівнюють нулю,</a:t>
            </a:r>
            <a:r>
              <a:rPr lang="uk-UA" sz="2000" dirty="0" smtClean="0"/>
              <a:t> слід виконати такі дії:</a:t>
            </a:r>
          </a:p>
          <a:p>
            <a:endParaRPr lang="uk-UA" sz="2000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lphaLcParenR"/>
            </a:pPr>
            <a:r>
              <a:rPr lang="uk-UA" sz="2000" dirty="0" smtClean="0"/>
              <a:t> Обчислити </a:t>
            </a:r>
            <a:r>
              <a:rPr lang="uk-UA" sz="2000" dirty="0" smtClean="0"/>
              <a:t>залишок  </a:t>
            </a:r>
            <a:r>
              <a:rPr lang="uk-UA" sz="2000" dirty="0"/>
              <a:t>R </a:t>
            </a:r>
            <a:r>
              <a:rPr lang="uk-UA" sz="2000" dirty="0" smtClean="0"/>
              <a:t> </a:t>
            </a:r>
            <a:r>
              <a:rPr lang="uk-UA" sz="2000" dirty="0"/>
              <a:t>від </a:t>
            </a:r>
            <a:r>
              <a:rPr lang="uk-UA" sz="2000" dirty="0" smtClean="0"/>
              <a:t>ділення X на Y.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lphaLcParenR"/>
            </a:pPr>
            <a:r>
              <a:rPr lang="uk-UA" sz="2000" dirty="0" smtClean="0"/>
              <a:t>  Якщо R = 0, то НСД (X, Y) = Y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lphaLcParenR"/>
            </a:pPr>
            <a:r>
              <a:rPr lang="uk-UA" sz="2000" dirty="0" smtClean="0"/>
              <a:t>  Якщо R &lt;&gt; 0, то покласти X = Y; Y = R і перейти до кроку а).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25991149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</TotalTime>
  <Words>2213</Words>
  <Application>Microsoft Office PowerPoint</Application>
  <PresentationFormat>Широкоэкранный</PresentationFormat>
  <Paragraphs>294</Paragraphs>
  <Slides>20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Palatino Linotype</vt:lpstr>
      <vt:lpstr>Times New Roman</vt:lpstr>
      <vt:lpstr>Wingdings</vt:lpstr>
      <vt:lpstr>1_Тема Office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Tetyana Kovalyuk</dc:creator>
  <cp:lastModifiedBy>Tetyana Kovalyuk</cp:lastModifiedBy>
  <cp:revision>38</cp:revision>
  <dcterms:created xsi:type="dcterms:W3CDTF">2020-10-04T11:08:52Z</dcterms:created>
  <dcterms:modified xsi:type="dcterms:W3CDTF">2021-10-19T10:40:03Z</dcterms:modified>
</cp:coreProperties>
</file>